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9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5" name="Shape 58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416102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369886" latinLnBrk="0">
      <a:lnSpc>
        <a:spcPct val="116999"/>
      </a:lnSpc>
      <a:defRPr>
        <a:latin typeface="+mn-lt"/>
        <a:ea typeface="+mn-ea"/>
        <a:cs typeface="+mn-cs"/>
        <a:sym typeface="Helvetica Neue"/>
      </a:defRPr>
    </a:lvl1pPr>
    <a:lvl2pPr indent="228600" defTabSz="369886" latinLnBrk="0">
      <a:lnSpc>
        <a:spcPct val="116999"/>
      </a:lnSpc>
      <a:defRPr>
        <a:latin typeface="+mn-lt"/>
        <a:ea typeface="+mn-ea"/>
        <a:cs typeface="+mn-cs"/>
        <a:sym typeface="Helvetica Neue"/>
      </a:defRPr>
    </a:lvl2pPr>
    <a:lvl3pPr indent="457200" defTabSz="369886" latinLnBrk="0">
      <a:lnSpc>
        <a:spcPct val="116999"/>
      </a:lnSpc>
      <a:defRPr>
        <a:latin typeface="+mn-lt"/>
        <a:ea typeface="+mn-ea"/>
        <a:cs typeface="+mn-cs"/>
        <a:sym typeface="Helvetica Neue"/>
      </a:defRPr>
    </a:lvl3pPr>
    <a:lvl4pPr indent="685800" defTabSz="369886" latinLnBrk="0">
      <a:lnSpc>
        <a:spcPct val="116999"/>
      </a:lnSpc>
      <a:defRPr>
        <a:latin typeface="+mn-lt"/>
        <a:ea typeface="+mn-ea"/>
        <a:cs typeface="+mn-cs"/>
        <a:sym typeface="Helvetica Neue"/>
      </a:defRPr>
    </a:lvl4pPr>
    <a:lvl5pPr indent="914400" defTabSz="369886" latinLnBrk="0">
      <a:lnSpc>
        <a:spcPct val="116999"/>
      </a:lnSpc>
      <a:defRPr>
        <a:latin typeface="+mn-lt"/>
        <a:ea typeface="+mn-ea"/>
        <a:cs typeface="+mn-cs"/>
        <a:sym typeface="Helvetica Neue"/>
      </a:defRPr>
    </a:lvl5pPr>
    <a:lvl6pPr indent="1143000" defTabSz="369886" latinLnBrk="0">
      <a:lnSpc>
        <a:spcPct val="116999"/>
      </a:lnSpc>
      <a:defRPr>
        <a:latin typeface="+mn-lt"/>
        <a:ea typeface="+mn-ea"/>
        <a:cs typeface="+mn-cs"/>
        <a:sym typeface="Helvetica Neue"/>
      </a:defRPr>
    </a:lvl6pPr>
    <a:lvl7pPr indent="1371600" defTabSz="369886" latinLnBrk="0">
      <a:lnSpc>
        <a:spcPct val="116999"/>
      </a:lnSpc>
      <a:defRPr>
        <a:latin typeface="+mn-lt"/>
        <a:ea typeface="+mn-ea"/>
        <a:cs typeface="+mn-cs"/>
        <a:sym typeface="Helvetica Neue"/>
      </a:defRPr>
    </a:lvl7pPr>
    <a:lvl8pPr indent="1600200" defTabSz="369886" latinLnBrk="0">
      <a:lnSpc>
        <a:spcPct val="116999"/>
      </a:lnSpc>
      <a:defRPr>
        <a:latin typeface="+mn-lt"/>
        <a:ea typeface="+mn-ea"/>
        <a:cs typeface="+mn-cs"/>
        <a:sym typeface="Helvetica Neue"/>
      </a:defRPr>
    </a:lvl8pPr>
    <a:lvl9pPr indent="1828800" defTabSz="369886" latinLnBrk="0">
      <a:lnSpc>
        <a:spcPct val="116999"/>
      </a:lnSpc>
      <a:defRPr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939" y="4759325"/>
            <a:ext cx="6845302" cy="395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89711" y="4759325"/>
            <a:ext cx="2565402" cy="3952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" name="Group"/>
          <p:cNvGrpSpPr/>
          <p:nvPr/>
        </p:nvGrpSpPr>
        <p:grpSpPr>
          <a:xfrm>
            <a:off x="6010274" y="4759325"/>
            <a:ext cx="1385890" cy="400050"/>
            <a:chOff x="0" y="0"/>
            <a:chExt cx="1385889" cy="400050"/>
          </a:xfrm>
        </p:grpSpPr>
        <p:sp>
          <p:nvSpPr>
            <p:cNvPr id="17" name="Rectangle"/>
            <p:cNvSpPr/>
            <p:nvPr/>
          </p:nvSpPr>
          <p:spPr>
            <a:xfrm>
              <a:off x="-1" y="0"/>
              <a:ext cx="1385890" cy="40005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006475"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8" name="image3.jpeg" descr="image3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r="7170"/>
            <a:stretch>
              <a:fillRect/>
            </a:stretch>
          </p:blipFill>
          <p:spPr>
            <a:xfrm>
              <a:off x="68496" y="998"/>
              <a:ext cx="1239168" cy="390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" name="Proprietary and confidential information of Yottolabs Pvt Ltd."/>
          <p:cNvSpPr txBox="1"/>
          <p:nvPr/>
        </p:nvSpPr>
        <p:spPr>
          <a:xfrm>
            <a:off x="377825" y="4857750"/>
            <a:ext cx="3556849" cy="230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0809" tIns="40809" rIns="40809" bIns="40809">
            <a:spAutoFit/>
          </a:bodyPr>
          <a:lstStyle>
            <a:lvl1pPr defTabSz="1006475">
              <a:defRPr sz="1000"/>
            </a:lvl1pPr>
          </a:lstStyle>
          <a:p>
            <a:r>
              <a:t>Proprietary and confidential information of Yottolabs Pvt Ltd. 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60940" y="4757408"/>
            <a:ext cx="406861" cy="399121"/>
          </a:xfrm>
          <a:prstGeom prst="rect">
            <a:avLst/>
          </a:prstGeom>
        </p:spPr>
        <p:txBody>
          <a:bodyPr lIns="40809" tIns="40809" rIns="40809" bIns="40809" anchor="ctr"/>
          <a:lstStyle>
            <a:lvl1pPr algn="r" defTabSz="814387">
              <a:defRPr sz="2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oup"/>
          <p:cNvGrpSpPr/>
          <p:nvPr/>
        </p:nvGrpSpPr>
        <p:grpSpPr>
          <a:xfrm>
            <a:off x="-11113" y="4841080"/>
            <a:ext cx="9166226" cy="330201"/>
            <a:chOff x="0" y="0"/>
            <a:chExt cx="9166225" cy="330200"/>
          </a:xfrm>
        </p:grpSpPr>
        <p:grpSp>
          <p:nvGrpSpPr>
            <p:cNvPr id="143" name="Group"/>
            <p:cNvGrpSpPr/>
            <p:nvPr/>
          </p:nvGrpSpPr>
          <p:grpSpPr>
            <a:xfrm>
              <a:off x="0" y="15081"/>
              <a:ext cx="9166226" cy="300039"/>
              <a:chOff x="0" y="0"/>
              <a:chExt cx="9166225" cy="300038"/>
            </a:xfrm>
          </p:grpSpPr>
          <p:sp>
            <p:nvSpPr>
              <p:cNvPr id="140" name="Rectangle"/>
              <p:cNvSpPr/>
              <p:nvPr/>
            </p:nvSpPr>
            <p:spPr>
              <a:xfrm>
                <a:off x="0" y="-1"/>
                <a:ext cx="9166226" cy="300040"/>
              </a:xfrm>
              <a:prstGeom prst="rect">
                <a:avLst/>
              </a:prstGeom>
              <a:solidFill>
                <a:srgbClr val="113E67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66711">
                  <a:defRPr sz="19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41" name="DigitalBricks"/>
              <p:cNvSpPr txBox="1"/>
              <p:nvPr/>
            </p:nvSpPr>
            <p:spPr>
              <a:xfrm>
                <a:off x="7957966" y="18694"/>
                <a:ext cx="929031" cy="2626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ctr" defTabSz="452437">
                  <a:defRPr sz="1100">
                    <a:solidFill>
                      <a:srgbClr val="FFFFFF"/>
                    </a:solidFill>
                  </a:defRPr>
                </a:pPr>
                <a:r>
                  <a:t>Digital</a:t>
                </a:r>
                <a:r>
                  <a:rPr b="1"/>
                  <a:t>Bricks</a:t>
                </a:r>
              </a:p>
            </p:txBody>
          </p:sp>
          <p:pic>
            <p:nvPicPr>
              <p:cNvPr id="142" name="Header.png" descr="Header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8145" t="17500" r="28145" b="46202"/>
              <a:stretch>
                <a:fillRect/>
              </a:stretch>
            </p:blipFill>
            <p:spPr>
              <a:xfrm>
                <a:off x="7537559" y="24592"/>
                <a:ext cx="296700" cy="1841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4" name="Proprietary and confidential information Yottolabs Pvt. Ltd."/>
            <p:cNvSpPr txBox="1"/>
            <p:nvPr/>
          </p:nvSpPr>
          <p:spPr>
            <a:xfrm>
              <a:off x="101726" y="0"/>
              <a:ext cx="5097210" cy="330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52437">
                <a:defRPr sz="15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 Proprietary and confidential information Yottolabs Pvt. Ltd.</a:t>
              </a:r>
            </a:p>
          </p:txBody>
        </p:sp>
      </p:grpSp>
      <p:sp>
        <p:nvSpPr>
          <p:cNvPr id="14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739775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roup"/>
          <p:cNvGrpSpPr/>
          <p:nvPr/>
        </p:nvGrpSpPr>
        <p:grpSpPr>
          <a:xfrm>
            <a:off x="-11113" y="4841080"/>
            <a:ext cx="9166226" cy="330201"/>
            <a:chOff x="0" y="0"/>
            <a:chExt cx="9166225" cy="330200"/>
          </a:xfrm>
        </p:grpSpPr>
        <p:grpSp>
          <p:nvGrpSpPr>
            <p:cNvPr id="158" name="Group"/>
            <p:cNvGrpSpPr/>
            <p:nvPr/>
          </p:nvGrpSpPr>
          <p:grpSpPr>
            <a:xfrm>
              <a:off x="0" y="15081"/>
              <a:ext cx="9166226" cy="300039"/>
              <a:chOff x="0" y="0"/>
              <a:chExt cx="9166225" cy="300038"/>
            </a:xfrm>
          </p:grpSpPr>
          <p:sp>
            <p:nvSpPr>
              <p:cNvPr id="155" name="Rectangle"/>
              <p:cNvSpPr/>
              <p:nvPr/>
            </p:nvSpPr>
            <p:spPr>
              <a:xfrm>
                <a:off x="0" y="-1"/>
                <a:ext cx="9166226" cy="300040"/>
              </a:xfrm>
              <a:prstGeom prst="rect">
                <a:avLst/>
              </a:prstGeom>
              <a:solidFill>
                <a:srgbClr val="113E67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66711">
                  <a:defRPr sz="19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56" name="DigitalBricks"/>
              <p:cNvSpPr txBox="1"/>
              <p:nvPr/>
            </p:nvSpPr>
            <p:spPr>
              <a:xfrm>
                <a:off x="7957966" y="18694"/>
                <a:ext cx="929031" cy="2626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ctr" defTabSz="452437">
                  <a:defRPr sz="1100">
                    <a:solidFill>
                      <a:srgbClr val="FFFFFF"/>
                    </a:solidFill>
                  </a:defRPr>
                </a:pPr>
                <a:r>
                  <a:t>Digital</a:t>
                </a:r>
                <a:r>
                  <a:rPr b="1"/>
                  <a:t>Bricks</a:t>
                </a:r>
              </a:p>
            </p:txBody>
          </p:sp>
          <p:pic>
            <p:nvPicPr>
              <p:cNvPr id="157" name="Header.png" descr="Header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8145" t="17500" r="28145" b="46202"/>
              <a:stretch>
                <a:fillRect/>
              </a:stretch>
            </p:blipFill>
            <p:spPr>
              <a:xfrm>
                <a:off x="7537559" y="24592"/>
                <a:ext cx="296700" cy="1841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9" name="Proprietary and confidential information Yottolabs Pvt. Ltd."/>
            <p:cNvSpPr txBox="1"/>
            <p:nvPr/>
          </p:nvSpPr>
          <p:spPr>
            <a:xfrm>
              <a:off x="101726" y="0"/>
              <a:ext cx="5097210" cy="330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52437">
                <a:defRPr sz="15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 Proprietary and confidential information Yottolabs Pvt. Ltd.</a:t>
              </a:r>
            </a:p>
          </p:txBody>
        </p:sp>
      </p:grpSp>
      <p:sp>
        <p:nvSpPr>
          <p:cNvPr id="16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739775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roup"/>
          <p:cNvGrpSpPr/>
          <p:nvPr/>
        </p:nvGrpSpPr>
        <p:grpSpPr>
          <a:xfrm>
            <a:off x="-11113" y="4841080"/>
            <a:ext cx="9166226" cy="330201"/>
            <a:chOff x="0" y="0"/>
            <a:chExt cx="9166225" cy="330200"/>
          </a:xfrm>
        </p:grpSpPr>
        <p:grpSp>
          <p:nvGrpSpPr>
            <p:cNvPr id="173" name="Group"/>
            <p:cNvGrpSpPr/>
            <p:nvPr/>
          </p:nvGrpSpPr>
          <p:grpSpPr>
            <a:xfrm>
              <a:off x="0" y="15081"/>
              <a:ext cx="9166226" cy="300039"/>
              <a:chOff x="0" y="0"/>
              <a:chExt cx="9166225" cy="300038"/>
            </a:xfrm>
          </p:grpSpPr>
          <p:sp>
            <p:nvSpPr>
              <p:cNvPr id="170" name="Rectangle"/>
              <p:cNvSpPr/>
              <p:nvPr/>
            </p:nvSpPr>
            <p:spPr>
              <a:xfrm>
                <a:off x="0" y="-1"/>
                <a:ext cx="9166226" cy="300040"/>
              </a:xfrm>
              <a:prstGeom prst="rect">
                <a:avLst/>
              </a:prstGeom>
              <a:solidFill>
                <a:srgbClr val="113E67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66711">
                  <a:defRPr sz="19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71" name="DigitalBricks"/>
              <p:cNvSpPr txBox="1"/>
              <p:nvPr/>
            </p:nvSpPr>
            <p:spPr>
              <a:xfrm>
                <a:off x="7957966" y="18694"/>
                <a:ext cx="929031" cy="2626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ctr" defTabSz="452437">
                  <a:defRPr sz="1100">
                    <a:solidFill>
                      <a:srgbClr val="FFFFFF"/>
                    </a:solidFill>
                  </a:defRPr>
                </a:pPr>
                <a:r>
                  <a:t>Digital</a:t>
                </a:r>
                <a:r>
                  <a:rPr b="1"/>
                  <a:t>Bricks</a:t>
                </a:r>
              </a:p>
            </p:txBody>
          </p:sp>
          <p:pic>
            <p:nvPicPr>
              <p:cNvPr id="172" name="Header.png" descr="Header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8145" t="17500" r="28145" b="46202"/>
              <a:stretch>
                <a:fillRect/>
              </a:stretch>
            </p:blipFill>
            <p:spPr>
              <a:xfrm>
                <a:off x="7537559" y="24592"/>
                <a:ext cx="296700" cy="1841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4" name="Proprietary and confidential information Yottolabs Pvt. Ltd."/>
            <p:cNvSpPr txBox="1"/>
            <p:nvPr/>
          </p:nvSpPr>
          <p:spPr>
            <a:xfrm>
              <a:off x="101726" y="0"/>
              <a:ext cx="5097210" cy="330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52437">
                <a:defRPr sz="15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 Proprietary and confidential information Yottolabs Pvt. Ltd.</a:t>
              </a:r>
            </a:p>
          </p:txBody>
        </p:sp>
      </p:grpSp>
      <p:sp>
        <p:nvSpPr>
          <p:cNvPr id="17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739775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roup"/>
          <p:cNvGrpSpPr/>
          <p:nvPr/>
        </p:nvGrpSpPr>
        <p:grpSpPr>
          <a:xfrm>
            <a:off x="-11113" y="4841080"/>
            <a:ext cx="9166226" cy="330201"/>
            <a:chOff x="0" y="0"/>
            <a:chExt cx="9166225" cy="330200"/>
          </a:xfrm>
        </p:grpSpPr>
        <p:grpSp>
          <p:nvGrpSpPr>
            <p:cNvPr id="188" name="Group"/>
            <p:cNvGrpSpPr/>
            <p:nvPr/>
          </p:nvGrpSpPr>
          <p:grpSpPr>
            <a:xfrm>
              <a:off x="0" y="15081"/>
              <a:ext cx="9166226" cy="300039"/>
              <a:chOff x="0" y="0"/>
              <a:chExt cx="9166225" cy="300038"/>
            </a:xfrm>
          </p:grpSpPr>
          <p:sp>
            <p:nvSpPr>
              <p:cNvPr id="185" name="Rectangle"/>
              <p:cNvSpPr/>
              <p:nvPr/>
            </p:nvSpPr>
            <p:spPr>
              <a:xfrm>
                <a:off x="0" y="-1"/>
                <a:ext cx="9166226" cy="300040"/>
              </a:xfrm>
              <a:prstGeom prst="rect">
                <a:avLst/>
              </a:prstGeom>
              <a:solidFill>
                <a:srgbClr val="113E67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66711">
                  <a:defRPr sz="19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86" name="DigitalBricks"/>
              <p:cNvSpPr txBox="1"/>
              <p:nvPr/>
            </p:nvSpPr>
            <p:spPr>
              <a:xfrm>
                <a:off x="7957966" y="18694"/>
                <a:ext cx="929031" cy="2626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ctr" defTabSz="452437">
                  <a:defRPr sz="1100">
                    <a:solidFill>
                      <a:srgbClr val="FFFFFF"/>
                    </a:solidFill>
                  </a:defRPr>
                </a:pPr>
                <a:r>
                  <a:t>Digital</a:t>
                </a:r>
                <a:r>
                  <a:rPr b="1"/>
                  <a:t>Bricks</a:t>
                </a:r>
              </a:p>
            </p:txBody>
          </p:sp>
          <p:pic>
            <p:nvPicPr>
              <p:cNvPr id="187" name="Header.png" descr="Header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8145" t="17500" r="28145" b="46202"/>
              <a:stretch>
                <a:fillRect/>
              </a:stretch>
            </p:blipFill>
            <p:spPr>
              <a:xfrm>
                <a:off x="7537559" y="24592"/>
                <a:ext cx="296700" cy="1841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9" name="Proprietary and confidential information Yottolabs Pvt. Ltd."/>
            <p:cNvSpPr txBox="1"/>
            <p:nvPr/>
          </p:nvSpPr>
          <p:spPr>
            <a:xfrm>
              <a:off x="101726" y="0"/>
              <a:ext cx="5097210" cy="330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52437">
                <a:defRPr sz="15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 Proprietary and confidential information Yottolabs Pvt. Ltd.</a:t>
              </a:r>
            </a:p>
          </p:txBody>
        </p:sp>
      </p:grpSp>
      <p:sp>
        <p:nvSpPr>
          <p:cNvPr id="19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739775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"/>
          <p:cNvGrpSpPr/>
          <p:nvPr/>
        </p:nvGrpSpPr>
        <p:grpSpPr>
          <a:xfrm>
            <a:off x="-11113" y="4841080"/>
            <a:ext cx="9166226" cy="330201"/>
            <a:chOff x="0" y="0"/>
            <a:chExt cx="9166225" cy="330200"/>
          </a:xfrm>
        </p:grpSpPr>
        <p:grpSp>
          <p:nvGrpSpPr>
            <p:cNvPr id="203" name="Group"/>
            <p:cNvGrpSpPr/>
            <p:nvPr/>
          </p:nvGrpSpPr>
          <p:grpSpPr>
            <a:xfrm>
              <a:off x="0" y="15081"/>
              <a:ext cx="9166226" cy="300039"/>
              <a:chOff x="0" y="0"/>
              <a:chExt cx="9166225" cy="300038"/>
            </a:xfrm>
          </p:grpSpPr>
          <p:sp>
            <p:nvSpPr>
              <p:cNvPr id="200" name="Rectangle"/>
              <p:cNvSpPr/>
              <p:nvPr/>
            </p:nvSpPr>
            <p:spPr>
              <a:xfrm>
                <a:off x="0" y="-1"/>
                <a:ext cx="9166226" cy="300040"/>
              </a:xfrm>
              <a:prstGeom prst="rect">
                <a:avLst/>
              </a:prstGeom>
              <a:solidFill>
                <a:srgbClr val="113E67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66711">
                  <a:defRPr sz="19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201" name="DigitalBricks"/>
              <p:cNvSpPr txBox="1"/>
              <p:nvPr/>
            </p:nvSpPr>
            <p:spPr>
              <a:xfrm>
                <a:off x="7957966" y="18694"/>
                <a:ext cx="929031" cy="2626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ctr" defTabSz="452437">
                  <a:defRPr sz="1100">
                    <a:solidFill>
                      <a:srgbClr val="FFFFFF"/>
                    </a:solidFill>
                  </a:defRPr>
                </a:pPr>
                <a:r>
                  <a:t>Digital</a:t>
                </a:r>
                <a:r>
                  <a:rPr b="1"/>
                  <a:t>Bricks</a:t>
                </a:r>
              </a:p>
            </p:txBody>
          </p:sp>
          <p:pic>
            <p:nvPicPr>
              <p:cNvPr id="202" name="Header.png" descr="Header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8145" t="17500" r="28145" b="46202"/>
              <a:stretch>
                <a:fillRect/>
              </a:stretch>
            </p:blipFill>
            <p:spPr>
              <a:xfrm>
                <a:off x="7537559" y="24592"/>
                <a:ext cx="296700" cy="1841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04" name="Proprietary and confidential information Yottolabs Pvt. Ltd."/>
            <p:cNvSpPr txBox="1"/>
            <p:nvPr/>
          </p:nvSpPr>
          <p:spPr>
            <a:xfrm>
              <a:off x="101726" y="0"/>
              <a:ext cx="5097210" cy="330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52437">
                <a:defRPr sz="15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 Proprietary and confidential information Yottolabs Pvt. Ltd.</a:t>
              </a:r>
            </a:p>
          </p:txBody>
        </p:sp>
      </p:grpSp>
      <p:sp>
        <p:nvSpPr>
          <p:cNvPr id="20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739775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roup"/>
          <p:cNvGrpSpPr/>
          <p:nvPr/>
        </p:nvGrpSpPr>
        <p:grpSpPr>
          <a:xfrm>
            <a:off x="-2" y="4849812"/>
            <a:ext cx="9144005" cy="298452"/>
            <a:chOff x="0" y="0"/>
            <a:chExt cx="9144004" cy="298450"/>
          </a:xfrm>
        </p:grpSpPr>
        <p:sp>
          <p:nvSpPr>
            <p:cNvPr id="215" name="Rectangle"/>
            <p:cNvSpPr/>
            <p:nvPr/>
          </p:nvSpPr>
          <p:spPr>
            <a:xfrm>
              <a:off x="-1" y="0"/>
              <a:ext cx="9144005" cy="298451"/>
            </a:xfrm>
            <a:prstGeom prst="rect">
              <a:avLst/>
            </a:prstGeom>
            <a:solidFill>
              <a:srgbClr val="174F86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366711">
                <a:defRPr sz="19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16" name="DigitalBricks"/>
            <p:cNvSpPr txBox="1"/>
            <p:nvPr/>
          </p:nvSpPr>
          <p:spPr>
            <a:xfrm>
              <a:off x="7789864" y="17901"/>
              <a:ext cx="1223964" cy="2626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 defTabSz="452437">
                <a:defRPr sz="1100">
                  <a:solidFill>
                    <a:srgbClr val="FFFFFF"/>
                  </a:solidFill>
                </a:defRPr>
              </a:pPr>
              <a:r>
                <a:t>Digital</a:t>
              </a:r>
              <a:r>
                <a:rPr b="1"/>
                <a:t>Bricks</a:t>
              </a:r>
            </a:p>
          </p:txBody>
        </p:sp>
        <p:pic>
          <p:nvPicPr>
            <p:cNvPr id="217" name="Header.png" descr="Header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8145" t="17500" r="28145" b="46202"/>
            <a:stretch>
              <a:fillRect/>
            </a:stretch>
          </p:blipFill>
          <p:spPr>
            <a:xfrm>
              <a:off x="7519428" y="24103"/>
              <a:ext cx="295986" cy="1836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9" name="Proprietary and confidential information of Yottolabs Pvt Ltd."/>
          <p:cNvSpPr txBox="1"/>
          <p:nvPr/>
        </p:nvSpPr>
        <p:spPr>
          <a:xfrm>
            <a:off x="469202" y="4905375"/>
            <a:ext cx="4595620" cy="267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0816" tIns="40816" rIns="40816" bIns="40816">
            <a:spAutoFit/>
          </a:bodyPr>
          <a:lstStyle>
            <a:lvl1pPr algn="ctr" defTabSz="1300162">
              <a:defRPr sz="1300"/>
            </a:lvl1pPr>
          </a:lstStyle>
          <a:p>
            <a:r>
              <a:t>Proprietary and confidential information of Yottolabs Pvt Ltd. </a:t>
            </a:r>
          </a:p>
        </p:txBody>
      </p:sp>
      <p:sp>
        <p:nvSpPr>
          <p:cNvPr id="2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739775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roup"/>
          <p:cNvGrpSpPr/>
          <p:nvPr/>
        </p:nvGrpSpPr>
        <p:grpSpPr>
          <a:xfrm>
            <a:off x="-2" y="4849812"/>
            <a:ext cx="9144005" cy="298452"/>
            <a:chOff x="0" y="0"/>
            <a:chExt cx="9144004" cy="298450"/>
          </a:xfrm>
        </p:grpSpPr>
        <p:sp>
          <p:nvSpPr>
            <p:cNvPr id="229" name="Rectangle"/>
            <p:cNvSpPr/>
            <p:nvPr/>
          </p:nvSpPr>
          <p:spPr>
            <a:xfrm>
              <a:off x="-1" y="0"/>
              <a:ext cx="9144005" cy="298451"/>
            </a:xfrm>
            <a:prstGeom prst="rect">
              <a:avLst/>
            </a:prstGeom>
            <a:solidFill>
              <a:srgbClr val="174F86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366711">
                <a:defRPr sz="19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30" name="DigitalBricks"/>
            <p:cNvSpPr txBox="1"/>
            <p:nvPr/>
          </p:nvSpPr>
          <p:spPr>
            <a:xfrm>
              <a:off x="7789864" y="17901"/>
              <a:ext cx="1223964" cy="2626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 defTabSz="452437">
                <a:defRPr sz="1100">
                  <a:solidFill>
                    <a:srgbClr val="FFFFFF"/>
                  </a:solidFill>
                </a:defRPr>
              </a:pPr>
              <a:r>
                <a:t>Digital</a:t>
              </a:r>
              <a:r>
                <a:rPr b="1"/>
                <a:t>Bricks</a:t>
              </a:r>
            </a:p>
          </p:txBody>
        </p:sp>
        <p:pic>
          <p:nvPicPr>
            <p:cNvPr id="231" name="Header.png" descr="Header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8145" t="17500" r="28145" b="46202"/>
            <a:stretch>
              <a:fillRect/>
            </a:stretch>
          </p:blipFill>
          <p:spPr>
            <a:xfrm>
              <a:off x="7519428" y="24103"/>
              <a:ext cx="295986" cy="1836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3" name="Rectangle"/>
          <p:cNvSpPr/>
          <p:nvPr/>
        </p:nvSpPr>
        <p:spPr>
          <a:xfrm>
            <a:off x="-7938" y="195261"/>
            <a:ext cx="446088" cy="6699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366711">
              <a:defRPr sz="19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34" name="Proprietary and confidential information of Yottolabs Pvt Ltd."/>
          <p:cNvSpPr txBox="1"/>
          <p:nvPr/>
        </p:nvSpPr>
        <p:spPr>
          <a:xfrm>
            <a:off x="469202" y="4905375"/>
            <a:ext cx="4595620" cy="267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0816" tIns="40816" rIns="40816" bIns="40816">
            <a:spAutoFit/>
          </a:bodyPr>
          <a:lstStyle>
            <a:lvl1pPr algn="ctr" defTabSz="1300162">
              <a:defRPr sz="1300"/>
            </a:lvl1pPr>
          </a:lstStyle>
          <a:p>
            <a:r>
              <a:t>Proprietary and confidential information of Yottolabs Pvt Ltd. </a:t>
            </a:r>
          </a:p>
        </p:txBody>
      </p:sp>
      <p:sp>
        <p:nvSpPr>
          <p:cNvPr id="23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739775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939" y="4760912"/>
            <a:ext cx="6845302" cy="395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89711" y="4760912"/>
            <a:ext cx="2565402" cy="3952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8" name="Group"/>
          <p:cNvGrpSpPr/>
          <p:nvPr/>
        </p:nvGrpSpPr>
        <p:grpSpPr>
          <a:xfrm>
            <a:off x="6011862" y="4760912"/>
            <a:ext cx="1384301" cy="398465"/>
            <a:chOff x="0" y="0"/>
            <a:chExt cx="1384300" cy="398464"/>
          </a:xfrm>
        </p:grpSpPr>
        <p:sp>
          <p:nvSpPr>
            <p:cNvPr id="246" name="Rectangle"/>
            <p:cNvSpPr/>
            <p:nvPr/>
          </p:nvSpPr>
          <p:spPr>
            <a:xfrm>
              <a:off x="0" y="0"/>
              <a:ext cx="1384301" cy="3984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006475">
                <a:defRPr sz="19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47" name="image3.jpeg" descr="image3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r="7169"/>
            <a:stretch>
              <a:fillRect/>
            </a:stretch>
          </p:blipFill>
          <p:spPr>
            <a:xfrm>
              <a:off x="68417" y="993"/>
              <a:ext cx="1237750" cy="3891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9" name="Proprietary and confidential information of Yottolabs Pvt Ltd."/>
          <p:cNvSpPr txBox="1"/>
          <p:nvPr/>
        </p:nvSpPr>
        <p:spPr>
          <a:xfrm>
            <a:off x="359665" y="4859337"/>
            <a:ext cx="4595619" cy="267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0816" tIns="40816" rIns="40816" bIns="40816">
            <a:spAutoFit/>
          </a:bodyPr>
          <a:lstStyle>
            <a:lvl1pPr algn="ctr" defTabSz="1300162">
              <a:defRPr sz="1300"/>
            </a:lvl1pPr>
          </a:lstStyle>
          <a:p>
            <a:r>
              <a:t>Proprietary and confidential information of Yottolabs Pvt Ltd. </a:t>
            </a:r>
          </a:p>
        </p:txBody>
      </p:sp>
      <p:sp>
        <p:nvSpPr>
          <p:cNvPr id="2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60929" y="4758990"/>
            <a:ext cx="406872" cy="399133"/>
          </a:xfrm>
          <a:prstGeom prst="rect">
            <a:avLst/>
          </a:prstGeom>
        </p:spPr>
        <p:txBody>
          <a:bodyPr lIns="40816" tIns="40816" rIns="40816" bIns="40816" anchor="ctr"/>
          <a:lstStyle>
            <a:lvl1pPr algn="r" defTabSz="815975">
              <a:defRPr sz="2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939" y="4759325"/>
            <a:ext cx="6845302" cy="395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89711" y="4759325"/>
            <a:ext cx="2565402" cy="3952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" name="Group"/>
          <p:cNvGrpSpPr/>
          <p:nvPr/>
        </p:nvGrpSpPr>
        <p:grpSpPr>
          <a:xfrm>
            <a:off x="6010272" y="4759324"/>
            <a:ext cx="1385893" cy="400053"/>
            <a:chOff x="-1" y="0"/>
            <a:chExt cx="1385892" cy="400052"/>
          </a:xfrm>
        </p:grpSpPr>
        <p:sp>
          <p:nvSpPr>
            <p:cNvPr id="259" name="Rectangle"/>
            <p:cNvSpPr/>
            <p:nvPr/>
          </p:nvSpPr>
          <p:spPr>
            <a:xfrm>
              <a:off x="-2" y="-1"/>
              <a:ext cx="1385894" cy="40005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814387">
                <a:defRPr sz="15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60" name="image3.jpeg" descr="image3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r="7169"/>
            <a:stretch>
              <a:fillRect/>
            </a:stretch>
          </p:blipFill>
          <p:spPr>
            <a:xfrm>
              <a:off x="68496" y="997"/>
              <a:ext cx="1239170" cy="3906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2" name="Proprietary and confidential information of Yottolabs Pvt Ltd."/>
          <p:cNvSpPr txBox="1"/>
          <p:nvPr/>
        </p:nvSpPr>
        <p:spPr>
          <a:xfrm>
            <a:off x="52285" y="4857748"/>
            <a:ext cx="4538763" cy="26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0809" tIns="40809" rIns="40809" bIns="40809">
            <a:spAutoFit/>
          </a:bodyPr>
          <a:lstStyle>
            <a:lvl1pPr algn="r" defTabSz="1006475">
              <a:defRPr sz="1200" b="1"/>
            </a:lvl1pPr>
          </a:lstStyle>
          <a:p>
            <a:r>
              <a:t>Proprietary and confidential information of Yottolabs Pvt Ltd. </a:t>
            </a:r>
          </a:p>
        </p:txBody>
      </p:sp>
      <p:sp>
        <p:nvSpPr>
          <p:cNvPr id="2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60940" y="4757408"/>
            <a:ext cx="406861" cy="399121"/>
          </a:xfrm>
          <a:prstGeom prst="rect">
            <a:avLst/>
          </a:prstGeom>
        </p:spPr>
        <p:txBody>
          <a:bodyPr lIns="40809" tIns="40809" rIns="40809" bIns="40809" anchor="ctr"/>
          <a:lstStyle>
            <a:lvl1pPr algn="r" defTabSz="814387">
              <a:defRPr sz="2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Rectangle"/>
          <p:cNvSpPr/>
          <p:nvPr/>
        </p:nvSpPr>
        <p:spPr>
          <a:xfrm>
            <a:off x="-11113" y="4857750"/>
            <a:ext cx="9166226" cy="298450"/>
          </a:xfrm>
          <a:prstGeom prst="rect">
            <a:avLst/>
          </a:prstGeom>
          <a:solidFill>
            <a:srgbClr val="113E67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365125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71" name="DigitalBricks"/>
          <p:cNvSpPr txBox="1"/>
          <p:nvPr/>
        </p:nvSpPr>
        <p:spPr>
          <a:xfrm>
            <a:off x="7523428" y="4807688"/>
            <a:ext cx="1777465" cy="398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1888" tIns="31888" rIns="31888" bIns="31888" anchor="ctr">
            <a:spAutoFit/>
          </a:bodyPr>
          <a:lstStyle>
            <a:lvl1pPr algn="ctr" defTabSz="365125">
              <a:defRPr sz="2200" b="1">
                <a:solidFill>
                  <a:srgbClr val="FFFFFF"/>
                </a:solidFill>
              </a:defRPr>
            </a:lvl1pPr>
          </a:lstStyle>
          <a:p>
            <a:r>
              <a:t>DigitalBricks</a:t>
            </a:r>
          </a:p>
        </p:txBody>
      </p:sp>
      <p:pic>
        <p:nvPicPr>
          <p:cNvPr id="272" name="Header.png" descr="Header.png"/>
          <p:cNvPicPr>
            <a:picLocks noChangeAspect="1"/>
          </p:cNvPicPr>
          <p:nvPr/>
        </p:nvPicPr>
        <p:blipFill>
          <a:blip r:embed="rId2">
            <a:extLst/>
          </a:blip>
          <a:srcRect l="28145" t="17500" r="28145" b="46202"/>
          <a:stretch>
            <a:fillRect/>
          </a:stretch>
        </p:blipFill>
        <p:spPr>
          <a:xfrm>
            <a:off x="7526336" y="4881562"/>
            <a:ext cx="296865" cy="184152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Proprietary and confidential information Yottolabs Pvt. Ltd."/>
          <p:cNvSpPr txBox="1"/>
          <p:nvPr/>
        </p:nvSpPr>
        <p:spPr>
          <a:xfrm>
            <a:off x="-554864" y="4829035"/>
            <a:ext cx="6388162" cy="355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1888" tIns="31888" rIns="31888" bIns="31888" anchor="ctr">
            <a:spAutoFit/>
          </a:bodyPr>
          <a:lstStyle>
            <a:lvl1pPr algn="ctr" defTabSz="450850">
              <a:defRPr sz="19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 Proprietary and confidential information Yottolabs Pvt. Ltd.</a:t>
            </a:r>
          </a:p>
        </p:txBody>
      </p:sp>
      <p:sp>
        <p:nvSpPr>
          <p:cNvPr id="274" name="Title Text"/>
          <p:cNvSpPr txBox="1">
            <a:spLocks noGrp="1"/>
          </p:cNvSpPr>
          <p:nvPr>
            <p:ph type="title"/>
          </p:nvPr>
        </p:nvSpPr>
        <p:spPr>
          <a:xfrm>
            <a:off x="457200" y="69850"/>
            <a:ext cx="8229600" cy="1130300"/>
          </a:xfrm>
          <a:prstGeom prst="rect">
            <a:avLst/>
          </a:prstGeom>
        </p:spPr>
        <p:txBody>
          <a:bodyPr lIns="40809" tIns="40809" rIns="40809" bIns="40809"/>
          <a:lstStyle>
            <a:lvl1pPr algn="l" defTabSz="739775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7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</p:spPr>
        <p:txBody>
          <a:bodyPr lIns="37054" tIns="37054" rIns="37054" bIns="37054" anchor="t"/>
          <a:lstStyle>
            <a:lvl1pPr marL="0" indent="0" defTabSz="739775">
              <a:spcBef>
                <a:spcPts val="0"/>
              </a:spcBef>
              <a:buSzTx/>
              <a:buNone/>
              <a:defRPr sz="2600">
                <a:latin typeface="Cambria"/>
                <a:ea typeface="Cambria"/>
                <a:cs typeface="Cambria"/>
                <a:sym typeface="Cambria"/>
              </a:defRPr>
            </a:lvl1pPr>
            <a:lvl2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2pPr>
            <a:lvl3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3pPr>
            <a:lvl4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4pPr>
            <a:lvl5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roup"/>
          <p:cNvGrpSpPr/>
          <p:nvPr/>
        </p:nvGrpSpPr>
        <p:grpSpPr>
          <a:xfrm>
            <a:off x="-573370" y="4788777"/>
            <a:ext cx="9893430" cy="436396"/>
            <a:chOff x="0" y="0"/>
            <a:chExt cx="9893428" cy="436395"/>
          </a:xfrm>
        </p:grpSpPr>
        <p:grpSp>
          <p:nvGrpSpPr>
            <p:cNvPr id="286" name="Group"/>
            <p:cNvGrpSpPr/>
            <p:nvPr/>
          </p:nvGrpSpPr>
          <p:grpSpPr>
            <a:xfrm>
              <a:off x="562255" y="0"/>
              <a:ext cx="9331174" cy="436396"/>
              <a:chOff x="0" y="0"/>
              <a:chExt cx="9331173" cy="436395"/>
            </a:xfrm>
          </p:grpSpPr>
          <p:sp>
            <p:nvSpPr>
              <p:cNvPr id="283" name="Rectangle"/>
              <p:cNvSpPr/>
              <p:nvPr/>
            </p:nvSpPr>
            <p:spPr>
              <a:xfrm>
                <a:off x="0" y="68972"/>
                <a:ext cx="9167816" cy="298453"/>
              </a:xfrm>
              <a:prstGeom prst="rect">
                <a:avLst/>
              </a:prstGeom>
              <a:solidFill>
                <a:srgbClr val="113E67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65125"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284" name="DigitalBricks"/>
              <p:cNvSpPr txBox="1"/>
              <p:nvPr/>
            </p:nvSpPr>
            <p:spPr>
              <a:xfrm>
                <a:off x="7515886" y="0"/>
                <a:ext cx="1815288" cy="4363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365125">
                  <a:defRPr sz="22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DigitalBricks</a:t>
                </a:r>
              </a:p>
            </p:txBody>
          </p:sp>
          <p:pic>
            <p:nvPicPr>
              <p:cNvPr id="285" name="Header.png" descr="Header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8145" t="17500" r="28145" b="46202"/>
              <a:stretch>
                <a:fillRect/>
              </a:stretch>
            </p:blipFill>
            <p:spPr>
              <a:xfrm>
                <a:off x="7538435" y="92660"/>
                <a:ext cx="296735" cy="1842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87" name="Proprietary and confidential information Yottolabs Pvt. Ltd."/>
            <p:cNvSpPr txBox="1"/>
            <p:nvPr/>
          </p:nvSpPr>
          <p:spPr>
            <a:xfrm>
              <a:off x="-1" y="21348"/>
              <a:ext cx="6425985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50850">
                <a:defRPr sz="19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 Proprietary and confidential information Yottolabs Pvt. Ltd.</a:t>
              </a:r>
            </a:p>
          </p:txBody>
        </p:sp>
      </p:grpSp>
      <p:sp>
        <p:nvSpPr>
          <p:cNvPr id="289" name="Title Text"/>
          <p:cNvSpPr txBox="1">
            <a:spLocks noGrp="1"/>
          </p:cNvSpPr>
          <p:nvPr>
            <p:ph type="title"/>
          </p:nvPr>
        </p:nvSpPr>
        <p:spPr>
          <a:xfrm>
            <a:off x="457200" y="69850"/>
            <a:ext cx="8229600" cy="1130300"/>
          </a:xfrm>
          <a:prstGeom prst="rect">
            <a:avLst/>
          </a:prstGeom>
        </p:spPr>
        <p:txBody>
          <a:bodyPr lIns="40809" tIns="40809" rIns="40809" bIns="40809"/>
          <a:lstStyle>
            <a:lvl1pPr algn="l" defTabSz="739775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90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</p:spPr>
        <p:txBody>
          <a:bodyPr lIns="37054" tIns="37054" rIns="37054" bIns="37054" anchor="t"/>
          <a:lstStyle>
            <a:lvl1pPr marL="0" indent="0" defTabSz="739775">
              <a:spcBef>
                <a:spcPts val="0"/>
              </a:spcBef>
              <a:buSzTx/>
              <a:buNone/>
              <a:defRPr sz="2600">
                <a:latin typeface="Cambria"/>
                <a:ea typeface="Cambria"/>
                <a:cs typeface="Cambria"/>
                <a:sym typeface="Cambria"/>
              </a:defRPr>
            </a:lvl1pPr>
            <a:lvl2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2pPr>
            <a:lvl3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3pPr>
            <a:lvl4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4pPr>
            <a:lvl5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roup"/>
          <p:cNvGrpSpPr/>
          <p:nvPr/>
        </p:nvGrpSpPr>
        <p:grpSpPr>
          <a:xfrm>
            <a:off x="-573370" y="4788777"/>
            <a:ext cx="9893430" cy="436396"/>
            <a:chOff x="0" y="0"/>
            <a:chExt cx="9893428" cy="436395"/>
          </a:xfrm>
        </p:grpSpPr>
        <p:grpSp>
          <p:nvGrpSpPr>
            <p:cNvPr id="301" name="Group"/>
            <p:cNvGrpSpPr/>
            <p:nvPr/>
          </p:nvGrpSpPr>
          <p:grpSpPr>
            <a:xfrm>
              <a:off x="562255" y="0"/>
              <a:ext cx="9331174" cy="436396"/>
              <a:chOff x="0" y="0"/>
              <a:chExt cx="9331173" cy="436395"/>
            </a:xfrm>
          </p:grpSpPr>
          <p:sp>
            <p:nvSpPr>
              <p:cNvPr id="298" name="Rectangle"/>
              <p:cNvSpPr/>
              <p:nvPr/>
            </p:nvSpPr>
            <p:spPr>
              <a:xfrm>
                <a:off x="0" y="68972"/>
                <a:ext cx="9167816" cy="298453"/>
              </a:xfrm>
              <a:prstGeom prst="rect">
                <a:avLst/>
              </a:prstGeom>
              <a:solidFill>
                <a:srgbClr val="113E67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65125"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299" name="DigitalBricks"/>
              <p:cNvSpPr txBox="1"/>
              <p:nvPr/>
            </p:nvSpPr>
            <p:spPr>
              <a:xfrm>
                <a:off x="7515886" y="0"/>
                <a:ext cx="1815288" cy="4363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365125">
                  <a:defRPr sz="22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DigitalBricks</a:t>
                </a:r>
              </a:p>
            </p:txBody>
          </p:sp>
          <p:pic>
            <p:nvPicPr>
              <p:cNvPr id="300" name="Header.png" descr="Header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8145" t="17500" r="28145" b="46202"/>
              <a:stretch>
                <a:fillRect/>
              </a:stretch>
            </p:blipFill>
            <p:spPr>
              <a:xfrm>
                <a:off x="7538435" y="92660"/>
                <a:ext cx="296735" cy="1842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02" name="Proprietary and confidential information Yottolabs Pvt. Ltd."/>
            <p:cNvSpPr txBox="1"/>
            <p:nvPr/>
          </p:nvSpPr>
          <p:spPr>
            <a:xfrm>
              <a:off x="-1" y="21348"/>
              <a:ext cx="6425985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50850">
                <a:defRPr sz="19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 Proprietary and confidential information Yottolabs Pvt. Ltd.</a:t>
              </a:r>
            </a:p>
          </p:txBody>
        </p:sp>
      </p:grpSp>
      <p:sp>
        <p:nvSpPr>
          <p:cNvPr id="304" name="Title Text"/>
          <p:cNvSpPr txBox="1">
            <a:spLocks noGrp="1"/>
          </p:cNvSpPr>
          <p:nvPr>
            <p:ph type="title"/>
          </p:nvPr>
        </p:nvSpPr>
        <p:spPr>
          <a:xfrm>
            <a:off x="457200" y="69850"/>
            <a:ext cx="8229600" cy="1130300"/>
          </a:xfrm>
          <a:prstGeom prst="rect">
            <a:avLst/>
          </a:prstGeom>
        </p:spPr>
        <p:txBody>
          <a:bodyPr lIns="40809" tIns="40809" rIns="40809" bIns="40809"/>
          <a:lstStyle>
            <a:lvl1pPr algn="l" defTabSz="739775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0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</p:spPr>
        <p:txBody>
          <a:bodyPr lIns="37054" tIns="37054" rIns="37054" bIns="37054" anchor="t"/>
          <a:lstStyle>
            <a:lvl1pPr marL="0" indent="0" defTabSz="739775">
              <a:spcBef>
                <a:spcPts val="0"/>
              </a:spcBef>
              <a:buSzTx/>
              <a:buNone/>
              <a:defRPr sz="2600">
                <a:latin typeface="Cambria"/>
                <a:ea typeface="Cambria"/>
                <a:cs typeface="Cambria"/>
                <a:sym typeface="Cambria"/>
              </a:defRPr>
            </a:lvl1pPr>
            <a:lvl2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2pPr>
            <a:lvl3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3pPr>
            <a:lvl4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4pPr>
            <a:lvl5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2120" y="4875212"/>
            <a:ext cx="231823" cy="22887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" name="Group"/>
          <p:cNvGrpSpPr/>
          <p:nvPr/>
        </p:nvGrpSpPr>
        <p:grpSpPr>
          <a:xfrm>
            <a:off x="-573370" y="4788777"/>
            <a:ext cx="9893430" cy="436396"/>
            <a:chOff x="0" y="0"/>
            <a:chExt cx="9893428" cy="436395"/>
          </a:xfrm>
        </p:grpSpPr>
        <p:grpSp>
          <p:nvGrpSpPr>
            <p:cNvPr id="316" name="Group"/>
            <p:cNvGrpSpPr/>
            <p:nvPr/>
          </p:nvGrpSpPr>
          <p:grpSpPr>
            <a:xfrm>
              <a:off x="562255" y="0"/>
              <a:ext cx="9331174" cy="436396"/>
              <a:chOff x="0" y="0"/>
              <a:chExt cx="9331173" cy="436395"/>
            </a:xfrm>
          </p:grpSpPr>
          <p:sp>
            <p:nvSpPr>
              <p:cNvPr id="313" name="Rectangle"/>
              <p:cNvSpPr/>
              <p:nvPr/>
            </p:nvSpPr>
            <p:spPr>
              <a:xfrm>
                <a:off x="0" y="68972"/>
                <a:ext cx="9167816" cy="298453"/>
              </a:xfrm>
              <a:prstGeom prst="rect">
                <a:avLst/>
              </a:prstGeom>
              <a:solidFill>
                <a:srgbClr val="113E67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65125"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14" name="DigitalBricks"/>
              <p:cNvSpPr txBox="1"/>
              <p:nvPr/>
            </p:nvSpPr>
            <p:spPr>
              <a:xfrm>
                <a:off x="7515886" y="0"/>
                <a:ext cx="1815288" cy="4363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365125">
                  <a:defRPr sz="22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DigitalBricks</a:t>
                </a:r>
              </a:p>
            </p:txBody>
          </p:sp>
          <p:pic>
            <p:nvPicPr>
              <p:cNvPr id="315" name="Header.png" descr="Header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8145" t="17500" r="28145" b="46202"/>
              <a:stretch>
                <a:fillRect/>
              </a:stretch>
            </p:blipFill>
            <p:spPr>
              <a:xfrm>
                <a:off x="7538435" y="92660"/>
                <a:ext cx="296735" cy="1842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17" name="Proprietary and confidential information Yottolabs Pvt. Ltd."/>
            <p:cNvSpPr txBox="1"/>
            <p:nvPr/>
          </p:nvSpPr>
          <p:spPr>
            <a:xfrm>
              <a:off x="-1" y="21348"/>
              <a:ext cx="6425985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50850">
                <a:defRPr sz="19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 Proprietary and confidential information Yottolabs Pvt. Ltd.</a:t>
              </a:r>
            </a:p>
          </p:txBody>
        </p:sp>
      </p:grpSp>
      <p:sp>
        <p:nvSpPr>
          <p:cNvPr id="319" name="Title Text"/>
          <p:cNvSpPr txBox="1">
            <a:spLocks noGrp="1"/>
          </p:cNvSpPr>
          <p:nvPr>
            <p:ph type="title"/>
          </p:nvPr>
        </p:nvSpPr>
        <p:spPr>
          <a:xfrm>
            <a:off x="457200" y="69850"/>
            <a:ext cx="8229600" cy="1130300"/>
          </a:xfrm>
          <a:prstGeom prst="rect">
            <a:avLst/>
          </a:prstGeom>
        </p:spPr>
        <p:txBody>
          <a:bodyPr lIns="40809" tIns="40809" rIns="40809" bIns="40809"/>
          <a:lstStyle>
            <a:lvl1pPr algn="l" defTabSz="739775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20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</p:spPr>
        <p:txBody>
          <a:bodyPr lIns="37054" tIns="37054" rIns="37054" bIns="37054" anchor="t"/>
          <a:lstStyle>
            <a:lvl1pPr marL="0" indent="0" defTabSz="739775">
              <a:spcBef>
                <a:spcPts val="0"/>
              </a:spcBef>
              <a:buSzTx/>
              <a:buNone/>
              <a:defRPr sz="2600">
                <a:latin typeface="Cambria"/>
                <a:ea typeface="Cambria"/>
                <a:cs typeface="Cambria"/>
                <a:sym typeface="Cambria"/>
              </a:defRPr>
            </a:lvl1pPr>
            <a:lvl2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2pPr>
            <a:lvl3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3pPr>
            <a:lvl4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4pPr>
            <a:lvl5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roup"/>
          <p:cNvGrpSpPr/>
          <p:nvPr/>
        </p:nvGrpSpPr>
        <p:grpSpPr>
          <a:xfrm>
            <a:off x="-573370" y="4788777"/>
            <a:ext cx="9893430" cy="436396"/>
            <a:chOff x="0" y="0"/>
            <a:chExt cx="9893428" cy="436395"/>
          </a:xfrm>
        </p:grpSpPr>
        <p:grpSp>
          <p:nvGrpSpPr>
            <p:cNvPr id="331" name="Group"/>
            <p:cNvGrpSpPr/>
            <p:nvPr/>
          </p:nvGrpSpPr>
          <p:grpSpPr>
            <a:xfrm>
              <a:off x="562255" y="0"/>
              <a:ext cx="9331174" cy="436396"/>
              <a:chOff x="0" y="0"/>
              <a:chExt cx="9331173" cy="436395"/>
            </a:xfrm>
          </p:grpSpPr>
          <p:sp>
            <p:nvSpPr>
              <p:cNvPr id="328" name="Rectangle"/>
              <p:cNvSpPr/>
              <p:nvPr/>
            </p:nvSpPr>
            <p:spPr>
              <a:xfrm>
                <a:off x="0" y="68972"/>
                <a:ext cx="9167816" cy="298453"/>
              </a:xfrm>
              <a:prstGeom prst="rect">
                <a:avLst/>
              </a:prstGeom>
              <a:solidFill>
                <a:srgbClr val="113E67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65125"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29" name="DigitalBricks"/>
              <p:cNvSpPr txBox="1"/>
              <p:nvPr/>
            </p:nvSpPr>
            <p:spPr>
              <a:xfrm>
                <a:off x="7515886" y="0"/>
                <a:ext cx="1815288" cy="4363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365125">
                  <a:defRPr sz="22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DigitalBricks</a:t>
                </a:r>
              </a:p>
            </p:txBody>
          </p:sp>
          <p:pic>
            <p:nvPicPr>
              <p:cNvPr id="330" name="Header.png" descr="Header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8145" t="17500" r="28145" b="46202"/>
              <a:stretch>
                <a:fillRect/>
              </a:stretch>
            </p:blipFill>
            <p:spPr>
              <a:xfrm>
                <a:off x="7538435" y="92660"/>
                <a:ext cx="296735" cy="1842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32" name="Proprietary and confidential information Yottolabs Pvt. Ltd."/>
            <p:cNvSpPr txBox="1"/>
            <p:nvPr/>
          </p:nvSpPr>
          <p:spPr>
            <a:xfrm>
              <a:off x="-1" y="21348"/>
              <a:ext cx="6425985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50850">
                <a:defRPr sz="19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 Proprietary and confidential information Yottolabs Pvt. Ltd.</a:t>
              </a:r>
            </a:p>
          </p:txBody>
        </p:sp>
      </p:grpSp>
      <p:sp>
        <p:nvSpPr>
          <p:cNvPr id="334" name="Title Text"/>
          <p:cNvSpPr txBox="1">
            <a:spLocks noGrp="1"/>
          </p:cNvSpPr>
          <p:nvPr>
            <p:ph type="title"/>
          </p:nvPr>
        </p:nvSpPr>
        <p:spPr>
          <a:xfrm>
            <a:off x="457200" y="69850"/>
            <a:ext cx="8229600" cy="1130300"/>
          </a:xfrm>
          <a:prstGeom prst="rect">
            <a:avLst/>
          </a:prstGeom>
        </p:spPr>
        <p:txBody>
          <a:bodyPr lIns="40809" tIns="40809" rIns="40809" bIns="40809"/>
          <a:lstStyle>
            <a:lvl1pPr algn="l" defTabSz="739775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3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</p:spPr>
        <p:txBody>
          <a:bodyPr lIns="37054" tIns="37054" rIns="37054" bIns="37054" anchor="t"/>
          <a:lstStyle>
            <a:lvl1pPr marL="0" indent="0" defTabSz="739775">
              <a:spcBef>
                <a:spcPts val="0"/>
              </a:spcBef>
              <a:buSzTx/>
              <a:buNone/>
              <a:defRPr sz="2600">
                <a:latin typeface="Cambria"/>
                <a:ea typeface="Cambria"/>
                <a:cs typeface="Cambria"/>
                <a:sym typeface="Cambria"/>
              </a:defRPr>
            </a:lvl1pPr>
            <a:lvl2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2pPr>
            <a:lvl3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3pPr>
            <a:lvl4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4pPr>
            <a:lvl5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Rectangle"/>
          <p:cNvSpPr/>
          <p:nvPr/>
        </p:nvSpPr>
        <p:spPr>
          <a:xfrm>
            <a:off x="-11113" y="4857750"/>
            <a:ext cx="9166226" cy="298450"/>
          </a:xfrm>
          <a:prstGeom prst="rect">
            <a:avLst/>
          </a:prstGeom>
          <a:solidFill>
            <a:srgbClr val="113E67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365125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44" name="DigitalBricks"/>
          <p:cNvSpPr txBox="1"/>
          <p:nvPr/>
        </p:nvSpPr>
        <p:spPr>
          <a:xfrm>
            <a:off x="7523428" y="4807688"/>
            <a:ext cx="1777465" cy="398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1888" tIns="31888" rIns="31888" bIns="31888" anchor="ctr">
            <a:spAutoFit/>
          </a:bodyPr>
          <a:lstStyle>
            <a:lvl1pPr algn="ctr" defTabSz="365125">
              <a:defRPr sz="2200" b="1">
                <a:solidFill>
                  <a:srgbClr val="FFFFFF"/>
                </a:solidFill>
              </a:defRPr>
            </a:lvl1pPr>
          </a:lstStyle>
          <a:p>
            <a:r>
              <a:t>DigitalBricks</a:t>
            </a:r>
          </a:p>
        </p:txBody>
      </p:sp>
      <p:pic>
        <p:nvPicPr>
          <p:cNvPr id="345" name="Header.png" descr="Header.png"/>
          <p:cNvPicPr>
            <a:picLocks noChangeAspect="1"/>
          </p:cNvPicPr>
          <p:nvPr/>
        </p:nvPicPr>
        <p:blipFill>
          <a:blip r:embed="rId2">
            <a:extLst/>
          </a:blip>
          <a:srcRect l="28145" t="17500" r="28145" b="46202"/>
          <a:stretch>
            <a:fillRect/>
          </a:stretch>
        </p:blipFill>
        <p:spPr>
          <a:xfrm>
            <a:off x="7526336" y="4881562"/>
            <a:ext cx="296865" cy="184152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Proprietary and confidential information Yottolabs Pvt. Ltd."/>
          <p:cNvSpPr txBox="1"/>
          <p:nvPr/>
        </p:nvSpPr>
        <p:spPr>
          <a:xfrm>
            <a:off x="-554864" y="4829035"/>
            <a:ext cx="6388162" cy="355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1888" tIns="31888" rIns="31888" bIns="31888" anchor="ctr">
            <a:spAutoFit/>
          </a:bodyPr>
          <a:lstStyle>
            <a:lvl1pPr algn="ctr" defTabSz="450850">
              <a:defRPr sz="19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 Proprietary and confidential information Yottolabs Pvt. Ltd.</a:t>
            </a:r>
          </a:p>
        </p:txBody>
      </p:sp>
      <p:sp>
        <p:nvSpPr>
          <p:cNvPr id="347" name="Title Text"/>
          <p:cNvSpPr txBox="1">
            <a:spLocks noGrp="1"/>
          </p:cNvSpPr>
          <p:nvPr>
            <p:ph type="title"/>
          </p:nvPr>
        </p:nvSpPr>
        <p:spPr>
          <a:xfrm>
            <a:off x="457200" y="69850"/>
            <a:ext cx="8229600" cy="1130300"/>
          </a:xfrm>
          <a:prstGeom prst="rect">
            <a:avLst/>
          </a:prstGeom>
        </p:spPr>
        <p:txBody>
          <a:bodyPr lIns="40809" tIns="40809" rIns="40809" bIns="40809"/>
          <a:lstStyle>
            <a:lvl1pPr algn="l" defTabSz="739775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48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</p:spPr>
        <p:txBody>
          <a:bodyPr lIns="37054" tIns="37054" rIns="37054" bIns="37054" anchor="t"/>
          <a:lstStyle>
            <a:lvl1pPr marL="0" indent="0" defTabSz="739775">
              <a:spcBef>
                <a:spcPts val="0"/>
              </a:spcBef>
              <a:buSzTx/>
              <a:buNone/>
              <a:defRPr sz="2600">
                <a:latin typeface="Cambria"/>
                <a:ea typeface="Cambria"/>
                <a:cs typeface="Cambria"/>
                <a:sym typeface="Cambria"/>
              </a:defRPr>
            </a:lvl1pPr>
            <a:lvl2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2pPr>
            <a:lvl3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3pPr>
            <a:lvl4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4pPr>
            <a:lvl5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roup"/>
          <p:cNvGrpSpPr/>
          <p:nvPr/>
        </p:nvGrpSpPr>
        <p:grpSpPr>
          <a:xfrm>
            <a:off x="-573370" y="4788777"/>
            <a:ext cx="9893430" cy="436396"/>
            <a:chOff x="0" y="0"/>
            <a:chExt cx="9893428" cy="436395"/>
          </a:xfrm>
        </p:grpSpPr>
        <p:grpSp>
          <p:nvGrpSpPr>
            <p:cNvPr id="359" name="Group"/>
            <p:cNvGrpSpPr/>
            <p:nvPr/>
          </p:nvGrpSpPr>
          <p:grpSpPr>
            <a:xfrm>
              <a:off x="562255" y="0"/>
              <a:ext cx="9331174" cy="436396"/>
              <a:chOff x="0" y="0"/>
              <a:chExt cx="9331173" cy="436395"/>
            </a:xfrm>
          </p:grpSpPr>
          <p:sp>
            <p:nvSpPr>
              <p:cNvPr id="356" name="Rectangle"/>
              <p:cNvSpPr/>
              <p:nvPr/>
            </p:nvSpPr>
            <p:spPr>
              <a:xfrm>
                <a:off x="0" y="68972"/>
                <a:ext cx="9167816" cy="298453"/>
              </a:xfrm>
              <a:prstGeom prst="rect">
                <a:avLst/>
              </a:prstGeom>
              <a:solidFill>
                <a:srgbClr val="113E67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65125"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57" name="DigitalBricks"/>
              <p:cNvSpPr txBox="1"/>
              <p:nvPr/>
            </p:nvSpPr>
            <p:spPr>
              <a:xfrm>
                <a:off x="7515886" y="0"/>
                <a:ext cx="1815288" cy="4363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365125">
                  <a:defRPr sz="22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DigitalBricks</a:t>
                </a:r>
              </a:p>
            </p:txBody>
          </p:sp>
          <p:pic>
            <p:nvPicPr>
              <p:cNvPr id="358" name="Header.png" descr="Header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8145" t="17500" r="28145" b="46202"/>
              <a:stretch>
                <a:fillRect/>
              </a:stretch>
            </p:blipFill>
            <p:spPr>
              <a:xfrm>
                <a:off x="7538435" y="92660"/>
                <a:ext cx="296735" cy="1842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60" name="Proprietary and confidential information Yottolabs Pvt. Ltd."/>
            <p:cNvSpPr txBox="1"/>
            <p:nvPr/>
          </p:nvSpPr>
          <p:spPr>
            <a:xfrm>
              <a:off x="-1" y="21348"/>
              <a:ext cx="6425985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50850">
                <a:defRPr sz="19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 Proprietary and confidential information Yottolabs Pvt. Ltd.</a:t>
              </a:r>
            </a:p>
          </p:txBody>
        </p:sp>
      </p:grpSp>
      <p:sp>
        <p:nvSpPr>
          <p:cNvPr id="362" name="Title Text"/>
          <p:cNvSpPr txBox="1">
            <a:spLocks noGrp="1"/>
          </p:cNvSpPr>
          <p:nvPr>
            <p:ph type="title"/>
          </p:nvPr>
        </p:nvSpPr>
        <p:spPr>
          <a:xfrm>
            <a:off x="457200" y="69850"/>
            <a:ext cx="8229600" cy="1130300"/>
          </a:xfrm>
          <a:prstGeom prst="rect">
            <a:avLst/>
          </a:prstGeom>
        </p:spPr>
        <p:txBody>
          <a:bodyPr lIns="40809" tIns="40809" rIns="40809" bIns="40809"/>
          <a:lstStyle>
            <a:lvl1pPr algn="l" defTabSz="739775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6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</p:spPr>
        <p:txBody>
          <a:bodyPr lIns="37054" tIns="37054" rIns="37054" bIns="37054" anchor="t"/>
          <a:lstStyle>
            <a:lvl1pPr marL="0" indent="0" defTabSz="739775">
              <a:spcBef>
                <a:spcPts val="0"/>
              </a:spcBef>
              <a:buSzTx/>
              <a:buNone/>
              <a:defRPr sz="2600">
                <a:latin typeface="Cambria"/>
                <a:ea typeface="Cambria"/>
                <a:cs typeface="Cambria"/>
                <a:sym typeface="Cambria"/>
              </a:defRPr>
            </a:lvl1pPr>
            <a:lvl2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2pPr>
            <a:lvl3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3pPr>
            <a:lvl4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4pPr>
            <a:lvl5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roup"/>
          <p:cNvGrpSpPr/>
          <p:nvPr/>
        </p:nvGrpSpPr>
        <p:grpSpPr>
          <a:xfrm>
            <a:off x="-573370" y="4788777"/>
            <a:ext cx="9893430" cy="436396"/>
            <a:chOff x="0" y="0"/>
            <a:chExt cx="9893428" cy="436395"/>
          </a:xfrm>
        </p:grpSpPr>
        <p:grpSp>
          <p:nvGrpSpPr>
            <p:cNvPr id="374" name="Group"/>
            <p:cNvGrpSpPr/>
            <p:nvPr/>
          </p:nvGrpSpPr>
          <p:grpSpPr>
            <a:xfrm>
              <a:off x="562255" y="0"/>
              <a:ext cx="9331174" cy="436396"/>
              <a:chOff x="0" y="0"/>
              <a:chExt cx="9331173" cy="436395"/>
            </a:xfrm>
          </p:grpSpPr>
          <p:sp>
            <p:nvSpPr>
              <p:cNvPr id="371" name="Rectangle"/>
              <p:cNvSpPr/>
              <p:nvPr/>
            </p:nvSpPr>
            <p:spPr>
              <a:xfrm>
                <a:off x="0" y="68972"/>
                <a:ext cx="9167816" cy="298453"/>
              </a:xfrm>
              <a:prstGeom prst="rect">
                <a:avLst/>
              </a:prstGeom>
              <a:solidFill>
                <a:srgbClr val="113E67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65125"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72" name="DigitalBricks"/>
              <p:cNvSpPr txBox="1"/>
              <p:nvPr/>
            </p:nvSpPr>
            <p:spPr>
              <a:xfrm>
                <a:off x="7515886" y="0"/>
                <a:ext cx="1815288" cy="4363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365125">
                  <a:defRPr sz="22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DigitalBricks</a:t>
                </a:r>
              </a:p>
            </p:txBody>
          </p:sp>
          <p:pic>
            <p:nvPicPr>
              <p:cNvPr id="373" name="Header.png" descr="Header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8145" t="17500" r="28145" b="46202"/>
              <a:stretch>
                <a:fillRect/>
              </a:stretch>
            </p:blipFill>
            <p:spPr>
              <a:xfrm>
                <a:off x="7538435" y="92660"/>
                <a:ext cx="296735" cy="1842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75" name="Proprietary and confidential information Yottolabs Pvt. Ltd."/>
            <p:cNvSpPr txBox="1"/>
            <p:nvPr/>
          </p:nvSpPr>
          <p:spPr>
            <a:xfrm>
              <a:off x="-1" y="21348"/>
              <a:ext cx="6425985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50850">
                <a:defRPr sz="19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 Proprietary and confidential information Yottolabs Pvt. Ltd.</a:t>
              </a:r>
            </a:p>
          </p:txBody>
        </p:sp>
      </p:grpSp>
      <p:sp>
        <p:nvSpPr>
          <p:cNvPr id="377" name="Title Text"/>
          <p:cNvSpPr txBox="1">
            <a:spLocks noGrp="1"/>
          </p:cNvSpPr>
          <p:nvPr>
            <p:ph type="title"/>
          </p:nvPr>
        </p:nvSpPr>
        <p:spPr>
          <a:xfrm>
            <a:off x="457200" y="69850"/>
            <a:ext cx="8229600" cy="1130300"/>
          </a:xfrm>
          <a:prstGeom prst="rect">
            <a:avLst/>
          </a:prstGeom>
        </p:spPr>
        <p:txBody>
          <a:bodyPr lIns="40809" tIns="40809" rIns="40809" bIns="40809"/>
          <a:lstStyle>
            <a:lvl1pPr algn="l" defTabSz="739775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78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</p:spPr>
        <p:txBody>
          <a:bodyPr lIns="37054" tIns="37054" rIns="37054" bIns="37054" anchor="t"/>
          <a:lstStyle>
            <a:lvl1pPr marL="0" indent="0" defTabSz="739775">
              <a:spcBef>
                <a:spcPts val="0"/>
              </a:spcBef>
              <a:buSzTx/>
              <a:buNone/>
              <a:defRPr sz="2600">
                <a:latin typeface="Cambria"/>
                <a:ea typeface="Cambria"/>
                <a:cs typeface="Cambria"/>
                <a:sym typeface="Cambria"/>
              </a:defRPr>
            </a:lvl1pPr>
            <a:lvl2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2pPr>
            <a:lvl3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3pPr>
            <a:lvl4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4pPr>
            <a:lvl5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roup"/>
          <p:cNvGrpSpPr/>
          <p:nvPr/>
        </p:nvGrpSpPr>
        <p:grpSpPr>
          <a:xfrm>
            <a:off x="-573370" y="4788777"/>
            <a:ext cx="9893430" cy="436396"/>
            <a:chOff x="0" y="0"/>
            <a:chExt cx="9893428" cy="436395"/>
          </a:xfrm>
        </p:grpSpPr>
        <p:grpSp>
          <p:nvGrpSpPr>
            <p:cNvPr id="389" name="Group"/>
            <p:cNvGrpSpPr/>
            <p:nvPr/>
          </p:nvGrpSpPr>
          <p:grpSpPr>
            <a:xfrm>
              <a:off x="562255" y="0"/>
              <a:ext cx="9331174" cy="436396"/>
              <a:chOff x="0" y="0"/>
              <a:chExt cx="9331173" cy="436395"/>
            </a:xfrm>
          </p:grpSpPr>
          <p:sp>
            <p:nvSpPr>
              <p:cNvPr id="386" name="Rectangle"/>
              <p:cNvSpPr/>
              <p:nvPr/>
            </p:nvSpPr>
            <p:spPr>
              <a:xfrm>
                <a:off x="0" y="68972"/>
                <a:ext cx="9167816" cy="298453"/>
              </a:xfrm>
              <a:prstGeom prst="rect">
                <a:avLst/>
              </a:prstGeom>
              <a:solidFill>
                <a:srgbClr val="113E67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65125"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87" name="DigitalBricks"/>
              <p:cNvSpPr txBox="1"/>
              <p:nvPr/>
            </p:nvSpPr>
            <p:spPr>
              <a:xfrm>
                <a:off x="7515886" y="0"/>
                <a:ext cx="1815288" cy="4363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365125">
                  <a:defRPr sz="22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DigitalBricks</a:t>
                </a:r>
              </a:p>
            </p:txBody>
          </p:sp>
          <p:pic>
            <p:nvPicPr>
              <p:cNvPr id="388" name="Header.png" descr="Header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8145" t="17500" r="28145" b="46202"/>
              <a:stretch>
                <a:fillRect/>
              </a:stretch>
            </p:blipFill>
            <p:spPr>
              <a:xfrm>
                <a:off x="7538435" y="92660"/>
                <a:ext cx="296735" cy="1842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90" name="Proprietary and confidential information Yottolabs Pvt. Ltd."/>
            <p:cNvSpPr txBox="1"/>
            <p:nvPr/>
          </p:nvSpPr>
          <p:spPr>
            <a:xfrm>
              <a:off x="-1" y="21348"/>
              <a:ext cx="6425985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50850">
                <a:defRPr sz="19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 Proprietary and confidential information Yottolabs Pvt. Ltd.</a:t>
              </a:r>
            </a:p>
          </p:txBody>
        </p:sp>
      </p:grpSp>
      <p:sp>
        <p:nvSpPr>
          <p:cNvPr id="392" name="Title Text"/>
          <p:cNvSpPr txBox="1">
            <a:spLocks noGrp="1"/>
          </p:cNvSpPr>
          <p:nvPr>
            <p:ph type="title"/>
          </p:nvPr>
        </p:nvSpPr>
        <p:spPr>
          <a:xfrm>
            <a:off x="457200" y="69850"/>
            <a:ext cx="8229600" cy="1130300"/>
          </a:xfrm>
          <a:prstGeom prst="rect">
            <a:avLst/>
          </a:prstGeom>
        </p:spPr>
        <p:txBody>
          <a:bodyPr lIns="40809" tIns="40809" rIns="40809" bIns="40809"/>
          <a:lstStyle>
            <a:lvl1pPr algn="l" defTabSz="739775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9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</p:spPr>
        <p:txBody>
          <a:bodyPr lIns="37054" tIns="37054" rIns="37054" bIns="37054" anchor="t"/>
          <a:lstStyle>
            <a:lvl1pPr marL="0" indent="0" defTabSz="739775">
              <a:spcBef>
                <a:spcPts val="0"/>
              </a:spcBef>
              <a:buSzTx/>
              <a:buNone/>
              <a:defRPr sz="2600">
                <a:latin typeface="Cambria"/>
                <a:ea typeface="Cambria"/>
                <a:cs typeface="Cambria"/>
                <a:sym typeface="Cambria"/>
              </a:defRPr>
            </a:lvl1pPr>
            <a:lvl2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2pPr>
            <a:lvl3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3pPr>
            <a:lvl4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4pPr>
            <a:lvl5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6" name="Group"/>
          <p:cNvGrpSpPr/>
          <p:nvPr/>
        </p:nvGrpSpPr>
        <p:grpSpPr>
          <a:xfrm>
            <a:off x="-573370" y="4788777"/>
            <a:ext cx="9893430" cy="436396"/>
            <a:chOff x="0" y="0"/>
            <a:chExt cx="9893428" cy="436395"/>
          </a:xfrm>
        </p:grpSpPr>
        <p:grpSp>
          <p:nvGrpSpPr>
            <p:cNvPr id="404" name="Group"/>
            <p:cNvGrpSpPr/>
            <p:nvPr/>
          </p:nvGrpSpPr>
          <p:grpSpPr>
            <a:xfrm>
              <a:off x="562255" y="0"/>
              <a:ext cx="9331174" cy="436396"/>
              <a:chOff x="0" y="0"/>
              <a:chExt cx="9331173" cy="436395"/>
            </a:xfrm>
          </p:grpSpPr>
          <p:sp>
            <p:nvSpPr>
              <p:cNvPr id="401" name="Rectangle"/>
              <p:cNvSpPr/>
              <p:nvPr/>
            </p:nvSpPr>
            <p:spPr>
              <a:xfrm>
                <a:off x="0" y="68972"/>
                <a:ext cx="9167816" cy="298453"/>
              </a:xfrm>
              <a:prstGeom prst="rect">
                <a:avLst/>
              </a:prstGeom>
              <a:solidFill>
                <a:srgbClr val="113E67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65125"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402" name="DigitalBricks"/>
              <p:cNvSpPr txBox="1"/>
              <p:nvPr/>
            </p:nvSpPr>
            <p:spPr>
              <a:xfrm>
                <a:off x="7515886" y="0"/>
                <a:ext cx="1815288" cy="4363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365125">
                  <a:defRPr sz="22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DigitalBricks</a:t>
                </a:r>
              </a:p>
            </p:txBody>
          </p:sp>
          <p:pic>
            <p:nvPicPr>
              <p:cNvPr id="403" name="Header.png" descr="Header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8145" t="17500" r="28145" b="46202"/>
              <a:stretch>
                <a:fillRect/>
              </a:stretch>
            </p:blipFill>
            <p:spPr>
              <a:xfrm>
                <a:off x="7538435" y="92660"/>
                <a:ext cx="296735" cy="1842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05" name="Proprietary and confidential information Yottolabs Pvt. Ltd."/>
            <p:cNvSpPr txBox="1"/>
            <p:nvPr/>
          </p:nvSpPr>
          <p:spPr>
            <a:xfrm>
              <a:off x="-1" y="21348"/>
              <a:ext cx="6425985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50850">
                <a:defRPr sz="19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 Proprietary and confidential information Yottolabs Pvt. Ltd.</a:t>
              </a:r>
            </a:p>
          </p:txBody>
        </p:sp>
      </p:grpSp>
      <p:sp>
        <p:nvSpPr>
          <p:cNvPr id="407" name="Title Text"/>
          <p:cNvSpPr txBox="1">
            <a:spLocks noGrp="1"/>
          </p:cNvSpPr>
          <p:nvPr>
            <p:ph type="title"/>
          </p:nvPr>
        </p:nvSpPr>
        <p:spPr>
          <a:xfrm>
            <a:off x="457200" y="69850"/>
            <a:ext cx="8229600" cy="1130300"/>
          </a:xfrm>
          <a:prstGeom prst="rect">
            <a:avLst/>
          </a:prstGeom>
        </p:spPr>
        <p:txBody>
          <a:bodyPr lIns="40809" tIns="40809" rIns="40809" bIns="40809"/>
          <a:lstStyle>
            <a:lvl1pPr algn="l" defTabSz="739775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08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</p:spPr>
        <p:txBody>
          <a:bodyPr lIns="37054" tIns="37054" rIns="37054" bIns="37054" anchor="t"/>
          <a:lstStyle>
            <a:lvl1pPr marL="0" indent="0" defTabSz="739775">
              <a:spcBef>
                <a:spcPts val="0"/>
              </a:spcBef>
              <a:buSzTx/>
              <a:buNone/>
              <a:defRPr sz="2600">
                <a:latin typeface="Cambria"/>
                <a:ea typeface="Cambria"/>
                <a:cs typeface="Cambria"/>
                <a:sym typeface="Cambria"/>
              </a:defRPr>
            </a:lvl1pPr>
            <a:lvl2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2pPr>
            <a:lvl3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3pPr>
            <a:lvl4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4pPr>
            <a:lvl5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"/>
          <p:cNvGrpSpPr/>
          <p:nvPr/>
        </p:nvGrpSpPr>
        <p:grpSpPr>
          <a:xfrm>
            <a:off x="-573370" y="4788777"/>
            <a:ext cx="9893430" cy="436396"/>
            <a:chOff x="0" y="0"/>
            <a:chExt cx="9893428" cy="436395"/>
          </a:xfrm>
        </p:grpSpPr>
        <p:grpSp>
          <p:nvGrpSpPr>
            <p:cNvPr id="419" name="Group"/>
            <p:cNvGrpSpPr/>
            <p:nvPr/>
          </p:nvGrpSpPr>
          <p:grpSpPr>
            <a:xfrm>
              <a:off x="562255" y="0"/>
              <a:ext cx="9331174" cy="436396"/>
              <a:chOff x="0" y="0"/>
              <a:chExt cx="9331173" cy="436395"/>
            </a:xfrm>
          </p:grpSpPr>
          <p:sp>
            <p:nvSpPr>
              <p:cNvPr id="416" name="Rectangle"/>
              <p:cNvSpPr/>
              <p:nvPr/>
            </p:nvSpPr>
            <p:spPr>
              <a:xfrm>
                <a:off x="0" y="68972"/>
                <a:ext cx="9167816" cy="298453"/>
              </a:xfrm>
              <a:prstGeom prst="rect">
                <a:avLst/>
              </a:prstGeom>
              <a:solidFill>
                <a:srgbClr val="113E67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65125"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417" name="DigitalBricks"/>
              <p:cNvSpPr txBox="1"/>
              <p:nvPr/>
            </p:nvSpPr>
            <p:spPr>
              <a:xfrm>
                <a:off x="7515886" y="0"/>
                <a:ext cx="1815288" cy="4363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365125">
                  <a:defRPr sz="22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DigitalBricks</a:t>
                </a:r>
              </a:p>
            </p:txBody>
          </p:sp>
          <p:pic>
            <p:nvPicPr>
              <p:cNvPr id="418" name="Header.png" descr="Header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8145" t="17500" r="28145" b="46202"/>
              <a:stretch>
                <a:fillRect/>
              </a:stretch>
            </p:blipFill>
            <p:spPr>
              <a:xfrm>
                <a:off x="7538435" y="92660"/>
                <a:ext cx="296735" cy="1842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20" name="Proprietary and confidential information Yottolabs Pvt. Ltd."/>
            <p:cNvSpPr txBox="1"/>
            <p:nvPr/>
          </p:nvSpPr>
          <p:spPr>
            <a:xfrm>
              <a:off x="-1" y="21348"/>
              <a:ext cx="6425985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50850">
                <a:defRPr sz="19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 Proprietary and confidential information Yottolabs Pvt. Ltd.</a:t>
              </a:r>
            </a:p>
          </p:txBody>
        </p:sp>
      </p:grpSp>
      <p:sp>
        <p:nvSpPr>
          <p:cNvPr id="422" name="Title Text"/>
          <p:cNvSpPr txBox="1">
            <a:spLocks noGrp="1"/>
          </p:cNvSpPr>
          <p:nvPr>
            <p:ph type="title"/>
          </p:nvPr>
        </p:nvSpPr>
        <p:spPr>
          <a:xfrm>
            <a:off x="457200" y="69850"/>
            <a:ext cx="8229600" cy="1130300"/>
          </a:xfrm>
          <a:prstGeom prst="rect">
            <a:avLst/>
          </a:prstGeom>
        </p:spPr>
        <p:txBody>
          <a:bodyPr lIns="40809" tIns="40809" rIns="40809" bIns="40809"/>
          <a:lstStyle>
            <a:lvl1pPr algn="l" defTabSz="739775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2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</p:spPr>
        <p:txBody>
          <a:bodyPr lIns="37054" tIns="37054" rIns="37054" bIns="37054" anchor="t"/>
          <a:lstStyle>
            <a:lvl1pPr marL="0" indent="0" defTabSz="739775">
              <a:spcBef>
                <a:spcPts val="0"/>
              </a:spcBef>
              <a:buSzTx/>
              <a:buNone/>
              <a:defRPr sz="2600">
                <a:latin typeface="Cambria"/>
                <a:ea typeface="Cambria"/>
                <a:cs typeface="Cambria"/>
                <a:sym typeface="Cambria"/>
              </a:defRPr>
            </a:lvl1pPr>
            <a:lvl2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2pPr>
            <a:lvl3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3pPr>
            <a:lvl4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4pPr>
            <a:lvl5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939" y="4759325"/>
            <a:ext cx="6845302" cy="395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89711" y="4759325"/>
            <a:ext cx="2565402" cy="3952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" name="Group"/>
          <p:cNvGrpSpPr/>
          <p:nvPr/>
        </p:nvGrpSpPr>
        <p:grpSpPr>
          <a:xfrm>
            <a:off x="6010272" y="4759324"/>
            <a:ext cx="1385893" cy="400053"/>
            <a:chOff x="-1" y="0"/>
            <a:chExt cx="1385892" cy="400052"/>
          </a:xfrm>
        </p:grpSpPr>
        <p:sp>
          <p:nvSpPr>
            <p:cNvPr id="39" name="Rectangle"/>
            <p:cNvSpPr/>
            <p:nvPr/>
          </p:nvSpPr>
          <p:spPr>
            <a:xfrm>
              <a:off x="-2" y="-1"/>
              <a:ext cx="1385894" cy="40005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814387">
                <a:defRPr sz="15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40" name="image3.jpeg" descr="image3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r="7169"/>
            <a:stretch>
              <a:fillRect/>
            </a:stretch>
          </p:blipFill>
          <p:spPr>
            <a:xfrm>
              <a:off x="68496" y="997"/>
              <a:ext cx="1239170" cy="3906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" name="Proprietary and confidential information of Yottolabs Pvt Ltd."/>
          <p:cNvSpPr txBox="1"/>
          <p:nvPr/>
        </p:nvSpPr>
        <p:spPr>
          <a:xfrm>
            <a:off x="52285" y="4857748"/>
            <a:ext cx="4538763" cy="26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0809" tIns="40809" rIns="40809" bIns="40809">
            <a:spAutoFit/>
          </a:bodyPr>
          <a:lstStyle>
            <a:lvl1pPr algn="r" defTabSz="1006475">
              <a:defRPr sz="1200" b="1"/>
            </a:lvl1pPr>
          </a:lstStyle>
          <a:p>
            <a:r>
              <a:t>Proprietary and confidential information of Yottolabs Pvt Ltd. </a:t>
            </a:r>
          </a:p>
        </p:txBody>
      </p:sp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457200" y="69850"/>
            <a:ext cx="8229600" cy="1130300"/>
          </a:xfrm>
          <a:prstGeom prst="rect">
            <a:avLst/>
          </a:prstGeom>
        </p:spPr>
        <p:txBody>
          <a:bodyPr lIns="40809" tIns="40809" rIns="40809" bIns="40809"/>
          <a:lstStyle>
            <a:lvl1pPr algn="l" defTabSz="739775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</p:spPr>
        <p:txBody>
          <a:bodyPr lIns="37054" tIns="37054" rIns="37054" bIns="37054" anchor="t"/>
          <a:lstStyle>
            <a:lvl1pPr marL="0" indent="0" defTabSz="739775">
              <a:spcBef>
                <a:spcPts val="0"/>
              </a:spcBef>
              <a:buSzTx/>
              <a:buNone/>
              <a:defRPr sz="2600">
                <a:latin typeface="Cambria"/>
                <a:ea typeface="Cambria"/>
                <a:cs typeface="Cambria"/>
                <a:sym typeface="Cambria"/>
              </a:defRPr>
            </a:lvl1pPr>
            <a:lvl2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2pPr>
            <a:lvl3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3pPr>
            <a:lvl4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4pPr>
            <a:lvl5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60940" y="4757408"/>
            <a:ext cx="406861" cy="399121"/>
          </a:xfrm>
          <a:prstGeom prst="rect">
            <a:avLst/>
          </a:prstGeom>
        </p:spPr>
        <p:txBody>
          <a:bodyPr lIns="40809" tIns="40809" rIns="40809" bIns="40809" anchor="ctr"/>
          <a:lstStyle>
            <a:lvl1pPr algn="r" defTabSz="814387">
              <a:defRPr sz="2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" name="Group"/>
          <p:cNvGrpSpPr/>
          <p:nvPr/>
        </p:nvGrpSpPr>
        <p:grpSpPr>
          <a:xfrm>
            <a:off x="-573370" y="4788777"/>
            <a:ext cx="9893430" cy="436396"/>
            <a:chOff x="0" y="0"/>
            <a:chExt cx="9893428" cy="436395"/>
          </a:xfrm>
        </p:grpSpPr>
        <p:grpSp>
          <p:nvGrpSpPr>
            <p:cNvPr id="434" name="Group"/>
            <p:cNvGrpSpPr/>
            <p:nvPr/>
          </p:nvGrpSpPr>
          <p:grpSpPr>
            <a:xfrm>
              <a:off x="562255" y="0"/>
              <a:ext cx="9331174" cy="436396"/>
              <a:chOff x="0" y="0"/>
              <a:chExt cx="9331173" cy="436395"/>
            </a:xfrm>
          </p:grpSpPr>
          <p:sp>
            <p:nvSpPr>
              <p:cNvPr id="431" name="Rectangle"/>
              <p:cNvSpPr/>
              <p:nvPr/>
            </p:nvSpPr>
            <p:spPr>
              <a:xfrm>
                <a:off x="0" y="68972"/>
                <a:ext cx="9167816" cy="298453"/>
              </a:xfrm>
              <a:prstGeom prst="rect">
                <a:avLst/>
              </a:prstGeom>
              <a:solidFill>
                <a:srgbClr val="113E67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65125"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432" name="DigitalBricks"/>
              <p:cNvSpPr txBox="1"/>
              <p:nvPr/>
            </p:nvSpPr>
            <p:spPr>
              <a:xfrm>
                <a:off x="7515886" y="0"/>
                <a:ext cx="1815288" cy="4363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365125">
                  <a:defRPr sz="22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DigitalBricks</a:t>
                </a:r>
              </a:p>
            </p:txBody>
          </p:sp>
          <p:pic>
            <p:nvPicPr>
              <p:cNvPr id="433" name="Header.png" descr="Header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8145" t="17500" r="28145" b="46202"/>
              <a:stretch>
                <a:fillRect/>
              </a:stretch>
            </p:blipFill>
            <p:spPr>
              <a:xfrm>
                <a:off x="7538435" y="92660"/>
                <a:ext cx="296735" cy="1842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35" name="Proprietary and confidential information Yottolabs Pvt. Ltd."/>
            <p:cNvSpPr txBox="1"/>
            <p:nvPr/>
          </p:nvSpPr>
          <p:spPr>
            <a:xfrm>
              <a:off x="-1" y="21348"/>
              <a:ext cx="6425985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50850">
                <a:defRPr sz="19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 Proprietary and confidential information Yottolabs Pvt. Ltd.</a:t>
              </a:r>
            </a:p>
          </p:txBody>
        </p:sp>
      </p:grpSp>
      <p:sp>
        <p:nvSpPr>
          <p:cNvPr id="437" name="Title Text"/>
          <p:cNvSpPr txBox="1">
            <a:spLocks noGrp="1"/>
          </p:cNvSpPr>
          <p:nvPr>
            <p:ph type="title"/>
          </p:nvPr>
        </p:nvSpPr>
        <p:spPr>
          <a:xfrm>
            <a:off x="457200" y="69850"/>
            <a:ext cx="8229600" cy="1130300"/>
          </a:xfrm>
          <a:prstGeom prst="rect">
            <a:avLst/>
          </a:prstGeom>
        </p:spPr>
        <p:txBody>
          <a:bodyPr lIns="40809" tIns="40809" rIns="40809" bIns="40809"/>
          <a:lstStyle>
            <a:lvl1pPr algn="l" defTabSz="739775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38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</p:spPr>
        <p:txBody>
          <a:bodyPr lIns="37054" tIns="37054" rIns="37054" bIns="37054" anchor="t"/>
          <a:lstStyle>
            <a:lvl1pPr marL="0" indent="0" defTabSz="739775">
              <a:spcBef>
                <a:spcPts val="0"/>
              </a:spcBef>
              <a:buSzTx/>
              <a:buNone/>
              <a:defRPr sz="2600">
                <a:latin typeface="Cambria"/>
                <a:ea typeface="Cambria"/>
                <a:cs typeface="Cambria"/>
                <a:sym typeface="Cambria"/>
              </a:defRPr>
            </a:lvl1pPr>
            <a:lvl2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2pPr>
            <a:lvl3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3pPr>
            <a:lvl4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4pPr>
            <a:lvl5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roup"/>
          <p:cNvGrpSpPr/>
          <p:nvPr/>
        </p:nvGrpSpPr>
        <p:grpSpPr>
          <a:xfrm>
            <a:off x="-573370" y="4788777"/>
            <a:ext cx="9893430" cy="436396"/>
            <a:chOff x="0" y="0"/>
            <a:chExt cx="9893428" cy="436395"/>
          </a:xfrm>
        </p:grpSpPr>
        <p:grpSp>
          <p:nvGrpSpPr>
            <p:cNvPr id="449" name="Group"/>
            <p:cNvGrpSpPr/>
            <p:nvPr/>
          </p:nvGrpSpPr>
          <p:grpSpPr>
            <a:xfrm>
              <a:off x="562255" y="0"/>
              <a:ext cx="9331174" cy="436396"/>
              <a:chOff x="0" y="0"/>
              <a:chExt cx="9331173" cy="436395"/>
            </a:xfrm>
          </p:grpSpPr>
          <p:sp>
            <p:nvSpPr>
              <p:cNvPr id="446" name="Rectangle"/>
              <p:cNvSpPr/>
              <p:nvPr/>
            </p:nvSpPr>
            <p:spPr>
              <a:xfrm>
                <a:off x="0" y="68972"/>
                <a:ext cx="9167816" cy="298453"/>
              </a:xfrm>
              <a:prstGeom prst="rect">
                <a:avLst/>
              </a:prstGeom>
              <a:solidFill>
                <a:srgbClr val="113E67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65125"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447" name="DigitalBricks"/>
              <p:cNvSpPr txBox="1"/>
              <p:nvPr/>
            </p:nvSpPr>
            <p:spPr>
              <a:xfrm>
                <a:off x="7515886" y="0"/>
                <a:ext cx="1815288" cy="4363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365125">
                  <a:defRPr sz="22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DigitalBricks</a:t>
                </a:r>
              </a:p>
            </p:txBody>
          </p:sp>
          <p:pic>
            <p:nvPicPr>
              <p:cNvPr id="448" name="Header.png" descr="Header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8145" t="17500" r="28145" b="46202"/>
              <a:stretch>
                <a:fillRect/>
              </a:stretch>
            </p:blipFill>
            <p:spPr>
              <a:xfrm>
                <a:off x="7538435" y="92660"/>
                <a:ext cx="296735" cy="1842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50" name="Proprietary and confidential information Yottolabs Pvt. Ltd."/>
            <p:cNvSpPr txBox="1"/>
            <p:nvPr/>
          </p:nvSpPr>
          <p:spPr>
            <a:xfrm>
              <a:off x="-1" y="21348"/>
              <a:ext cx="6425985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50850">
                <a:defRPr sz="19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 Proprietary and confidential information Yottolabs Pvt. Ltd.</a:t>
              </a:r>
            </a:p>
          </p:txBody>
        </p:sp>
      </p:grpSp>
      <p:sp>
        <p:nvSpPr>
          <p:cNvPr id="452" name="Title Text"/>
          <p:cNvSpPr txBox="1">
            <a:spLocks noGrp="1"/>
          </p:cNvSpPr>
          <p:nvPr>
            <p:ph type="title"/>
          </p:nvPr>
        </p:nvSpPr>
        <p:spPr>
          <a:xfrm>
            <a:off x="457200" y="69850"/>
            <a:ext cx="8229600" cy="1130300"/>
          </a:xfrm>
          <a:prstGeom prst="rect">
            <a:avLst/>
          </a:prstGeom>
        </p:spPr>
        <p:txBody>
          <a:bodyPr lIns="40809" tIns="40809" rIns="40809" bIns="40809"/>
          <a:lstStyle>
            <a:lvl1pPr algn="l" defTabSz="739775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5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</p:spPr>
        <p:txBody>
          <a:bodyPr lIns="37054" tIns="37054" rIns="37054" bIns="37054" anchor="t"/>
          <a:lstStyle>
            <a:lvl1pPr marL="0" indent="0" defTabSz="739775">
              <a:spcBef>
                <a:spcPts val="0"/>
              </a:spcBef>
              <a:buSzTx/>
              <a:buNone/>
              <a:defRPr sz="2600">
                <a:latin typeface="Cambria"/>
                <a:ea typeface="Cambria"/>
                <a:cs typeface="Cambria"/>
                <a:sym typeface="Cambria"/>
              </a:defRPr>
            </a:lvl1pPr>
            <a:lvl2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2pPr>
            <a:lvl3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3pPr>
            <a:lvl4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4pPr>
            <a:lvl5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roup"/>
          <p:cNvGrpSpPr/>
          <p:nvPr/>
        </p:nvGrpSpPr>
        <p:grpSpPr>
          <a:xfrm>
            <a:off x="-2" y="4610182"/>
            <a:ext cx="9144005" cy="779297"/>
            <a:chOff x="0" y="0"/>
            <a:chExt cx="9144003" cy="779295"/>
          </a:xfrm>
        </p:grpSpPr>
        <p:sp>
          <p:nvSpPr>
            <p:cNvPr id="461" name="Rectangle"/>
            <p:cNvSpPr/>
            <p:nvPr/>
          </p:nvSpPr>
          <p:spPr>
            <a:xfrm>
              <a:off x="-1" y="239629"/>
              <a:ext cx="9144005" cy="300039"/>
            </a:xfrm>
            <a:prstGeom prst="rect">
              <a:avLst/>
            </a:prstGeom>
            <a:solidFill>
              <a:srgbClr val="174F86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365125"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462" name="DigitalBricks"/>
            <p:cNvSpPr txBox="1"/>
            <p:nvPr/>
          </p:nvSpPr>
          <p:spPr>
            <a:xfrm>
              <a:off x="7790564" y="0"/>
              <a:ext cx="1223717" cy="7792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365125">
                <a:defRPr sz="2200" b="1">
                  <a:solidFill>
                    <a:srgbClr val="FFFFFF"/>
                  </a:solidFill>
                </a:defRPr>
              </a:lvl1pPr>
            </a:lstStyle>
            <a:p>
              <a:r>
                <a:t>DigitalBricks</a:t>
              </a:r>
            </a:p>
          </p:txBody>
        </p:sp>
        <p:pic>
          <p:nvPicPr>
            <p:cNvPr id="463" name="Header.png" descr="Header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8145" t="17500" r="28145" b="46201"/>
            <a:stretch>
              <a:fillRect/>
            </a:stretch>
          </p:blipFill>
          <p:spPr>
            <a:xfrm>
              <a:off x="7519428" y="264198"/>
              <a:ext cx="295987" cy="184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5" name="Proprietary and confidential information of Yottolabs Pvt Ltd."/>
          <p:cNvSpPr txBox="1"/>
          <p:nvPr/>
        </p:nvSpPr>
        <p:spPr>
          <a:xfrm>
            <a:off x="30729" y="4905375"/>
            <a:ext cx="6020251" cy="317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0813" tIns="40813" rIns="40813" bIns="40813">
            <a:spAutoFit/>
          </a:bodyPr>
          <a:lstStyle>
            <a:lvl1pPr algn="ctr" defTabSz="1298575">
              <a:defRPr sz="1600" b="1"/>
            </a:lvl1pPr>
          </a:lstStyle>
          <a:p>
            <a:r>
              <a:t>Proprietary and confidential information of Yottolabs Pvt Ltd. </a:t>
            </a:r>
          </a:p>
        </p:txBody>
      </p:sp>
      <p:sp>
        <p:nvSpPr>
          <p:cNvPr id="466" name="Title Text"/>
          <p:cNvSpPr txBox="1">
            <a:spLocks noGrp="1"/>
          </p:cNvSpPr>
          <p:nvPr>
            <p:ph type="title"/>
          </p:nvPr>
        </p:nvSpPr>
        <p:spPr>
          <a:xfrm>
            <a:off x="457200" y="69850"/>
            <a:ext cx="8229600" cy="1130300"/>
          </a:xfrm>
          <a:prstGeom prst="rect">
            <a:avLst/>
          </a:prstGeom>
        </p:spPr>
        <p:txBody>
          <a:bodyPr lIns="40809" tIns="40809" rIns="40809" bIns="40809"/>
          <a:lstStyle>
            <a:lvl1pPr algn="l" defTabSz="739775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67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</p:spPr>
        <p:txBody>
          <a:bodyPr lIns="37054" tIns="37054" rIns="37054" bIns="37054" anchor="t"/>
          <a:lstStyle>
            <a:lvl1pPr marL="0" indent="0" defTabSz="739775">
              <a:spcBef>
                <a:spcPts val="0"/>
              </a:spcBef>
              <a:buSzTx/>
              <a:buNone/>
              <a:defRPr sz="2600">
                <a:latin typeface="Cambria"/>
                <a:ea typeface="Cambria"/>
                <a:cs typeface="Cambria"/>
                <a:sym typeface="Cambria"/>
              </a:defRPr>
            </a:lvl1pPr>
            <a:lvl2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2pPr>
            <a:lvl3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3pPr>
            <a:lvl4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4pPr>
            <a:lvl5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" name="Group"/>
          <p:cNvGrpSpPr/>
          <p:nvPr/>
        </p:nvGrpSpPr>
        <p:grpSpPr>
          <a:xfrm>
            <a:off x="-2" y="4610182"/>
            <a:ext cx="9144005" cy="779297"/>
            <a:chOff x="0" y="0"/>
            <a:chExt cx="9144003" cy="779295"/>
          </a:xfrm>
        </p:grpSpPr>
        <p:sp>
          <p:nvSpPr>
            <p:cNvPr id="475" name="Rectangle"/>
            <p:cNvSpPr/>
            <p:nvPr/>
          </p:nvSpPr>
          <p:spPr>
            <a:xfrm>
              <a:off x="-1" y="239629"/>
              <a:ext cx="9144005" cy="300039"/>
            </a:xfrm>
            <a:prstGeom prst="rect">
              <a:avLst/>
            </a:prstGeom>
            <a:solidFill>
              <a:srgbClr val="174F86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365125"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476" name="DigitalBricks"/>
            <p:cNvSpPr txBox="1"/>
            <p:nvPr/>
          </p:nvSpPr>
          <p:spPr>
            <a:xfrm>
              <a:off x="7790564" y="0"/>
              <a:ext cx="1223717" cy="7792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365125">
                <a:defRPr sz="2200" b="1">
                  <a:solidFill>
                    <a:srgbClr val="FFFFFF"/>
                  </a:solidFill>
                </a:defRPr>
              </a:lvl1pPr>
            </a:lstStyle>
            <a:p>
              <a:r>
                <a:t>DigitalBricks</a:t>
              </a:r>
            </a:p>
          </p:txBody>
        </p:sp>
        <p:pic>
          <p:nvPicPr>
            <p:cNvPr id="477" name="Header.png" descr="Header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8145" t="17500" r="28145" b="46201"/>
            <a:stretch>
              <a:fillRect/>
            </a:stretch>
          </p:blipFill>
          <p:spPr>
            <a:xfrm>
              <a:off x="7519428" y="264198"/>
              <a:ext cx="295987" cy="184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79" name="Rectangle"/>
          <p:cNvSpPr/>
          <p:nvPr/>
        </p:nvSpPr>
        <p:spPr>
          <a:xfrm>
            <a:off x="-7938" y="195261"/>
            <a:ext cx="446088" cy="6699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365125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80" name="Proprietary and confidential information of Yottolabs Pvt Ltd."/>
          <p:cNvSpPr txBox="1"/>
          <p:nvPr/>
        </p:nvSpPr>
        <p:spPr>
          <a:xfrm>
            <a:off x="30729" y="4905375"/>
            <a:ext cx="6020251" cy="317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0813" tIns="40813" rIns="40813" bIns="40813">
            <a:spAutoFit/>
          </a:bodyPr>
          <a:lstStyle>
            <a:lvl1pPr algn="ctr" defTabSz="1298575">
              <a:defRPr sz="1600" b="1"/>
            </a:lvl1pPr>
          </a:lstStyle>
          <a:p>
            <a:r>
              <a:t>Proprietary and confidential information of Yottolabs Pvt Ltd. </a:t>
            </a:r>
          </a:p>
        </p:txBody>
      </p:sp>
      <p:sp>
        <p:nvSpPr>
          <p:cNvPr id="481" name="Title Text"/>
          <p:cNvSpPr txBox="1">
            <a:spLocks noGrp="1"/>
          </p:cNvSpPr>
          <p:nvPr>
            <p:ph type="title"/>
          </p:nvPr>
        </p:nvSpPr>
        <p:spPr>
          <a:xfrm>
            <a:off x="457200" y="69850"/>
            <a:ext cx="8229600" cy="1130300"/>
          </a:xfrm>
          <a:prstGeom prst="rect">
            <a:avLst/>
          </a:prstGeom>
        </p:spPr>
        <p:txBody>
          <a:bodyPr lIns="40809" tIns="40809" rIns="40809" bIns="40809"/>
          <a:lstStyle>
            <a:lvl1pPr algn="l" defTabSz="739775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8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</p:spPr>
        <p:txBody>
          <a:bodyPr lIns="37054" tIns="37054" rIns="37054" bIns="37054" anchor="t"/>
          <a:lstStyle>
            <a:lvl1pPr marL="0" indent="0" defTabSz="739775">
              <a:spcBef>
                <a:spcPts val="0"/>
              </a:spcBef>
              <a:buSzTx/>
              <a:buNone/>
              <a:defRPr sz="2600">
                <a:latin typeface="Cambria"/>
                <a:ea typeface="Cambria"/>
                <a:cs typeface="Cambria"/>
                <a:sym typeface="Cambria"/>
              </a:defRPr>
            </a:lvl1pPr>
            <a:lvl2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2pPr>
            <a:lvl3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3pPr>
            <a:lvl4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4pPr>
            <a:lvl5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939" y="4760912"/>
            <a:ext cx="6845302" cy="395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89711" y="4760912"/>
            <a:ext cx="2565402" cy="3952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4" name="Group"/>
          <p:cNvGrpSpPr/>
          <p:nvPr/>
        </p:nvGrpSpPr>
        <p:grpSpPr>
          <a:xfrm>
            <a:off x="6011862" y="4760912"/>
            <a:ext cx="1384303" cy="398466"/>
            <a:chOff x="0" y="0"/>
            <a:chExt cx="1384301" cy="398464"/>
          </a:xfrm>
        </p:grpSpPr>
        <p:sp>
          <p:nvSpPr>
            <p:cNvPr id="492" name="Rectangle"/>
            <p:cNvSpPr/>
            <p:nvPr/>
          </p:nvSpPr>
          <p:spPr>
            <a:xfrm>
              <a:off x="0" y="0"/>
              <a:ext cx="1384302" cy="3984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814387">
                <a:defRPr sz="2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493" name="image3.jpeg" descr="image3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r="7169"/>
            <a:stretch>
              <a:fillRect/>
            </a:stretch>
          </p:blipFill>
          <p:spPr>
            <a:xfrm>
              <a:off x="68417" y="993"/>
              <a:ext cx="1237751" cy="3891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5" name="Proprietary and confidential information of Yottolabs Pvt Ltd."/>
          <p:cNvSpPr txBox="1"/>
          <p:nvPr/>
        </p:nvSpPr>
        <p:spPr>
          <a:xfrm>
            <a:off x="-78808" y="4859337"/>
            <a:ext cx="6020251" cy="317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0813" tIns="40813" rIns="40813" bIns="40813">
            <a:spAutoFit/>
          </a:bodyPr>
          <a:lstStyle>
            <a:lvl1pPr algn="ctr" defTabSz="1298575">
              <a:defRPr sz="1600" b="1"/>
            </a:lvl1pPr>
          </a:lstStyle>
          <a:p>
            <a:r>
              <a:t>Proprietary and confidential information of Yottolabs Pvt Ltd. </a:t>
            </a:r>
          </a:p>
        </p:txBody>
      </p:sp>
      <p:sp>
        <p:nvSpPr>
          <p:cNvPr id="496" name="Title Text"/>
          <p:cNvSpPr txBox="1">
            <a:spLocks noGrp="1"/>
          </p:cNvSpPr>
          <p:nvPr>
            <p:ph type="title"/>
          </p:nvPr>
        </p:nvSpPr>
        <p:spPr>
          <a:xfrm>
            <a:off x="457200" y="69850"/>
            <a:ext cx="8229600" cy="1130300"/>
          </a:xfrm>
          <a:prstGeom prst="rect">
            <a:avLst/>
          </a:prstGeom>
        </p:spPr>
        <p:txBody>
          <a:bodyPr lIns="40809" tIns="40809" rIns="40809" bIns="40809"/>
          <a:lstStyle>
            <a:lvl1pPr algn="l" defTabSz="739775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97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</p:spPr>
        <p:txBody>
          <a:bodyPr lIns="37054" tIns="37054" rIns="37054" bIns="37054" anchor="t"/>
          <a:lstStyle>
            <a:lvl1pPr marL="0" indent="0" defTabSz="739775">
              <a:spcBef>
                <a:spcPts val="0"/>
              </a:spcBef>
              <a:buSzTx/>
              <a:buNone/>
              <a:defRPr sz="2600">
                <a:latin typeface="Cambria"/>
                <a:ea typeface="Cambria"/>
                <a:cs typeface="Cambria"/>
                <a:sym typeface="Cambria"/>
              </a:defRPr>
            </a:lvl1pPr>
            <a:lvl2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2pPr>
            <a:lvl3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3pPr>
            <a:lvl4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4pPr>
            <a:lvl5pPr marL="0" indent="0" defTabSz="739775">
              <a:spcBef>
                <a:spcPts val="0"/>
              </a:spcBef>
              <a:buSzPct val="100000"/>
              <a:defRPr sz="2600"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60934" y="4758992"/>
            <a:ext cx="406868" cy="399129"/>
          </a:xfrm>
          <a:prstGeom prst="rect">
            <a:avLst/>
          </a:prstGeom>
        </p:spPr>
        <p:txBody>
          <a:bodyPr lIns="40813" tIns="40813" rIns="40813" bIns="40813" anchor="ctr"/>
          <a:lstStyle>
            <a:lvl1pPr algn="r" defTabSz="814387">
              <a:defRPr sz="2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940" y="4759325"/>
            <a:ext cx="6845304" cy="395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89710" y="4759325"/>
            <a:ext cx="2565403" cy="3952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9" name="Group"/>
          <p:cNvGrpSpPr/>
          <p:nvPr/>
        </p:nvGrpSpPr>
        <p:grpSpPr>
          <a:xfrm>
            <a:off x="6010272" y="4759325"/>
            <a:ext cx="1385892" cy="400050"/>
            <a:chOff x="-1" y="0"/>
            <a:chExt cx="1385890" cy="400050"/>
          </a:xfrm>
        </p:grpSpPr>
        <p:sp>
          <p:nvSpPr>
            <p:cNvPr id="507" name="Rectangle"/>
            <p:cNvSpPr/>
            <p:nvPr/>
          </p:nvSpPr>
          <p:spPr>
            <a:xfrm>
              <a:off x="-2" y="0"/>
              <a:ext cx="1385892" cy="40005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006475"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508" name="image3.jpeg" descr="image3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8496" y="998"/>
              <a:ext cx="1239169" cy="390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10" name="Proprietary and confidential information of Yottolabs Pvt Ltd."/>
          <p:cNvSpPr txBox="1"/>
          <p:nvPr/>
        </p:nvSpPr>
        <p:spPr>
          <a:xfrm>
            <a:off x="377824" y="4857750"/>
            <a:ext cx="3556847" cy="230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0809" tIns="40809" rIns="40809" bIns="40809">
            <a:spAutoFit/>
          </a:bodyPr>
          <a:lstStyle>
            <a:lvl1pPr defTabSz="1006475">
              <a:defRPr sz="1000"/>
            </a:lvl1pPr>
          </a:lstStyle>
          <a:p>
            <a:r>
              <a:t>Proprietary and confidential information of Yottolabs Pvt Ltd. </a:t>
            </a:r>
          </a:p>
        </p:txBody>
      </p:sp>
      <p:sp>
        <p:nvSpPr>
          <p:cNvPr id="5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60944" y="4757409"/>
            <a:ext cx="406858" cy="399119"/>
          </a:xfrm>
          <a:prstGeom prst="rect">
            <a:avLst/>
          </a:prstGeom>
        </p:spPr>
        <p:txBody>
          <a:bodyPr lIns="40809" tIns="40809" rIns="40809" bIns="40809" anchor="ctr"/>
          <a:lstStyle>
            <a:lvl1pPr algn="r" defTabSz="814387">
              <a:defRPr sz="2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Title Text"/>
          <p:cNvSpPr txBox="1">
            <a:spLocks noGrp="1"/>
          </p:cNvSpPr>
          <p:nvPr>
            <p:ph type="title"/>
          </p:nvPr>
        </p:nvSpPr>
        <p:spPr>
          <a:xfrm>
            <a:off x="1812726" y="863947"/>
            <a:ext cx="5518548" cy="1741290"/>
          </a:xfrm>
          <a:prstGeom prst="rect">
            <a:avLst/>
          </a:prstGeom>
        </p:spPr>
        <p:txBody>
          <a:bodyPr lIns="26789" tIns="26789" rIns="26789" bIns="26789" anchor="b"/>
          <a:lstStyle>
            <a:lvl1pPr defTabSz="308074">
              <a:defRPr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5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12726" y="2658814"/>
            <a:ext cx="5518548" cy="596058"/>
          </a:xfrm>
          <a:prstGeom prst="rect">
            <a:avLst/>
          </a:prstGeom>
        </p:spPr>
        <p:txBody>
          <a:bodyPr lIns="26789" tIns="26789" rIns="26789" bIns="26789" anchor="t"/>
          <a:lstStyle>
            <a:lvl1pPr marL="0" indent="0" algn="ctr" defTabSz="308074">
              <a:spcBef>
                <a:spcPts val="0"/>
              </a:spcBef>
              <a:buSzTx/>
              <a:buNone/>
              <a:defRPr sz="1800">
                <a:latin typeface="+mn-lt"/>
                <a:ea typeface="+mn-ea"/>
                <a:cs typeface="+mn-cs"/>
                <a:sym typeface="Helvetica Neue"/>
              </a:defRPr>
            </a:lvl1pPr>
            <a:lvl2pPr marL="0" indent="0" algn="ctr" defTabSz="308074">
              <a:spcBef>
                <a:spcPts val="0"/>
              </a:spcBef>
              <a:buSzTx/>
              <a:buNone/>
              <a:defRPr sz="1800">
                <a:latin typeface="+mn-lt"/>
                <a:ea typeface="+mn-ea"/>
                <a:cs typeface="+mn-cs"/>
                <a:sym typeface="Helvetica Neue"/>
              </a:defRPr>
            </a:lvl2pPr>
            <a:lvl3pPr marL="0" indent="0" algn="ctr" defTabSz="308074">
              <a:spcBef>
                <a:spcPts val="0"/>
              </a:spcBef>
              <a:buSzTx/>
              <a:buNone/>
              <a:defRPr sz="1800">
                <a:latin typeface="+mn-lt"/>
                <a:ea typeface="+mn-ea"/>
                <a:cs typeface="+mn-cs"/>
                <a:sym typeface="Helvetica Neue"/>
              </a:defRPr>
            </a:lvl3pPr>
            <a:lvl4pPr marL="0" indent="0" algn="ctr" defTabSz="308074">
              <a:spcBef>
                <a:spcPts val="0"/>
              </a:spcBef>
              <a:buSzTx/>
              <a:buNone/>
              <a:defRPr sz="1800">
                <a:latin typeface="+mn-lt"/>
                <a:ea typeface="+mn-ea"/>
                <a:cs typeface="+mn-cs"/>
                <a:sym typeface="Helvetica Neue"/>
              </a:defRPr>
            </a:lvl4pPr>
            <a:lvl5pPr marL="0" indent="0" algn="ctr" defTabSz="308074">
              <a:spcBef>
                <a:spcPts val="0"/>
              </a:spcBef>
              <a:buSzTx/>
              <a:buNone/>
              <a:defRPr sz="18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585" y="4902398"/>
            <a:ext cx="179258" cy="177632"/>
          </a:xfrm>
          <a:prstGeom prst="rect">
            <a:avLst/>
          </a:prstGeom>
        </p:spPr>
        <p:txBody>
          <a:bodyPr lIns="26789" tIns="26789" rIns="26789" bIns="26789"/>
          <a:lstStyle>
            <a:lvl1pPr defTabSz="308074">
              <a:defRPr sz="8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4221" y="4806410"/>
            <a:ext cx="201130" cy="195549"/>
          </a:xfrm>
          <a:prstGeom prst="rect">
            <a:avLst/>
          </a:prstGeom>
        </p:spPr>
        <p:txBody>
          <a:bodyPr lIns="34274" tIns="34274" rIns="34274" bIns="34274" anchor="ctr"/>
          <a:lstStyle>
            <a:lvl1pPr algn="r" defTabSz="685800"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6" name="Group 4"/>
          <p:cNvGrpSpPr/>
          <p:nvPr/>
        </p:nvGrpSpPr>
        <p:grpSpPr>
          <a:xfrm>
            <a:off x="0" y="4808962"/>
            <a:ext cx="9144002" cy="334539"/>
            <a:chOff x="0" y="0"/>
            <a:chExt cx="9144000" cy="334537"/>
          </a:xfrm>
        </p:grpSpPr>
        <p:sp>
          <p:nvSpPr>
            <p:cNvPr id="534" name="Shape 2"/>
            <p:cNvSpPr/>
            <p:nvPr/>
          </p:nvSpPr>
          <p:spPr>
            <a:xfrm>
              <a:off x="0" y="0"/>
              <a:ext cx="9144001" cy="334538"/>
            </a:xfrm>
            <a:prstGeom prst="rect">
              <a:avLst/>
            </a:prstGeom>
            <a:solidFill>
              <a:srgbClr val="193C5B"/>
            </a:solidFill>
            <a:ln w="3175" cap="flat">
              <a:solidFill>
                <a:srgbClr val="42719B"/>
              </a:solidFill>
              <a:prstDash val="solid"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35" name="Shape 3"/>
            <p:cNvSpPr txBox="1"/>
            <p:nvPr/>
          </p:nvSpPr>
          <p:spPr>
            <a:xfrm>
              <a:off x="0" y="69494"/>
              <a:ext cx="9144001" cy="195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74" tIns="34274" rIns="34274" bIns="34274" numCol="1" anchor="ctr">
              <a:spAutoFit/>
            </a:bodyPr>
            <a:lstStyle>
              <a:lvl1pPr algn="ctr" defTabSz="685800">
                <a:defRPr sz="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Page:1</a:t>
              </a:r>
            </a:p>
          </p:txBody>
        </p:sp>
      </p:grpSp>
      <p:pic>
        <p:nvPicPr>
          <p:cNvPr id="537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52467" y="4848505"/>
            <a:ext cx="1151328" cy="255452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4"/>
          </a:xfrm>
          <a:prstGeom prst="rect">
            <a:avLst/>
          </a:prstGeom>
        </p:spPr>
        <p:txBody>
          <a:bodyPr lIns="68567" tIns="68567" rIns="68567" bIns="68567"/>
          <a:lstStyle>
            <a:lvl1pPr algn="l" defTabSz="685800">
              <a:lnSpc>
                <a:spcPct val="90000"/>
              </a:lnSpc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5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4221" y="4806410"/>
            <a:ext cx="201130" cy="195549"/>
          </a:xfrm>
          <a:prstGeom prst="rect">
            <a:avLst/>
          </a:prstGeom>
        </p:spPr>
        <p:txBody>
          <a:bodyPr lIns="34274" tIns="34274" rIns="34274" bIns="34274" anchor="ctr"/>
          <a:lstStyle>
            <a:lvl1pPr algn="r" defTabSz="685800"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939" y="4759325"/>
            <a:ext cx="6845302" cy="395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89711" y="4759325"/>
            <a:ext cx="2565402" cy="3952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0" name="Group"/>
          <p:cNvGrpSpPr/>
          <p:nvPr/>
        </p:nvGrpSpPr>
        <p:grpSpPr>
          <a:xfrm>
            <a:off x="6010274" y="4759325"/>
            <a:ext cx="1385890" cy="400050"/>
            <a:chOff x="0" y="0"/>
            <a:chExt cx="1385889" cy="400050"/>
          </a:xfrm>
        </p:grpSpPr>
        <p:sp>
          <p:nvSpPr>
            <p:cNvPr id="548" name="Rectangle"/>
            <p:cNvSpPr/>
            <p:nvPr/>
          </p:nvSpPr>
          <p:spPr>
            <a:xfrm>
              <a:off x="-1" y="0"/>
              <a:ext cx="1385890" cy="400050"/>
            </a:xfrm>
            <a:prstGeom prst="rect">
              <a:avLst/>
            </a:prstGeom>
            <a:solidFill>
              <a:srgbClr val="000000"/>
            </a:solidFill>
            <a:ln w="3175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006475">
                <a:defRPr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549" name="image3.jpeg" descr="image3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r="7169"/>
            <a:stretch>
              <a:fillRect/>
            </a:stretch>
          </p:blipFill>
          <p:spPr>
            <a:xfrm>
              <a:off x="68496" y="998"/>
              <a:ext cx="1239169" cy="390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51" name="Proprietary and confidential information of Yottolabs Pvt Ltd."/>
          <p:cNvSpPr txBox="1"/>
          <p:nvPr/>
        </p:nvSpPr>
        <p:spPr>
          <a:xfrm>
            <a:off x="377824" y="4857750"/>
            <a:ext cx="3210597" cy="218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0809" tIns="40809" rIns="40809" bIns="40809">
            <a:spAutoFit/>
          </a:bodyPr>
          <a:lstStyle>
            <a:lvl1pPr defTabSz="1006475">
              <a:defRPr sz="900"/>
            </a:lvl1pPr>
          </a:lstStyle>
          <a:p>
            <a:r>
              <a:t>Proprietary and confidential information of Yottolabs Pvt Ltd. </a:t>
            </a:r>
          </a:p>
        </p:txBody>
      </p:sp>
      <p:sp>
        <p:nvSpPr>
          <p:cNvPr id="5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75823" y="4770108"/>
            <a:ext cx="391978" cy="373721"/>
          </a:xfrm>
          <a:prstGeom prst="rect">
            <a:avLst/>
          </a:prstGeom>
        </p:spPr>
        <p:txBody>
          <a:bodyPr lIns="40809" tIns="40809" rIns="40809" bIns="40809" anchor="ctr"/>
          <a:lstStyle>
            <a:lvl1pPr algn="r" defTabSz="814387">
              <a:defRPr sz="2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"/>
          <p:cNvGrpSpPr/>
          <p:nvPr/>
        </p:nvGrpSpPr>
        <p:grpSpPr>
          <a:xfrm>
            <a:off x="-11113" y="4841080"/>
            <a:ext cx="9166226" cy="330201"/>
            <a:chOff x="0" y="0"/>
            <a:chExt cx="9166225" cy="330200"/>
          </a:xfrm>
        </p:grpSpPr>
        <p:grpSp>
          <p:nvGrpSpPr>
            <p:cNvPr id="55" name="Group"/>
            <p:cNvGrpSpPr/>
            <p:nvPr/>
          </p:nvGrpSpPr>
          <p:grpSpPr>
            <a:xfrm>
              <a:off x="0" y="15081"/>
              <a:ext cx="9166226" cy="300039"/>
              <a:chOff x="0" y="0"/>
              <a:chExt cx="9166225" cy="300038"/>
            </a:xfrm>
          </p:grpSpPr>
          <p:sp>
            <p:nvSpPr>
              <p:cNvPr id="52" name="Rectangle"/>
              <p:cNvSpPr/>
              <p:nvPr/>
            </p:nvSpPr>
            <p:spPr>
              <a:xfrm>
                <a:off x="0" y="-1"/>
                <a:ext cx="9166226" cy="300040"/>
              </a:xfrm>
              <a:prstGeom prst="rect">
                <a:avLst/>
              </a:prstGeom>
              <a:solidFill>
                <a:srgbClr val="113E67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66711">
                  <a:defRPr sz="19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3" name="DigitalBricks"/>
              <p:cNvSpPr txBox="1"/>
              <p:nvPr/>
            </p:nvSpPr>
            <p:spPr>
              <a:xfrm>
                <a:off x="7957966" y="18694"/>
                <a:ext cx="929031" cy="2626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ctr" defTabSz="452437">
                  <a:defRPr sz="1100">
                    <a:solidFill>
                      <a:srgbClr val="FFFFFF"/>
                    </a:solidFill>
                  </a:defRPr>
                </a:pPr>
                <a:r>
                  <a:t>Digital</a:t>
                </a:r>
                <a:r>
                  <a:rPr b="1"/>
                  <a:t>Bricks</a:t>
                </a:r>
              </a:p>
            </p:txBody>
          </p:sp>
          <p:pic>
            <p:nvPicPr>
              <p:cNvPr id="54" name="Header.png" descr="Header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8145" t="17500" r="28145" b="46202"/>
              <a:stretch>
                <a:fillRect/>
              </a:stretch>
            </p:blipFill>
            <p:spPr>
              <a:xfrm>
                <a:off x="7537559" y="24592"/>
                <a:ext cx="296700" cy="1841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6" name="Proprietary and confidential information Yottolabs Pvt. Ltd."/>
            <p:cNvSpPr txBox="1"/>
            <p:nvPr/>
          </p:nvSpPr>
          <p:spPr>
            <a:xfrm>
              <a:off x="101726" y="0"/>
              <a:ext cx="5097210" cy="330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52437">
                <a:defRPr sz="15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 Proprietary and confidential information Yottolabs Pvt. Ltd.</a:t>
              </a:r>
            </a:p>
          </p:txBody>
        </p:sp>
      </p:grpSp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739775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14;p25" descr="Google Shape;14;p2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940" y="4759325"/>
            <a:ext cx="6845304" cy="395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Google Shape;15;p25" descr="Google Shape;15;p2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89710" y="4759325"/>
            <a:ext cx="2565403" cy="3952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3" name="Google Shape;16;p25"/>
          <p:cNvGrpSpPr/>
          <p:nvPr/>
        </p:nvGrpSpPr>
        <p:grpSpPr>
          <a:xfrm>
            <a:off x="6010273" y="4759325"/>
            <a:ext cx="1385892" cy="400050"/>
            <a:chOff x="0" y="0"/>
            <a:chExt cx="1385890" cy="400050"/>
          </a:xfrm>
        </p:grpSpPr>
        <p:sp>
          <p:nvSpPr>
            <p:cNvPr id="561" name="Google Shape;17;p25"/>
            <p:cNvSpPr/>
            <p:nvPr/>
          </p:nvSpPr>
          <p:spPr>
            <a:xfrm>
              <a:off x="-1" y="0"/>
              <a:ext cx="1385892" cy="40005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pic>
          <p:nvPicPr>
            <p:cNvPr id="562" name="Google Shape;18;p25" descr="Google Shape;18;p25"/>
            <p:cNvPicPr>
              <a:picLocks noChangeAspect="1"/>
            </p:cNvPicPr>
            <p:nvPr/>
          </p:nvPicPr>
          <p:blipFill>
            <a:blip r:embed="rId4">
              <a:extLst/>
            </a:blip>
            <a:srcRect r="7170"/>
            <a:stretch>
              <a:fillRect/>
            </a:stretch>
          </p:blipFill>
          <p:spPr>
            <a:xfrm>
              <a:off x="68497" y="998"/>
              <a:ext cx="1239169" cy="390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64" name="Google Shape;19;p25"/>
          <p:cNvSpPr txBox="1"/>
          <p:nvPr/>
        </p:nvSpPr>
        <p:spPr>
          <a:xfrm>
            <a:off x="377824" y="4857750"/>
            <a:ext cx="3556851" cy="230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0799" tIns="40799" rIns="40799" bIns="40799">
            <a:spAutoFit/>
          </a:bodyPr>
          <a:lstStyle>
            <a:lvl1pPr>
              <a:defRPr sz="1000"/>
            </a:lvl1pPr>
          </a:lstStyle>
          <a:p>
            <a:r>
              <a:t>Proprietary and confidential information of Yottolabs Pvt Ltd. </a:t>
            </a:r>
          </a:p>
        </p:txBody>
      </p:sp>
      <p:sp>
        <p:nvSpPr>
          <p:cNvPr id="5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60962" y="4757418"/>
            <a:ext cx="406840" cy="399101"/>
          </a:xfrm>
          <a:prstGeom prst="rect">
            <a:avLst/>
          </a:prstGeom>
        </p:spPr>
        <p:txBody>
          <a:bodyPr lIns="40799" tIns="40799" rIns="40799" bIns="40799" anchor="ctr"/>
          <a:lstStyle>
            <a:lvl1pPr algn="r" defTabSz="914400">
              <a:defRPr sz="2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940" y="4759325"/>
            <a:ext cx="6845304" cy="395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3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89710" y="4759325"/>
            <a:ext cx="2565403" cy="3952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6" name="Group"/>
          <p:cNvGrpSpPr/>
          <p:nvPr/>
        </p:nvGrpSpPr>
        <p:grpSpPr>
          <a:xfrm>
            <a:off x="6010272" y="4759325"/>
            <a:ext cx="1385892" cy="400050"/>
            <a:chOff x="-1" y="0"/>
            <a:chExt cx="1385890" cy="400050"/>
          </a:xfrm>
        </p:grpSpPr>
        <p:sp>
          <p:nvSpPr>
            <p:cNvPr id="574" name="Rectangle"/>
            <p:cNvSpPr/>
            <p:nvPr/>
          </p:nvSpPr>
          <p:spPr>
            <a:xfrm>
              <a:off x="-2" y="0"/>
              <a:ext cx="1385892" cy="40005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006475"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575" name="image3.jpeg" descr="image3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r="7170"/>
            <a:stretch>
              <a:fillRect/>
            </a:stretch>
          </p:blipFill>
          <p:spPr>
            <a:xfrm>
              <a:off x="68496" y="998"/>
              <a:ext cx="1239169" cy="390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77" name="Proprietary and confidential information of Yottolabs Pvt Ltd."/>
          <p:cNvSpPr txBox="1"/>
          <p:nvPr/>
        </p:nvSpPr>
        <p:spPr>
          <a:xfrm>
            <a:off x="377824" y="4857750"/>
            <a:ext cx="3556847" cy="230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0809" tIns="40809" rIns="40809" bIns="40809">
            <a:spAutoFit/>
          </a:bodyPr>
          <a:lstStyle>
            <a:lvl1pPr defTabSz="1006475">
              <a:defRPr sz="1000"/>
            </a:lvl1pPr>
          </a:lstStyle>
          <a:p>
            <a:r>
              <a:t>Proprietary and confidential information of Yottolabs Pvt Ltd. </a:t>
            </a:r>
          </a:p>
        </p:txBody>
      </p:sp>
      <p:sp>
        <p:nvSpPr>
          <p:cNvPr id="5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60944" y="4757409"/>
            <a:ext cx="406858" cy="399119"/>
          </a:xfrm>
          <a:prstGeom prst="rect">
            <a:avLst/>
          </a:prstGeom>
        </p:spPr>
        <p:txBody>
          <a:bodyPr lIns="40809" tIns="40809" rIns="40809" bIns="40809" anchor="ctr"/>
          <a:lstStyle>
            <a:lvl1pPr algn="r" defTabSz="814387">
              <a:defRPr sz="2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"/>
          <p:cNvGrpSpPr/>
          <p:nvPr/>
        </p:nvGrpSpPr>
        <p:grpSpPr>
          <a:xfrm>
            <a:off x="-11113" y="4841080"/>
            <a:ext cx="9166226" cy="330201"/>
            <a:chOff x="0" y="0"/>
            <a:chExt cx="9166225" cy="330200"/>
          </a:xfrm>
        </p:grpSpPr>
        <p:grpSp>
          <p:nvGrpSpPr>
            <p:cNvPr id="70" name="Group"/>
            <p:cNvGrpSpPr/>
            <p:nvPr/>
          </p:nvGrpSpPr>
          <p:grpSpPr>
            <a:xfrm>
              <a:off x="0" y="15081"/>
              <a:ext cx="9166226" cy="300039"/>
              <a:chOff x="0" y="0"/>
              <a:chExt cx="9166225" cy="300038"/>
            </a:xfrm>
          </p:grpSpPr>
          <p:sp>
            <p:nvSpPr>
              <p:cNvPr id="67" name="Rectangle"/>
              <p:cNvSpPr/>
              <p:nvPr/>
            </p:nvSpPr>
            <p:spPr>
              <a:xfrm>
                <a:off x="0" y="-1"/>
                <a:ext cx="9166226" cy="300040"/>
              </a:xfrm>
              <a:prstGeom prst="rect">
                <a:avLst/>
              </a:prstGeom>
              <a:solidFill>
                <a:srgbClr val="113E67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66711">
                  <a:defRPr sz="19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68" name="DigitalBricks"/>
              <p:cNvSpPr txBox="1"/>
              <p:nvPr/>
            </p:nvSpPr>
            <p:spPr>
              <a:xfrm>
                <a:off x="7957966" y="18694"/>
                <a:ext cx="929031" cy="2626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ctr" defTabSz="452437">
                  <a:defRPr sz="1100">
                    <a:solidFill>
                      <a:srgbClr val="FFFFFF"/>
                    </a:solidFill>
                  </a:defRPr>
                </a:pPr>
                <a:r>
                  <a:t>Digital</a:t>
                </a:r>
                <a:r>
                  <a:rPr b="1"/>
                  <a:t>Bricks</a:t>
                </a:r>
              </a:p>
            </p:txBody>
          </p:sp>
          <p:pic>
            <p:nvPicPr>
              <p:cNvPr id="69" name="Header.png" descr="Header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8145" t="17500" r="28145" b="46202"/>
              <a:stretch>
                <a:fillRect/>
              </a:stretch>
            </p:blipFill>
            <p:spPr>
              <a:xfrm>
                <a:off x="7537559" y="24592"/>
                <a:ext cx="296700" cy="1841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1" name="Proprietary and confidential information Yottolabs Pvt. Ltd."/>
            <p:cNvSpPr txBox="1"/>
            <p:nvPr/>
          </p:nvSpPr>
          <p:spPr>
            <a:xfrm>
              <a:off x="101726" y="0"/>
              <a:ext cx="5097210" cy="330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52437">
                <a:defRPr sz="15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 Proprietary and confidential information Yottolabs Pvt. Ltd.</a:t>
              </a:r>
            </a:p>
          </p:txBody>
        </p:sp>
      </p:grp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4657" y="4875212"/>
            <a:ext cx="231823" cy="228877"/>
          </a:xfrm>
          <a:prstGeom prst="rect">
            <a:avLst/>
          </a:prstGeom>
        </p:spPr>
        <p:txBody>
          <a:bodyPr/>
          <a:lstStyle>
            <a:lvl1pPr defTabSz="739775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"/>
          <p:cNvGrpSpPr/>
          <p:nvPr/>
        </p:nvGrpSpPr>
        <p:grpSpPr>
          <a:xfrm>
            <a:off x="-11113" y="4841080"/>
            <a:ext cx="9166226" cy="330201"/>
            <a:chOff x="0" y="0"/>
            <a:chExt cx="9166225" cy="330200"/>
          </a:xfrm>
        </p:grpSpPr>
        <p:grpSp>
          <p:nvGrpSpPr>
            <p:cNvPr id="85" name="Group"/>
            <p:cNvGrpSpPr/>
            <p:nvPr/>
          </p:nvGrpSpPr>
          <p:grpSpPr>
            <a:xfrm>
              <a:off x="0" y="15081"/>
              <a:ext cx="9166226" cy="300039"/>
              <a:chOff x="0" y="0"/>
              <a:chExt cx="9166225" cy="300038"/>
            </a:xfrm>
          </p:grpSpPr>
          <p:sp>
            <p:nvSpPr>
              <p:cNvPr id="82" name="Rectangle"/>
              <p:cNvSpPr/>
              <p:nvPr/>
            </p:nvSpPr>
            <p:spPr>
              <a:xfrm>
                <a:off x="0" y="-1"/>
                <a:ext cx="9166226" cy="300040"/>
              </a:xfrm>
              <a:prstGeom prst="rect">
                <a:avLst/>
              </a:prstGeom>
              <a:solidFill>
                <a:srgbClr val="113E67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66711">
                  <a:defRPr sz="19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3" name="DigitalBricks"/>
              <p:cNvSpPr txBox="1"/>
              <p:nvPr/>
            </p:nvSpPr>
            <p:spPr>
              <a:xfrm>
                <a:off x="7957966" y="18694"/>
                <a:ext cx="929031" cy="2626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ctr" defTabSz="452437">
                  <a:defRPr sz="1100">
                    <a:solidFill>
                      <a:srgbClr val="FFFFFF"/>
                    </a:solidFill>
                  </a:defRPr>
                </a:pPr>
                <a:r>
                  <a:t>Digital</a:t>
                </a:r>
                <a:r>
                  <a:rPr b="1"/>
                  <a:t>Bricks</a:t>
                </a:r>
              </a:p>
            </p:txBody>
          </p:sp>
          <p:pic>
            <p:nvPicPr>
              <p:cNvPr id="84" name="Header.png" descr="Header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8145" t="17500" r="28145" b="46202"/>
              <a:stretch>
                <a:fillRect/>
              </a:stretch>
            </p:blipFill>
            <p:spPr>
              <a:xfrm>
                <a:off x="7537559" y="24592"/>
                <a:ext cx="296700" cy="1841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86" name="Proprietary and confidential information Yottolabs Pvt. Ltd."/>
            <p:cNvSpPr txBox="1"/>
            <p:nvPr/>
          </p:nvSpPr>
          <p:spPr>
            <a:xfrm>
              <a:off x="101726" y="0"/>
              <a:ext cx="5097210" cy="330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52437">
                <a:defRPr sz="15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 Proprietary and confidential information Yottolabs Pvt. Ltd.</a:t>
              </a:r>
            </a:p>
          </p:txBody>
        </p:sp>
      </p:grpSp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739775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"/>
          <p:cNvSpPr/>
          <p:nvPr/>
        </p:nvSpPr>
        <p:spPr>
          <a:xfrm>
            <a:off x="-11113" y="4857750"/>
            <a:ext cx="9166226" cy="298450"/>
          </a:xfrm>
          <a:prstGeom prst="rect">
            <a:avLst/>
          </a:prstGeom>
          <a:solidFill>
            <a:srgbClr val="113E67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366711">
              <a:defRPr sz="19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98" name="DigitalBricks"/>
          <p:cNvSpPr txBox="1"/>
          <p:nvPr/>
        </p:nvSpPr>
        <p:spPr>
          <a:xfrm>
            <a:off x="7965764" y="4893768"/>
            <a:ext cx="891207" cy="224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1888" tIns="31888" rIns="31888" bIns="31888" anchor="ctr">
            <a:spAutoFit/>
          </a:bodyPr>
          <a:lstStyle/>
          <a:p>
            <a:pPr algn="ctr" defTabSz="452437">
              <a:defRPr sz="1100">
                <a:solidFill>
                  <a:srgbClr val="FFFFFF"/>
                </a:solidFill>
              </a:defRPr>
            </a:pPr>
            <a:r>
              <a:t>Digital</a:t>
            </a:r>
            <a:r>
              <a:rPr b="1"/>
              <a:t>Bricks</a:t>
            </a:r>
          </a:p>
        </p:txBody>
      </p:sp>
      <p:pic>
        <p:nvPicPr>
          <p:cNvPr id="99" name="Header.png" descr="Header.png"/>
          <p:cNvPicPr>
            <a:picLocks noChangeAspect="1"/>
          </p:cNvPicPr>
          <p:nvPr/>
        </p:nvPicPr>
        <p:blipFill>
          <a:blip r:embed="rId2">
            <a:extLst/>
          </a:blip>
          <a:srcRect l="28145" t="17500" r="28145" b="46202"/>
          <a:stretch>
            <a:fillRect/>
          </a:stretch>
        </p:blipFill>
        <p:spPr>
          <a:xfrm>
            <a:off x="7526336" y="4881562"/>
            <a:ext cx="296865" cy="184152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Proprietary and confidential information Yottolabs Pvt. Ltd."/>
          <p:cNvSpPr txBox="1"/>
          <p:nvPr/>
        </p:nvSpPr>
        <p:spPr>
          <a:xfrm>
            <a:off x="109525" y="4860785"/>
            <a:ext cx="5059385" cy="29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1888" tIns="31888" rIns="31888" bIns="31888" anchor="ctr">
            <a:spAutoFit/>
          </a:bodyPr>
          <a:lstStyle>
            <a:lvl1pPr algn="ctr" defTabSz="452437">
              <a:defRPr sz="15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 Proprietary and confidential information Yottolabs Pvt. Ltd.</a:t>
            </a:r>
          </a:p>
        </p:txBody>
      </p:sp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739775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"/>
          <p:cNvGrpSpPr/>
          <p:nvPr/>
        </p:nvGrpSpPr>
        <p:grpSpPr>
          <a:xfrm>
            <a:off x="-11113" y="4841080"/>
            <a:ext cx="9166226" cy="330201"/>
            <a:chOff x="0" y="0"/>
            <a:chExt cx="9166225" cy="330200"/>
          </a:xfrm>
        </p:grpSpPr>
        <p:grpSp>
          <p:nvGrpSpPr>
            <p:cNvPr id="113" name="Group"/>
            <p:cNvGrpSpPr/>
            <p:nvPr/>
          </p:nvGrpSpPr>
          <p:grpSpPr>
            <a:xfrm>
              <a:off x="0" y="15081"/>
              <a:ext cx="9166226" cy="300039"/>
              <a:chOff x="0" y="0"/>
              <a:chExt cx="9166225" cy="300038"/>
            </a:xfrm>
          </p:grpSpPr>
          <p:sp>
            <p:nvSpPr>
              <p:cNvPr id="110" name="Rectangle"/>
              <p:cNvSpPr/>
              <p:nvPr/>
            </p:nvSpPr>
            <p:spPr>
              <a:xfrm>
                <a:off x="0" y="-1"/>
                <a:ext cx="9166226" cy="300040"/>
              </a:xfrm>
              <a:prstGeom prst="rect">
                <a:avLst/>
              </a:prstGeom>
              <a:solidFill>
                <a:srgbClr val="113E67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66711">
                  <a:defRPr sz="19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11" name="DigitalBricks"/>
              <p:cNvSpPr txBox="1"/>
              <p:nvPr/>
            </p:nvSpPr>
            <p:spPr>
              <a:xfrm>
                <a:off x="7957966" y="18694"/>
                <a:ext cx="929031" cy="2626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ctr" defTabSz="452437">
                  <a:defRPr sz="1100">
                    <a:solidFill>
                      <a:srgbClr val="FFFFFF"/>
                    </a:solidFill>
                  </a:defRPr>
                </a:pPr>
                <a:r>
                  <a:t>Digital</a:t>
                </a:r>
                <a:r>
                  <a:rPr b="1"/>
                  <a:t>Bricks</a:t>
                </a:r>
              </a:p>
            </p:txBody>
          </p:sp>
          <p:pic>
            <p:nvPicPr>
              <p:cNvPr id="112" name="Header.png" descr="Header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8145" t="17500" r="28145" b="46202"/>
              <a:stretch>
                <a:fillRect/>
              </a:stretch>
            </p:blipFill>
            <p:spPr>
              <a:xfrm>
                <a:off x="7537559" y="24592"/>
                <a:ext cx="296700" cy="1841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4" name="Proprietary and confidential information Yottolabs Pvt. Ltd."/>
            <p:cNvSpPr txBox="1"/>
            <p:nvPr/>
          </p:nvSpPr>
          <p:spPr>
            <a:xfrm>
              <a:off x="101726" y="0"/>
              <a:ext cx="5097210" cy="330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52437">
                <a:defRPr sz="15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 Proprietary and confidential information Yottolabs Pvt. Ltd.</a:t>
              </a:r>
            </a:p>
          </p:txBody>
        </p:sp>
      </p:grpSp>
      <p:sp>
        <p:nvSpPr>
          <p:cNvPr id="11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739775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"/>
          <p:cNvGrpSpPr/>
          <p:nvPr/>
        </p:nvGrpSpPr>
        <p:grpSpPr>
          <a:xfrm>
            <a:off x="-11113" y="4841080"/>
            <a:ext cx="9166226" cy="330201"/>
            <a:chOff x="0" y="0"/>
            <a:chExt cx="9166225" cy="330200"/>
          </a:xfrm>
        </p:grpSpPr>
        <p:grpSp>
          <p:nvGrpSpPr>
            <p:cNvPr id="128" name="Group"/>
            <p:cNvGrpSpPr/>
            <p:nvPr/>
          </p:nvGrpSpPr>
          <p:grpSpPr>
            <a:xfrm>
              <a:off x="0" y="15081"/>
              <a:ext cx="9166226" cy="300039"/>
              <a:chOff x="0" y="0"/>
              <a:chExt cx="9166225" cy="300038"/>
            </a:xfrm>
          </p:grpSpPr>
          <p:sp>
            <p:nvSpPr>
              <p:cNvPr id="125" name="Rectangle"/>
              <p:cNvSpPr/>
              <p:nvPr/>
            </p:nvSpPr>
            <p:spPr>
              <a:xfrm>
                <a:off x="0" y="-1"/>
                <a:ext cx="9166226" cy="300040"/>
              </a:xfrm>
              <a:prstGeom prst="rect">
                <a:avLst/>
              </a:prstGeom>
              <a:solidFill>
                <a:srgbClr val="113E67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66711">
                  <a:defRPr sz="19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26" name="DigitalBricks"/>
              <p:cNvSpPr txBox="1"/>
              <p:nvPr/>
            </p:nvSpPr>
            <p:spPr>
              <a:xfrm>
                <a:off x="7957966" y="18694"/>
                <a:ext cx="929031" cy="2626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ctr" defTabSz="452437">
                  <a:defRPr sz="1100">
                    <a:solidFill>
                      <a:srgbClr val="FFFFFF"/>
                    </a:solidFill>
                  </a:defRPr>
                </a:pPr>
                <a:r>
                  <a:t>Digital</a:t>
                </a:r>
                <a:r>
                  <a:rPr b="1"/>
                  <a:t>Bricks</a:t>
                </a:r>
              </a:p>
            </p:txBody>
          </p:sp>
          <p:pic>
            <p:nvPicPr>
              <p:cNvPr id="127" name="Header.png" descr="Header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8145" t="17500" r="28145" b="46202"/>
              <a:stretch>
                <a:fillRect/>
              </a:stretch>
            </p:blipFill>
            <p:spPr>
              <a:xfrm>
                <a:off x="7537559" y="24592"/>
                <a:ext cx="296700" cy="1841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29" name="Proprietary and confidential information Yottolabs Pvt. Ltd."/>
            <p:cNvSpPr txBox="1"/>
            <p:nvPr/>
          </p:nvSpPr>
          <p:spPr>
            <a:xfrm>
              <a:off x="101726" y="0"/>
              <a:ext cx="5097210" cy="330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52437">
                <a:defRPr sz="15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 Proprietary and confidential information Yottolabs Pvt. Ltd.</a:t>
              </a:r>
            </a:p>
          </p:txBody>
        </p:sp>
      </p:grpSp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739775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-11113" y="4857750"/>
            <a:ext cx="9166226" cy="298450"/>
          </a:xfrm>
          <a:prstGeom prst="rect">
            <a:avLst/>
          </a:prstGeom>
          <a:solidFill>
            <a:srgbClr val="113E67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366711">
              <a:defRPr sz="19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" name="DigitalBricks"/>
          <p:cNvSpPr txBox="1"/>
          <p:nvPr/>
        </p:nvSpPr>
        <p:spPr>
          <a:xfrm>
            <a:off x="7965764" y="4893768"/>
            <a:ext cx="891207" cy="224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1888" tIns="31888" rIns="31888" bIns="31888" anchor="ctr">
            <a:spAutoFit/>
          </a:bodyPr>
          <a:lstStyle/>
          <a:p>
            <a:pPr algn="ctr" defTabSz="452437">
              <a:defRPr sz="1100">
                <a:solidFill>
                  <a:srgbClr val="FFFFFF"/>
                </a:solidFill>
              </a:defRPr>
            </a:pPr>
            <a:r>
              <a:t>Digital</a:t>
            </a:r>
            <a:r>
              <a:rPr b="1"/>
              <a:t>Bricks</a:t>
            </a:r>
          </a:p>
        </p:txBody>
      </p:sp>
      <p:pic>
        <p:nvPicPr>
          <p:cNvPr id="4" name="Header.png" descr="Header.png"/>
          <p:cNvPicPr>
            <a:picLocks noChangeAspect="1"/>
          </p:cNvPicPr>
          <p:nvPr/>
        </p:nvPicPr>
        <p:blipFill>
          <a:blip r:embed="rId43">
            <a:extLst/>
          </a:blip>
          <a:srcRect l="28145" t="17500" r="28145" b="46202"/>
          <a:stretch>
            <a:fillRect/>
          </a:stretch>
        </p:blipFill>
        <p:spPr>
          <a:xfrm>
            <a:off x="7526336" y="4881562"/>
            <a:ext cx="296865" cy="18415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roprietary and confidential information Yottolabs Pvt. Ltd."/>
          <p:cNvSpPr txBox="1"/>
          <p:nvPr/>
        </p:nvSpPr>
        <p:spPr>
          <a:xfrm>
            <a:off x="109525" y="4860785"/>
            <a:ext cx="5059385" cy="29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1888" tIns="31888" rIns="31888" bIns="31888" anchor="ctr">
            <a:spAutoFit/>
          </a:bodyPr>
          <a:lstStyle>
            <a:lvl1pPr algn="ctr" defTabSz="452437">
              <a:defRPr sz="15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 Proprietary and confidential information Yottolabs Pvt. Ltd.</a:t>
            </a:r>
          </a:p>
        </p:txBody>
      </p:sp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669925" y="234950"/>
            <a:ext cx="7804150" cy="1138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1888" tIns="31888" rIns="31888" bIns="3188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669925" y="1373187"/>
            <a:ext cx="7804150" cy="3314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1888" tIns="31888" rIns="31888" bIns="31888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2120" y="4878387"/>
            <a:ext cx="231823" cy="228877"/>
          </a:xfrm>
          <a:prstGeom prst="rect">
            <a:avLst/>
          </a:prstGeom>
          <a:ln w="12700">
            <a:miter lim="400000"/>
          </a:ln>
        </p:spPr>
        <p:txBody>
          <a:bodyPr wrap="none" lIns="31888" tIns="31888" rIns="31888" bIns="31888">
            <a:spAutoFit/>
          </a:bodyPr>
          <a:lstStyle>
            <a:lvl1pPr algn="ctr" defTabSz="365125">
              <a:defRPr sz="11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</p:sldLayoutIdLst>
  <p:transition spd="med"/>
  <p:txStyles>
    <p:titleStyle>
      <a:lvl1pPr marL="0" marR="0" indent="0" algn="ctr" defTabSz="365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365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365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365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365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365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365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365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365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277811" marR="0" indent="-277811" algn="l" defTabSz="365125" rtl="0" latinLnBrk="0">
        <a:lnSpc>
          <a:spcPct val="10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632794" marR="0" indent="-354981" algn="l" defTabSz="365125" rtl="0" latinLnBrk="0">
        <a:lnSpc>
          <a:spcPct val="10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912194" marR="0" indent="-354982" algn="l" defTabSz="365125" rtl="0" latinLnBrk="0">
        <a:lnSpc>
          <a:spcPct val="10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191594" marR="0" indent="-354982" algn="l" defTabSz="365125" rtl="0" latinLnBrk="0">
        <a:lnSpc>
          <a:spcPct val="10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1470994" marR="0" indent="-354982" algn="l" defTabSz="365125" rtl="0" latinLnBrk="0">
        <a:lnSpc>
          <a:spcPct val="10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457200" algn="l" defTabSz="365125" rtl="0" latinLnBrk="0">
        <a:lnSpc>
          <a:spcPct val="100000"/>
        </a:lnSpc>
        <a:spcBef>
          <a:spcPts val="260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914400" algn="l" defTabSz="365125" rtl="0" latinLnBrk="0">
        <a:lnSpc>
          <a:spcPct val="100000"/>
        </a:lnSpc>
        <a:spcBef>
          <a:spcPts val="260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1371600" algn="l" defTabSz="365125" rtl="0" latinLnBrk="0">
        <a:lnSpc>
          <a:spcPct val="100000"/>
        </a:lnSpc>
        <a:spcBef>
          <a:spcPts val="260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1828800" algn="l" defTabSz="365125" rtl="0" latinLnBrk="0">
        <a:lnSpc>
          <a:spcPct val="100000"/>
        </a:lnSpc>
        <a:spcBef>
          <a:spcPts val="260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365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365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365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365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365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365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365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365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365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digitalbricks.co/" TargetMode="External"/><Relationship Id="rId2" Type="http://schemas.openxmlformats.org/officeDocument/2006/relationships/hyperlink" Target="http://hyperlokal.in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yottolabs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hyperlink" Target="http://HyperLokal.in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tif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hyperlocal.in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hyperlokal.in"/>
          <p:cNvSpPr/>
          <p:nvPr/>
        </p:nvSpPr>
        <p:spPr>
          <a:xfrm>
            <a:off x="1083893" y="1495956"/>
            <a:ext cx="6976214" cy="680660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34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lang="en-US" b="1" i="1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Yotto.in</a:t>
            </a:r>
            <a:endParaRPr i="1"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sp>
        <p:nvSpPr>
          <p:cNvPr id="588" name="Partner On-boarding Process"/>
          <p:cNvSpPr txBox="1"/>
          <p:nvPr/>
        </p:nvSpPr>
        <p:spPr>
          <a:xfrm>
            <a:off x="1393152" y="317454"/>
            <a:ext cx="6357696" cy="599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3400" b="1"/>
            </a:lvl1pPr>
          </a:lstStyle>
          <a:p>
            <a:r>
              <a:t>Partner On-boarding Process</a:t>
            </a:r>
          </a:p>
        </p:txBody>
      </p:sp>
      <p:sp>
        <p:nvSpPr>
          <p:cNvPr id="5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17210" y="4757408"/>
            <a:ext cx="250591" cy="39912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590" name="Our ERP Product: DigitalBricks.co  |  Our Company:  www.YottoLabs.com"/>
          <p:cNvSpPr txBox="1"/>
          <p:nvPr/>
        </p:nvSpPr>
        <p:spPr>
          <a:xfrm>
            <a:off x="441698" y="3950582"/>
            <a:ext cx="8260603" cy="739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 defTabSz="457200">
              <a:lnSpc>
                <a:spcPts val="5000"/>
              </a:lnSpc>
              <a:defRPr sz="19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Our ERP Product: </a:t>
            </a:r>
            <a:r>
              <a:rPr u="sng" dirty="0">
                <a:hlinkClick r:id="rId3"/>
              </a:rPr>
              <a:t>DigitalBricks.co</a:t>
            </a:r>
            <a:r>
              <a:rPr dirty="0"/>
              <a:t>  |  Our Company:  </a:t>
            </a:r>
            <a:r>
              <a:rPr u="sng" dirty="0">
                <a:hlinkClick r:id="rId4"/>
              </a:rPr>
              <a:t>www.YottoLabs.com</a:t>
            </a:r>
            <a:endParaRPr dirty="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91" name="HYPERLOCAL AGGREGATION ECOSYSTEM…"/>
          <p:cNvSpPr/>
          <p:nvPr/>
        </p:nvSpPr>
        <p:spPr>
          <a:xfrm>
            <a:off x="498553" y="2189350"/>
            <a:ext cx="8146894" cy="15037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pPr algn="ctr" defTabSz="457200">
              <a:lnSpc>
                <a:spcPts val="5600"/>
              </a:lnSpc>
              <a:defRPr sz="2400"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dirty="0"/>
              <a:t>HYPERLOCAL AGGREGATION ECOSYSTEM</a:t>
            </a:r>
            <a:endParaRPr sz="1200" dirty="0">
              <a:latin typeface="Times"/>
              <a:ea typeface="Times"/>
              <a:cs typeface="Times"/>
              <a:sym typeface="Times"/>
            </a:endParaRPr>
          </a:p>
          <a:p>
            <a:pPr algn="ctr" defTabSz="457200">
              <a:lnSpc>
                <a:spcPts val="5600"/>
              </a:lnSpc>
              <a:defRPr sz="2400"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sz="2100" dirty="0" smtClean="0"/>
              <a:t>Grocery </a:t>
            </a:r>
            <a:r>
              <a:rPr sz="2100" dirty="0"/>
              <a:t>Stores, Restaurants, Pharmacies</a:t>
            </a:r>
            <a:r>
              <a:rPr sz="2100" dirty="0">
                <a:latin typeface="Arial"/>
                <a:ea typeface="Arial"/>
                <a:cs typeface="Arial"/>
                <a:sym typeface="Arial"/>
              </a:rPr>
              <a:t> &amp;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 more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Restaurants"/>
          <p:cNvSpPr/>
          <p:nvPr/>
        </p:nvSpPr>
        <p:spPr>
          <a:xfrm>
            <a:off x="1547415" y="2411180"/>
            <a:ext cx="6119776" cy="72235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ctr">
              <a:defRPr sz="1100" b="1"/>
            </a:lvl1pPr>
          </a:lstStyle>
          <a:p>
            <a:r>
              <a:t>Restaurants</a:t>
            </a:r>
          </a:p>
        </p:txBody>
      </p:sp>
      <p:sp>
        <p:nvSpPr>
          <p:cNvPr id="5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17210" y="4757408"/>
            <a:ext cx="250591" cy="39912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595" name="The Business of Local Delivery Today"/>
          <p:cNvSpPr/>
          <p:nvPr/>
        </p:nvSpPr>
        <p:spPr>
          <a:xfrm>
            <a:off x="347041" y="9160"/>
            <a:ext cx="8520524" cy="5166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algn="ctr">
              <a:defRPr sz="2500" b="1"/>
            </a:lvl1pPr>
          </a:lstStyle>
          <a:p>
            <a:r>
              <a:t>The Business of Local Delivery Today </a:t>
            </a:r>
          </a:p>
        </p:txBody>
      </p:sp>
      <p:sp>
        <p:nvSpPr>
          <p:cNvPr id="596" name="Ordering"/>
          <p:cNvSpPr/>
          <p:nvPr/>
        </p:nvSpPr>
        <p:spPr>
          <a:xfrm>
            <a:off x="1648249" y="2474687"/>
            <a:ext cx="1016001" cy="450070"/>
          </a:xfrm>
          <a:prstGeom prst="roundRect">
            <a:avLst>
              <a:gd name="adj" fmla="val 2183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300"/>
            </a:lvl1pPr>
          </a:lstStyle>
          <a:p>
            <a:r>
              <a:t>Ordering </a:t>
            </a:r>
          </a:p>
        </p:txBody>
      </p:sp>
      <p:sp>
        <p:nvSpPr>
          <p:cNvPr id="597" name="Preparation"/>
          <p:cNvSpPr/>
          <p:nvPr/>
        </p:nvSpPr>
        <p:spPr>
          <a:xfrm>
            <a:off x="4063999" y="2474687"/>
            <a:ext cx="1016001" cy="450070"/>
          </a:xfrm>
          <a:prstGeom prst="roundRect">
            <a:avLst>
              <a:gd name="adj" fmla="val 2183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300"/>
            </a:lvl1pPr>
          </a:lstStyle>
          <a:p>
            <a:r>
              <a:t>Preparation </a:t>
            </a:r>
          </a:p>
        </p:txBody>
      </p:sp>
      <p:sp>
        <p:nvSpPr>
          <p:cNvPr id="598" name="Delivery"/>
          <p:cNvSpPr/>
          <p:nvPr/>
        </p:nvSpPr>
        <p:spPr>
          <a:xfrm>
            <a:off x="6500949" y="2465844"/>
            <a:ext cx="1016001" cy="450070"/>
          </a:xfrm>
          <a:prstGeom prst="roundRect">
            <a:avLst>
              <a:gd name="adj" fmla="val 2183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300"/>
            </a:lvl1pPr>
          </a:lstStyle>
          <a:p>
            <a:r>
              <a:t>Delivery </a:t>
            </a:r>
          </a:p>
        </p:txBody>
      </p:sp>
      <p:sp>
        <p:nvSpPr>
          <p:cNvPr id="599" name="1"/>
          <p:cNvSpPr/>
          <p:nvPr/>
        </p:nvSpPr>
        <p:spPr>
          <a:xfrm>
            <a:off x="1553893" y="2332494"/>
            <a:ext cx="254001" cy="254001"/>
          </a:xfrm>
          <a:prstGeom prst="ellipse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r>
              <a:t>1</a:t>
            </a:r>
          </a:p>
        </p:txBody>
      </p:sp>
      <p:sp>
        <p:nvSpPr>
          <p:cNvPr id="600" name="2"/>
          <p:cNvSpPr/>
          <p:nvPr/>
        </p:nvSpPr>
        <p:spPr>
          <a:xfrm>
            <a:off x="3972354" y="2344137"/>
            <a:ext cx="254001" cy="254001"/>
          </a:xfrm>
          <a:prstGeom prst="ellipse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r>
              <a:t>2</a:t>
            </a:r>
          </a:p>
        </p:txBody>
      </p:sp>
      <p:sp>
        <p:nvSpPr>
          <p:cNvPr id="601" name="3"/>
          <p:cNvSpPr/>
          <p:nvPr/>
        </p:nvSpPr>
        <p:spPr>
          <a:xfrm>
            <a:off x="6473400" y="2344137"/>
            <a:ext cx="254001" cy="254001"/>
          </a:xfrm>
          <a:prstGeom prst="ellipse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r>
              <a:t>3</a:t>
            </a:r>
          </a:p>
        </p:txBody>
      </p:sp>
      <p:sp>
        <p:nvSpPr>
          <p:cNvPr id="602" name="Line"/>
          <p:cNvSpPr/>
          <p:nvPr/>
        </p:nvSpPr>
        <p:spPr>
          <a:xfrm>
            <a:off x="2852335" y="2699721"/>
            <a:ext cx="1002380" cy="1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03" name="Line"/>
          <p:cNvSpPr/>
          <p:nvPr/>
        </p:nvSpPr>
        <p:spPr>
          <a:xfrm>
            <a:off x="5289285" y="2699721"/>
            <a:ext cx="1002380" cy="1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04" name="Swiggy/Zomato"/>
          <p:cNvSpPr/>
          <p:nvPr/>
        </p:nvSpPr>
        <p:spPr>
          <a:xfrm>
            <a:off x="2791852" y="1620357"/>
            <a:ext cx="3630902" cy="312480"/>
          </a:xfrm>
          <a:prstGeom prst="roundRect">
            <a:avLst>
              <a:gd name="adj" fmla="val 2203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200" b="1"/>
            </a:lvl1pPr>
          </a:lstStyle>
          <a:p>
            <a:r>
              <a:t>Swiggy/Zomato</a:t>
            </a:r>
          </a:p>
        </p:txBody>
      </p:sp>
      <p:cxnSp>
        <p:nvCxnSpPr>
          <p:cNvPr id="605" name="Connection Line"/>
          <p:cNvCxnSpPr>
            <a:stCxn id="598" idx="0"/>
            <a:endCxn id="610" idx="0"/>
          </p:cNvCxnSpPr>
          <p:nvPr/>
        </p:nvCxnSpPr>
        <p:spPr>
          <a:xfrm flipH="1" flipV="1">
            <a:off x="6514999" y="1941452"/>
            <a:ext cx="493951" cy="749428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</p:cxnSp>
      <p:cxnSp>
        <p:nvCxnSpPr>
          <p:cNvPr id="606" name="Connection Line"/>
          <p:cNvCxnSpPr>
            <a:stCxn id="597" idx="0"/>
            <a:endCxn id="604" idx="0"/>
          </p:cNvCxnSpPr>
          <p:nvPr/>
        </p:nvCxnSpPr>
        <p:spPr>
          <a:xfrm flipV="1">
            <a:off x="4571999" y="1776597"/>
            <a:ext cx="35305" cy="923125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</p:cxnSp>
      <p:cxnSp>
        <p:nvCxnSpPr>
          <p:cNvPr id="607" name="Connection Line"/>
          <p:cNvCxnSpPr>
            <a:stCxn id="604" idx="0"/>
            <a:endCxn id="597" idx="0"/>
          </p:cNvCxnSpPr>
          <p:nvPr/>
        </p:nvCxnSpPr>
        <p:spPr>
          <a:xfrm flipH="1">
            <a:off x="4571999" y="1776597"/>
            <a:ext cx="35305" cy="923125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</p:cxnSp>
      <p:cxnSp>
        <p:nvCxnSpPr>
          <p:cNvPr id="608" name="Connection Line"/>
          <p:cNvCxnSpPr>
            <a:stCxn id="609" idx="0"/>
            <a:endCxn id="596" idx="0"/>
          </p:cNvCxnSpPr>
          <p:nvPr/>
        </p:nvCxnSpPr>
        <p:spPr>
          <a:xfrm flipH="1">
            <a:off x="2156249" y="1941452"/>
            <a:ext cx="642164" cy="75827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</p:cxnSp>
      <p:sp>
        <p:nvSpPr>
          <p:cNvPr id="609" name="App/Portal"/>
          <p:cNvSpPr/>
          <p:nvPr/>
        </p:nvSpPr>
        <p:spPr>
          <a:xfrm>
            <a:off x="2512662" y="1750952"/>
            <a:ext cx="571501" cy="38100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000" b="1"/>
            </a:lvl1pPr>
          </a:lstStyle>
          <a:p>
            <a:r>
              <a:t>App/Portal</a:t>
            </a:r>
          </a:p>
        </p:txBody>
      </p:sp>
      <p:sp>
        <p:nvSpPr>
          <p:cNvPr id="610" name="Delivery Persons"/>
          <p:cNvSpPr/>
          <p:nvPr/>
        </p:nvSpPr>
        <p:spPr>
          <a:xfrm>
            <a:off x="6229249" y="1750952"/>
            <a:ext cx="571501" cy="38100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000" b="1"/>
            </a:lvl1pPr>
          </a:lstStyle>
          <a:p>
            <a:r>
              <a:t>Delivery Persons</a:t>
            </a:r>
          </a:p>
        </p:txBody>
      </p:sp>
      <p:pic>
        <p:nvPicPr>
          <p:cNvPr id="61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28605" y="918021"/>
            <a:ext cx="428002" cy="400051"/>
          </a:xfrm>
          <a:prstGeom prst="rect">
            <a:avLst/>
          </a:prstGeom>
          <a:ln w="12700">
            <a:miter lim="400000"/>
          </a:ln>
        </p:spPr>
      </p:pic>
      <p:sp>
        <p:nvSpPr>
          <p:cNvPr id="612" name="Line"/>
          <p:cNvSpPr/>
          <p:nvPr/>
        </p:nvSpPr>
        <p:spPr>
          <a:xfrm flipV="1">
            <a:off x="4642606" y="1292056"/>
            <a:ext cx="1" cy="325180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13" name="Tightly Controlled Monopolistic"/>
          <p:cNvSpPr/>
          <p:nvPr/>
        </p:nvSpPr>
        <p:spPr>
          <a:xfrm>
            <a:off x="347041" y="4081372"/>
            <a:ext cx="8520524" cy="5166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algn="ctr">
              <a:defRPr sz="2500" b="1"/>
            </a:lvl1pPr>
          </a:lstStyle>
          <a:p>
            <a:r>
              <a:rPr dirty="0" smtClean="0"/>
              <a:t>Tightly</a:t>
            </a:r>
            <a:r>
              <a:rPr lang="en-US" dirty="0" smtClean="0"/>
              <a:t>-</a:t>
            </a:r>
            <a:r>
              <a:rPr dirty="0" smtClean="0"/>
              <a:t>Controlled</a:t>
            </a:r>
            <a:r>
              <a:rPr lang="en-US" dirty="0" smtClean="0"/>
              <a:t>,</a:t>
            </a:r>
            <a:r>
              <a:rPr dirty="0" smtClean="0"/>
              <a:t> </a:t>
            </a:r>
            <a:r>
              <a:rPr dirty="0"/>
              <a:t>Monopolistic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Restaurants"/>
          <p:cNvSpPr/>
          <p:nvPr/>
        </p:nvSpPr>
        <p:spPr>
          <a:xfrm>
            <a:off x="994282" y="3145099"/>
            <a:ext cx="7226042" cy="98125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ctr">
              <a:defRPr sz="1100" b="1"/>
            </a:lvl1pPr>
          </a:lstStyle>
          <a:p>
            <a:r>
              <a:t>Restaurants</a:t>
            </a:r>
          </a:p>
        </p:txBody>
      </p:sp>
      <p:sp>
        <p:nvSpPr>
          <p:cNvPr id="6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17210" y="4757408"/>
            <a:ext cx="250591" cy="39912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617" name="Truly Collaborative Loosely Coupled Model"/>
          <p:cNvSpPr/>
          <p:nvPr/>
        </p:nvSpPr>
        <p:spPr>
          <a:xfrm>
            <a:off x="347041" y="9160"/>
            <a:ext cx="8520524" cy="5166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algn="ctr">
              <a:defRPr sz="2500" b="1"/>
            </a:lvl1pPr>
          </a:lstStyle>
          <a:p>
            <a:r>
              <a:rPr dirty="0"/>
              <a:t>Truly </a:t>
            </a:r>
            <a:r>
              <a:rPr dirty="0" smtClean="0"/>
              <a:t>Collaborative</a:t>
            </a:r>
            <a:r>
              <a:rPr lang="en-US" dirty="0" smtClean="0"/>
              <a:t>,</a:t>
            </a:r>
            <a:r>
              <a:rPr dirty="0" smtClean="0"/>
              <a:t> Loosely</a:t>
            </a:r>
            <a:r>
              <a:rPr lang="en-US" dirty="0" smtClean="0"/>
              <a:t>-</a:t>
            </a:r>
            <a:r>
              <a:rPr dirty="0" smtClean="0"/>
              <a:t>Coupled </a:t>
            </a:r>
            <a:r>
              <a:rPr dirty="0"/>
              <a:t>Model</a:t>
            </a:r>
          </a:p>
        </p:txBody>
      </p:sp>
      <p:sp>
        <p:nvSpPr>
          <p:cNvPr id="618" name="Ordering"/>
          <p:cNvSpPr/>
          <p:nvPr/>
        </p:nvSpPr>
        <p:spPr>
          <a:xfrm>
            <a:off x="1998370" y="3375599"/>
            <a:ext cx="1016001" cy="450070"/>
          </a:xfrm>
          <a:prstGeom prst="roundRect">
            <a:avLst>
              <a:gd name="adj" fmla="val 2183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300"/>
            </a:lvl1pPr>
          </a:lstStyle>
          <a:p>
            <a:r>
              <a:t>Ordering </a:t>
            </a:r>
          </a:p>
        </p:txBody>
      </p:sp>
      <p:sp>
        <p:nvSpPr>
          <p:cNvPr id="619" name="Preparation"/>
          <p:cNvSpPr/>
          <p:nvPr/>
        </p:nvSpPr>
        <p:spPr>
          <a:xfrm>
            <a:off x="4028697" y="3375599"/>
            <a:ext cx="1016001" cy="450070"/>
          </a:xfrm>
          <a:prstGeom prst="roundRect">
            <a:avLst>
              <a:gd name="adj" fmla="val 2183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300"/>
            </a:lvl1pPr>
          </a:lstStyle>
          <a:p>
            <a:r>
              <a:t>Preparation </a:t>
            </a:r>
          </a:p>
        </p:txBody>
      </p:sp>
      <p:sp>
        <p:nvSpPr>
          <p:cNvPr id="620" name="Delivery"/>
          <p:cNvSpPr/>
          <p:nvPr/>
        </p:nvSpPr>
        <p:spPr>
          <a:xfrm>
            <a:off x="6059024" y="3410691"/>
            <a:ext cx="1016001" cy="450070"/>
          </a:xfrm>
          <a:prstGeom prst="roundRect">
            <a:avLst>
              <a:gd name="adj" fmla="val 2183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300"/>
            </a:lvl1pPr>
          </a:lstStyle>
          <a:p>
            <a:r>
              <a:t>Delivery </a:t>
            </a:r>
          </a:p>
        </p:txBody>
      </p:sp>
      <p:sp>
        <p:nvSpPr>
          <p:cNvPr id="621" name="1"/>
          <p:cNvSpPr/>
          <p:nvPr/>
        </p:nvSpPr>
        <p:spPr>
          <a:xfrm>
            <a:off x="2379370" y="3233591"/>
            <a:ext cx="254001" cy="254001"/>
          </a:xfrm>
          <a:prstGeom prst="ellipse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r>
              <a:t>1</a:t>
            </a:r>
          </a:p>
        </p:txBody>
      </p:sp>
      <p:sp>
        <p:nvSpPr>
          <p:cNvPr id="622" name="2"/>
          <p:cNvSpPr/>
          <p:nvPr/>
        </p:nvSpPr>
        <p:spPr>
          <a:xfrm>
            <a:off x="4409697" y="3245661"/>
            <a:ext cx="254001" cy="254001"/>
          </a:xfrm>
          <a:prstGeom prst="ellipse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r>
              <a:t>2</a:t>
            </a:r>
          </a:p>
        </p:txBody>
      </p:sp>
      <p:sp>
        <p:nvSpPr>
          <p:cNvPr id="623" name="3"/>
          <p:cNvSpPr/>
          <p:nvPr/>
        </p:nvSpPr>
        <p:spPr>
          <a:xfrm>
            <a:off x="6440024" y="3283761"/>
            <a:ext cx="254001" cy="254001"/>
          </a:xfrm>
          <a:prstGeom prst="ellipse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r>
              <a:t>3</a:t>
            </a:r>
          </a:p>
        </p:txBody>
      </p:sp>
      <p:sp>
        <p:nvSpPr>
          <p:cNvPr id="624" name="Line"/>
          <p:cNvSpPr/>
          <p:nvPr/>
        </p:nvSpPr>
        <p:spPr>
          <a:xfrm>
            <a:off x="3235211" y="3600633"/>
            <a:ext cx="584201" cy="1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25" name="Line"/>
          <p:cNvSpPr/>
          <p:nvPr/>
        </p:nvSpPr>
        <p:spPr>
          <a:xfrm>
            <a:off x="5253982" y="3600633"/>
            <a:ext cx="536649" cy="1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26" name="HyperLokal.in"/>
          <p:cNvSpPr/>
          <p:nvPr/>
        </p:nvSpPr>
        <p:spPr>
          <a:xfrm>
            <a:off x="895632" y="986827"/>
            <a:ext cx="1965884" cy="312479"/>
          </a:xfrm>
          <a:prstGeom prst="roundRect">
            <a:avLst>
              <a:gd name="adj" fmla="val 2203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200" b="1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lang="en-US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Yotto.in</a:t>
            </a:r>
            <a:endParaRPr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sp>
        <p:nvSpPr>
          <p:cNvPr id="671" name="Connection Line"/>
          <p:cNvSpPr/>
          <p:nvPr/>
        </p:nvSpPr>
        <p:spPr>
          <a:xfrm>
            <a:off x="5310592" y="2512222"/>
            <a:ext cx="843136" cy="893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0490" y="14992"/>
                  <a:pt x="3290" y="7792"/>
                  <a:pt x="0" y="0"/>
                </a:cubicBezTo>
              </a:path>
            </a:pathLst>
          </a:custGeom>
          <a:ln w="12700">
            <a:solidFill>
              <a:schemeClr val="accent1"/>
            </a:solidFill>
            <a:tailEnd type="triangle"/>
          </a:ln>
        </p:spPr>
        <p:txBody>
          <a:bodyPr/>
          <a:lstStyle/>
          <a:p>
            <a:endParaRPr/>
          </a:p>
        </p:txBody>
      </p:sp>
      <p:cxnSp>
        <p:nvCxnSpPr>
          <p:cNvPr id="628" name="Connection Line"/>
          <p:cNvCxnSpPr>
            <a:stCxn id="618" idx="0"/>
            <a:endCxn id="649" idx="0"/>
          </p:cNvCxnSpPr>
          <p:nvPr/>
        </p:nvCxnSpPr>
        <p:spPr>
          <a:xfrm flipH="1">
            <a:off x="1655036" y="3600633"/>
            <a:ext cx="851335" cy="940179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</p:cxnSp>
      <p:sp>
        <p:nvSpPr>
          <p:cNvPr id="629" name="App/Portal"/>
          <p:cNvSpPr/>
          <p:nvPr/>
        </p:nvSpPr>
        <p:spPr>
          <a:xfrm>
            <a:off x="802824" y="952566"/>
            <a:ext cx="571501" cy="38100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000" b="1"/>
            </a:lvl1pPr>
          </a:lstStyle>
          <a:p>
            <a:r>
              <a:t>App/Portal</a:t>
            </a:r>
          </a:p>
        </p:txBody>
      </p:sp>
      <p:grpSp>
        <p:nvGrpSpPr>
          <p:cNvPr id="645" name="Group"/>
          <p:cNvGrpSpPr/>
          <p:nvPr/>
        </p:nvGrpSpPr>
        <p:grpSpPr>
          <a:xfrm>
            <a:off x="4148739" y="1553352"/>
            <a:ext cx="2164701" cy="958775"/>
            <a:chOff x="0" y="0"/>
            <a:chExt cx="2164700" cy="958774"/>
          </a:xfrm>
        </p:grpSpPr>
        <p:sp>
          <p:nvSpPr>
            <p:cNvPr id="630" name="Rounded Rectangle"/>
            <p:cNvSpPr/>
            <p:nvPr/>
          </p:nvSpPr>
          <p:spPr>
            <a:xfrm>
              <a:off x="0" y="81845"/>
              <a:ext cx="2164701" cy="876930"/>
            </a:xfrm>
            <a:prstGeom prst="roundRect">
              <a:avLst>
                <a:gd name="adj" fmla="val 10889"/>
              </a:avLst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grpSp>
          <p:nvGrpSpPr>
            <p:cNvPr id="634" name="Group"/>
            <p:cNvGrpSpPr/>
            <p:nvPr/>
          </p:nvGrpSpPr>
          <p:grpSpPr>
            <a:xfrm>
              <a:off x="385599" y="357107"/>
              <a:ext cx="536444" cy="326407"/>
              <a:chOff x="0" y="0"/>
              <a:chExt cx="536442" cy="326406"/>
            </a:xfrm>
          </p:grpSpPr>
          <p:pic>
            <p:nvPicPr>
              <p:cNvPr id="631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155104"/>
                <a:ext cx="257921" cy="1713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32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17636" y="0"/>
                <a:ext cx="257922" cy="1713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33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78522" y="155104"/>
                <a:ext cx="257921" cy="1713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35" name="Activation Team"/>
            <p:cNvSpPr/>
            <p:nvPr/>
          </p:nvSpPr>
          <p:spPr>
            <a:xfrm>
              <a:off x="163512" y="611545"/>
              <a:ext cx="980618" cy="3450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000" b="1"/>
              </a:lvl1pPr>
            </a:lstStyle>
            <a:p>
              <a:r>
                <a:t>Activation Team</a:t>
              </a:r>
            </a:p>
          </p:txBody>
        </p:sp>
        <p:grpSp>
          <p:nvGrpSpPr>
            <p:cNvPr id="639" name="Group"/>
            <p:cNvGrpSpPr/>
            <p:nvPr/>
          </p:nvGrpSpPr>
          <p:grpSpPr>
            <a:xfrm>
              <a:off x="1322003" y="321951"/>
              <a:ext cx="506527" cy="380579"/>
              <a:chOff x="0" y="0"/>
              <a:chExt cx="506525" cy="380577"/>
            </a:xfrm>
          </p:grpSpPr>
          <p:pic>
            <p:nvPicPr>
              <p:cNvPr id="636" name="delivery-man.png" descr="delivery-man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82439" y="0"/>
                <a:ext cx="201452" cy="2014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37" name="delivery-man.png" descr="delivery-man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179126"/>
                <a:ext cx="201451" cy="2014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38" name="delivery-man.png" descr="delivery-man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05075" y="179126"/>
                <a:ext cx="201451" cy="2014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40" name="Delivery Pool"/>
            <p:cNvSpPr/>
            <p:nvPr/>
          </p:nvSpPr>
          <p:spPr>
            <a:xfrm>
              <a:off x="1182699" y="616021"/>
              <a:ext cx="835934" cy="3427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000" b="1"/>
              </a:lvl1pPr>
            </a:lstStyle>
            <a:p>
              <a:r>
                <a:t>Delivery Pool</a:t>
              </a:r>
            </a:p>
          </p:txBody>
        </p:sp>
        <p:sp>
          <p:nvSpPr>
            <p:cNvPr id="641" name="Yotto Partner"/>
            <p:cNvSpPr txBox="1"/>
            <p:nvPr/>
          </p:nvSpPr>
          <p:spPr>
            <a:xfrm>
              <a:off x="315702" y="61797"/>
              <a:ext cx="966520" cy="230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000" b="1"/>
              </a:lvl1pPr>
            </a:lstStyle>
            <a:p>
              <a:r>
                <a:t>Yotto Partner</a:t>
              </a:r>
            </a:p>
          </p:txBody>
        </p:sp>
        <p:sp>
          <p:nvSpPr>
            <p:cNvPr id="642" name="1000s"/>
            <p:cNvSpPr txBox="1"/>
            <p:nvPr/>
          </p:nvSpPr>
          <p:spPr>
            <a:xfrm>
              <a:off x="1523559" y="0"/>
              <a:ext cx="639739" cy="3540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>
                <a:defRPr sz="1000" b="1"/>
              </a:lvl1pPr>
            </a:lstStyle>
            <a:p>
              <a:r>
                <a:t>1000s</a:t>
              </a:r>
            </a:p>
          </p:txBody>
        </p:sp>
        <p:sp>
          <p:nvSpPr>
            <p:cNvPr id="643" name="100s"/>
            <p:cNvSpPr txBox="1"/>
            <p:nvPr/>
          </p:nvSpPr>
          <p:spPr>
            <a:xfrm>
              <a:off x="113774" y="250786"/>
              <a:ext cx="498978" cy="3450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>
                <a:defRPr sz="1000" b="1"/>
              </a:lvl1pPr>
            </a:lstStyle>
            <a:p>
              <a:r>
                <a:t>100s</a:t>
              </a:r>
            </a:p>
          </p:txBody>
        </p:sp>
        <p:sp>
          <p:nvSpPr>
            <p:cNvPr id="644" name="1000s"/>
            <p:cNvSpPr txBox="1"/>
            <p:nvPr/>
          </p:nvSpPr>
          <p:spPr>
            <a:xfrm>
              <a:off x="1004239" y="215133"/>
              <a:ext cx="608980" cy="493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>
                <a:defRPr sz="1000" b="1"/>
              </a:lvl1pPr>
            </a:lstStyle>
            <a:p>
              <a:r>
                <a:t>1000s</a:t>
              </a:r>
            </a:p>
          </p:txBody>
        </p:sp>
      </p:grpSp>
      <p:pic>
        <p:nvPicPr>
          <p:cNvPr id="64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93302" y="483492"/>
            <a:ext cx="428002" cy="400051"/>
          </a:xfrm>
          <a:prstGeom prst="rect">
            <a:avLst/>
          </a:prstGeom>
          <a:ln w="12700">
            <a:miter lim="400000"/>
          </a:ln>
        </p:spPr>
      </p:pic>
      <p:sp>
        <p:nvSpPr>
          <p:cNvPr id="647" name="App/Portal"/>
          <p:cNvSpPr/>
          <p:nvPr/>
        </p:nvSpPr>
        <p:spPr>
          <a:xfrm>
            <a:off x="1369286" y="2841990"/>
            <a:ext cx="571501" cy="38100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000" b="1"/>
            </a:lvl1pPr>
          </a:lstStyle>
          <a:p>
            <a:r>
              <a:t>App/Portal</a:t>
            </a:r>
          </a:p>
        </p:txBody>
      </p:sp>
      <p:sp>
        <p:nvSpPr>
          <p:cNvPr id="648" name="Rectangle"/>
          <p:cNvSpPr/>
          <p:nvPr/>
        </p:nvSpPr>
        <p:spPr>
          <a:xfrm>
            <a:off x="3128962" y="2841990"/>
            <a:ext cx="571501" cy="38100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1000" b="1"/>
            </a:pPr>
            <a:endParaRPr/>
          </a:p>
        </p:txBody>
      </p:sp>
      <p:sp>
        <p:nvSpPr>
          <p:cNvPr id="649" name="Zomato"/>
          <p:cNvSpPr/>
          <p:nvPr/>
        </p:nvSpPr>
        <p:spPr>
          <a:xfrm>
            <a:off x="1369286" y="4384571"/>
            <a:ext cx="571501" cy="31248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000" b="1"/>
            </a:lvl1pPr>
          </a:lstStyle>
          <a:p>
            <a:r>
              <a:t>Zomato</a:t>
            </a:r>
          </a:p>
        </p:txBody>
      </p:sp>
      <p:sp>
        <p:nvSpPr>
          <p:cNvPr id="650" name="Swiggy"/>
          <p:cNvSpPr/>
          <p:nvPr/>
        </p:nvSpPr>
        <p:spPr>
          <a:xfrm>
            <a:off x="802824" y="4371509"/>
            <a:ext cx="571501" cy="31248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000" b="1"/>
            </a:lvl1pPr>
          </a:lstStyle>
          <a:p>
            <a:r>
              <a:t>Swiggy</a:t>
            </a:r>
          </a:p>
        </p:txBody>
      </p:sp>
      <p:grpSp>
        <p:nvGrpSpPr>
          <p:cNvPr id="657" name="Group"/>
          <p:cNvGrpSpPr/>
          <p:nvPr/>
        </p:nvGrpSpPr>
        <p:grpSpPr>
          <a:xfrm>
            <a:off x="7456385" y="2954965"/>
            <a:ext cx="679655" cy="735052"/>
            <a:chOff x="0" y="0"/>
            <a:chExt cx="679653" cy="735051"/>
          </a:xfrm>
        </p:grpSpPr>
        <p:sp>
          <p:nvSpPr>
            <p:cNvPr id="651" name="Rounded Rectangle"/>
            <p:cNvSpPr/>
            <p:nvPr/>
          </p:nvSpPr>
          <p:spPr>
            <a:xfrm>
              <a:off x="0" y="0"/>
              <a:ext cx="679654" cy="735052"/>
            </a:xfrm>
            <a:prstGeom prst="roundRect">
              <a:avLst>
                <a:gd name="adj" fmla="val 9877"/>
              </a:avLst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grpSp>
          <p:nvGrpSpPr>
            <p:cNvPr id="655" name="Group"/>
            <p:cNvGrpSpPr/>
            <p:nvPr/>
          </p:nvGrpSpPr>
          <p:grpSpPr>
            <a:xfrm>
              <a:off x="103128" y="55056"/>
              <a:ext cx="411831" cy="309429"/>
              <a:chOff x="0" y="0"/>
              <a:chExt cx="411829" cy="309427"/>
            </a:xfrm>
          </p:grpSpPr>
          <p:pic>
            <p:nvPicPr>
              <p:cNvPr id="652" name="delivery-man.png" descr="delivery-man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48332" y="0"/>
                <a:ext cx="163790" cy="1637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53" name="delivery-man.png" descr="delivery-man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145638"/>
                <a:ext cx="163789" cy="1637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54" name="delivery-man.png" descr="delivery-man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48040" y="145638"/>
                <a:ext cx="163790" cy="1637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56" name="Delivery Pool"/>
            <p:cNvSpPr/>
            <p:nvPr/>
          </p:nvSpPr>
          <p:spPr>
            <a:xfrm>
              <a:off x="0" y="385664"/>
              <a:ext cx="679654" cy="278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000" b="1"/>
              </a:lvl1pPr>
            </a:lstStyle>
            <a:p>
              <a:r>
                <a:t>Delivery Pool</a:t>
              </a:r>
            </a:p>
          </p:txBody>
        </p:sp>
      </p:grpSp>
      <p:cxnSp>
        <p:nvCxnSpPr>
          <p:cNvPr id="658" name="Connection Line"/>
          <p:cNvCxnSpPr>
            <a:stCxn id="648" idx="0"/>
            <a:endCxn id="618" idx="0"/>
          </p:cNvCxnSpPr>
          <p:nvPr/>
        </p:nvCxnSpPr>
        <p:spPr>
          <a:xfrm flipH="1">
            <a:off x="2506370" y="3032490"/>
            <a:ext cx="908343" cy="568144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</p:cxnSp>
      <p:cxnSp>
        <p:nvCxnSpPr>
          <p:cNvPr id="659" name="Connection Line"/>
          <p:cNvCxnSpPr>
            <a:stCxn id="629" idx="0"/>
            <a:endCxn id="618" idx="0"/>
          </p:cNvCxnSpPr>
          <p:nvPr/>
        </p:nvCxnSpPr>
        <p:spPr>
          <a:xfrm>
            <a:off x="1088574" y="1143066"/>
            <a:ext cx="1417797" cy="2457568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</p:cxnSp>
      <p:sp>
        <p:nvSpPr>
          <p:cNvPr id="672" name="Connection Line"/>
          <p:cNvSpPr/>
          <p:nvPr/>
        </p:nvSpPr>
        <p:spPr>
          <a:xfrm>
            <a:off x="4684083" y="648054"/>
            <a:ext cx="624067" cy="967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55" h="19952" extrusionOk="0">
                <a:moveTo>
                  <a:pt x="19301" y="19952"/>
                </a:moveTo>
                <a:cubicBezTo>
                  <a:pt x="21600" y="4885"/>
                  <a:pt x="15166" y="-1648"/>
                  <a:pt x="0" y="352"/>
                </a:cubicBezTo>
              </a:path>
            </a:pathLst>
          </a:custGeom>
          <a:ln w="12700">
            <a:solidFill>
              <a:schemeClr val="accent1"/>
            </a:solidFill>
            <a:tailEnd type="triangle"/>
          </a:ln>
        </p:spPr>
        <p:txBody>
          <a:bodyPr/>
          <a:lstStyle/>
          <a:p>
            <a:endParaRPr/>
          </a:p>
        </p:txBody>
      </p:sp>
      <p:cxnSp>
        <p:nvCxnSpPr>
          <p:cNvPr id="661" name="Connection Line"/>
          <p:cNvCxnSpPr>
            <a:stCxn id="647" idx="0"/>
            <a:endCxn id="618" idx="0"/>
          </p:cNvCxnSpPr>
          <p:nvPr/>
        </p:nvCxnSpPr>
        <p:spPr>
          <a:xfrm>
            <a:off x="1655036" y="3032490"/>
            <a:ext cx="851335" cy="568144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</p:cxnSp>
      <p:cxnSp>
        <p:nvCxnSpPr>
          <p:cNvPr id="662" name="Connection Line"/>
          <p:cNvCxnSpPr>
            <a:stCxn id="649" idx="0"/>
            <a:endCxn id="618" idx="0"/>
          </p:cNvCxnSpPr>
          <p:nvPr/>
        </p:nvCxnSpPr>
        <p:spPr>
          <a:xfrm flipV="1">
            <a:off x="1655036" y="3600633"/>
            <a:ext cx="851335" cy="940179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</p:cxnSp>
      <p:sp>
        <p:nvSpPr>
          <p:cNvPr id="673" name="Connection Line"/>
          <p:cNvSpPr/>
          <p:nvPr/>
        </p:nvSpPr>
        <p:spPr>
          <a:xfrm>
            <a:off x="7080256" y="3409089"/>
            <a:ext cx="376130" cy="95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12700">
            <a:solidFill>
              <a:schemeClr val="accent1"/>
            </a:solidFill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674" name="Connection Line"/>
          <p:cNvSpPr/>
          <p:nvPr/>
        </p:nvSpPr>
        <p:spPr>
          <a:xfrm>
            <a:off x="4663014" y="691569"/>
            <a:ext cx="3045830" cy="22633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8965" y="9552"/>
                  <a:pt x="11765" y="2352"/>
                  <a:pt x="0" y="0"/>
                </a:cubicBezTo>
              </a:path>
            </a:pathLst>
          </a:custGeom>
          <a:ln w="12700">
            <a:solidFill>
              <a:schemeClr val="accent1"/>
            </a:solidFill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675" name="Connection Line"/>
          <p:cNvSpPr/>
          <p:nvPr/>
        </p:nvSpPr>
        <p:spPr>
          <a:xfrm>
            <a:off x="1633735" y="701120"/>
            <a:ext cx="2931579" cy="21345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7467" y="8160"/>
                  <a:pt x="267" y="15360"/>
                  <a:pt x="0" y="21600"/>
                </a:cubicBezTo>
              </a:path>
            </a:pathLst>
          </a:custGeom>
          <a:ln w="12700">
            <a:solidFill>
              <a:schemeClr val="accent1"/>
            </a:solidFill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676" name="Connection Line"/>
          <p:cNvSpPr/>
          <p:nvPr/>
        </p:nvSpPr>
        <p:spPr>
          <a:xfrm>
            <a:off x="3216008" y="707948"/>
            <a:ext cx="1363272" cy="2127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00" h="21600" extrusionOk="0">
                <a:moveTo>
                  <a:pt x="19300" y="0"/>
                </a:moveTo>
                <a:cubicBezTo>
                  <a:pt x="3880" y="9668"/>
                  <a:pt x="-2300" y="16868"/>
                  <a:pt x="760" y="21600"/>
                </a:cubicBezTo>
              </a:path>
            </a:pathLst>
          </a:custGeom>
          <a:ln w="12700">
            <a:solidFill>
              <a:schemeClr val="accent1"/>
            </a:solidFill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677" name="Connection Line"/>
          <p:cNvSpPr/>
          <p:nvPr/>
        </p:nvSpPr>
        <p:spPr>
          <a:xfrm>
            <a:off x="1987498" y="642215"/>
            <a:ext cx="2551846" cy="338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262" extrusionOk="0">
                <a:moveTo>
                  <a:pt x="21600" y="1964"/>
                </a:moveTo>
                <a:cubicBezTo>
                  <a:pt x="9829" y="-3338"/>
                  <a:pt x="2629" y="2095"/>
                  <a:pt x="0" y="18262"/>
                </a:cubicBezTo>
              </a:path>
            </a:pathLst>
          </a:custGeom>
          <a:ln w="12700">
            <a:solidFill>
              <a:schemeClr val="accent1"/>
            </a:solidFill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668" name="Phone"/>
          <p:cNvSpPr/>
          <p:nvPr/>
        </p:nvSpPr>
        <p:spPr>
          <a:xfrm rot="10800000">
            <a:off x="3252131" y="2869901"/>
            <a:ext cx="325163" cy="325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9" h="21372" extrusionOk="0">
                <a:moveTo>
                  <a:pt x="4456" y="0"/>
                </a:moveTo>
                <a:cubicBezTo>
                  <a:pt x="4319" y="3"/>
                  <a:pt x="4182" y="47"/>
                  <a:pt x="4065" y="134"/>
                </a:cubicBezTo>
                <a:lnTo>
                  <a:pt x="2615" y="1212"/>
                </a:lnTo>
                <a:lnTo>
                  <a:pt x="6378" y="6378"/>
                </a:lnTo>
                <a:lnTo>
                  <a:pt x="7829" y="5299"/>
                </a:lnTo>
                <a:cubicBezTo>
                  <a:pt x="8140" y="5067"/>
                  <a:pt x="8206" y="4624"/>
                  <a:pt x="7975" y="4311"/>
                </a:cubicBezTo>
                <a:lnTo>
                  <a:pt x="5072" y="311"/>
                </a:lnTo>
                <a:cubicBezTo>
                  <a:pt x="4920" y="104"/>
                  <a:pt x="4686" y="-4"/>
                  <a:pt x="4456" y="0"/>
                </a:cubicBezTo>
                <a:close/>
                <a:moveTo>
                  <a:pt x="2209" y="1514"/>
                </a:moveTo>
                <a:cubicBezTo>
                  <a:pt x="2209" y="1514"/>
                  <a:pt x="-223" y="3454"/>
                  <a:pt x="16" y="7120"/>
                </a:cubicBezTo>
                <a:cubicBezTo>
                  <a:pt x="16" y="7120"/>
                  <a:pt x="1473" y="11065"/>
                  <a:pt x="5867" y="15478"/>
                </a:cubicBezTo>
                <a:cubicBezTo>
                  <a:pt x="10261" y="19891"/>
                  <a:pt x="14189" y="21356"/>
                  <a:pt x="14189" y="21356"/>
                </a:cubicBezTo>
                <a:cubicBezTo>
                  <a:pt x="17838" y="21596"/>
                  <a:pt x="19772" y="19154"/>
                  <a:pt x="19772" y="19154"/>
                </a:cubicBezTo>
                <a:lnTo>
                  <a:pt x="14628" y="15374"/>
                </a:lnTo>
                <a:cubicBezTo>
                  <a:pt x="13735" y="16397"/>
                  <a:pt x="12393" y="16575"/>
                  <a:pt x="11402" y="15580"/>
                </a:cubicBezTo>
                <a:lnTo>
                  <a:pt x="5767" y="9920"/>
                </a:lnTo>
                <a:cubicBezTo>
                  <a:pt x="4776" y="8925"/>
                  <a:pt x="4954" y="7577"/>
                  <a:pt x="5972" y="6680"/>
                </a:cubicBezTo>
                <a:lnTo>
                  <a:pt x="2209" y="1514"/>
                </a:lnTo>
                <a:close/>
                <a:moveTo>
                  <a:pt x="16463" y="13230"/>
                </a:moveTo>
                <a:cubicBezTo>
                  <a:pt x="16285" y="13257"/>
                  <a:pt x="16117" y="13351"/>
                  <a:pt x="16002" y="13508"/>
                </a:cubicBezTo>
                <a:lnTo>
                  <a:pt x="14929" y="14965"/>
                </a:lnTo>
                <a:lnTo>
                  <a:pt x="20071" y="18746"/>
                </a:lnTo>
                <a:lnTo>
                  <a:pt x="21146" y="17289"/>
                </a:lnTo>
                <a:cubicBezTo>
                  <a:pt x="21377" y="16976"/>
                  <a:pt x="21297" y="16523"/>
                  <a:pt x="20968" y="16278"/>
                </a:cubicBezTo>
                <a:lnTo>
                  <a:pt x="16985" y="13361"/>
                </a:lnTo>
                <a:cubicBezTo>
                  <a:pt x="16829" y="13245"/>
                  <a:pt x="16641" y="13204"/>
                  <a:pt x="16463" y="1323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669" name="Line"/>
          <p:cNvSpPr/>
          <p:nvPr/>
        </p:nvSpPr>
        <p:spPr>
          <a:xfrm flipH="1" flipV="1">
            <a:off x="5571904" y="899020"/>
            <a:ext cx="208681" cy="55917"/>
          </a:xfrm>
          <a:prstGeom prst="line">
            <a:avLst/>
          </a:prstGeom>
          <a:ln w="12700">
            <a:solidFill>
              <a:schemeClr val="accent1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70" name="Line"/>
          <p:cNvSpPr/>
          <p:nvPr/>
        </p:nvSpPr>
        <p:spPr>
          <a:xfrm flipH="1" flipV="1">
            <a:off x="5317687" y="1224056"/>
            <a:ext cx="1" cy="254001"/>
          </a:xfrm>
          <a:prstGeom prst="line">
            <a:avLst/>
          </a:prstGeom>
          <a:ln w="12700">
            <a:solidFill>
              <a:schemeClr val="accent1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17210" y="4757408"/>
            <a:ext cx="250591" cy="39912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680" name="We Need Partners to Create a Model of Delivery that brings Cost Efficiency such that No Competition Can Ever Challenge our model!"/>
          <p:cNvSpPr/>
          <p:nvPr/>
        </p:nvSpPr>
        <p:spPr>
          <a:xfrm>
            <a:off x="881818" y="388900"/>
            <a:ext cx="7380364" cy="13825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algn="ctr">
              <a:defRPr sz="2000" b="1"/>
            </a:lvl1pPr>
          </a:lstStyle>
          <a:p>
            <a:r>
              <a:rPr dirty="0"/>
              <a:t>We Need </a:t>
            </a:r>
            <a:r>
              <a:rPr lang="en-US" dirty="0" smtClean="0"/>
              <a:t>'</a:t>
            </a:r>
            <a:r>
              <a:rPr dirty="0" smtClean="0"/>
              <a:t>Partners</a:t>
            </a:r>
            <a:r>
              <a:rPr lang="en-US" dirty="0" smtClean="0"/>
              <a:t>'</a:t>
            </a:r>
            <a:r>
              <a:rPr dirty="0" smtClean="0"/>
              <a:t> </a:t>
            </a:r>
            <a:r>
              <a:rPr dirty="0"/>
              <a:t>to Create a Model of Delivery that brings Cost Efficiency such that No Competition Can Ever Challenge our model!</a:t>
            </a:r>
          </a:p>
        </p:txBody>
      </p:sp>
      <p:sp>
        <p:nvSpPr>
          <p:cNvPr id="681" name="Employee Performance in India continues to be Challenging WRT Global Market particularly with larger format!"/>
          <p:cNvSpPr/>
          <p:nvPr/>
        </p:nvSpPr>
        <p:spPr>
          <a:xfrm>
            <a:off x="881818" y="1731401"/>
            <a:ext cx="7380364" cy="13217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algn="ctr">
              <a:defRPr sz="2000" b="1"/>
            </a:lvl1pPr>
          </a:lstStyle>
          <a:p>
            <a:r>
              <a:rPr dirty="0"/>
              <a:t>Employee Performance in India continues to be Challenging WRT Global </a:t>
            </a:r>
            <a:r>
              <a:rPr dirty="0" smtClean="0"/>
              <a:t>Market</a:t>
            </a:r>
            <a:r>
              <a:rPr lang="en-US" dirty="0" smtClean="0"/>
              <a:t>s,</a:t>
            </a:r>
            <a:r>
              <a:rPr dirty="0" smtClean="0"/>
              <a:t> </a:t>
            </a:r>
            <a:r>
              <a:rPr dirty="0"/>
              <a:t>particularly with larger format!</a:t>
            </a:r>
          </a:p>
        </p:txBody>
      </p:sp>
      <p:sp>
        <p:nvSpPr>
          <p:cNvPr id="682" name="Efficiency of Micro-entrepreneurship of Small Indian SMSE are well known &amp; our Partners Network is to Bring that efficiency to hyperlocal.in"/>
          <p:cNvSpPr/>
          <p:nvPr/>
        </p:nvSpPr>
        <p:spPr>
          <a:xfrm>
            <a:off x="881818" y="3179253"/>
            <a:ext cx="7380364" cy="11461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pPr algn="ctr">
              <a:defRPr sz="2000" b="1"/>
            </a:pPr>
            <a:r>
              <a:rPr dirty="0"/>
              <a:t>Efficiency of Micro-entrepreneurship of Small Indian </a:t>
            </a:r>
            <a:r>
              <a:rPr dirty="0" smtClean="0"/>
              <a:t>MS</a:t>
            </a:r>
            <a:r>
              <a:rPr lang="en-US" dirty="0" smtClean="0"/>
              <a:t>M</a:t>
            </a:r>
            <a:r>
              <a:rPr dirty="0" smtClean="0"/>
              <a:t>E </a:t>
            </a:r>
            <a:r>
              <a:rPr dirty="0"/>
              <a:t>are </a:t>
            </a:r>
            <a:r>
              <a:rPr dirty="0" smtClean="0"/>
              <a:t>well</a:t>
            </a:r>
            <a:r>
              <a:rPr lang="en-US" dirty="0" smtClean="0"/>
              <a:t>-</a:t>
            </a:r>
            <a:r>
              <a:rPr dirty="0" smtClean="0"/>
              <a:t>known </a:t>
            </a:r>
            <a:r>
              <a:rPr dirty="0"/>
              <a:t>&amp; our Partners Network is to </a:t>
            </a:r>
            <a:r>
              <a:rPr lang="en-US" dirty="0" smtClean="0"/>
              <a:t>b</a:t>
            </a:r>
            <a:r>
              <a:rPr dirty="0" smtClean="0"/>
              <a:t>ring </a:t>
            </a:r>
            <a:r>
              <a:rPr dirty="0"/>
              <a:t>that efficiency to </a:t>
            </a:r>
            <a:r>
              <a:rPr lang="en-US" i="1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Yotto.in</a:t>
            </a:r>
            <a:endParaRPr i="1"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Triangle"/>
          <p:cNvSpPr/>
          <p:nvPr/>
        </p:nvSpPr>
        <p:spPr>
          <a:xfrm>
            <a:off x="709524" y="1328343"/>
            <a:ext cx="3731030" cy="2726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6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17210" y="4757408"/>
            <a:ext cx="250591" cy="39912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686" name="Why Multi Level?"/>
          <p:cNvSpPr/>
          <p:nvPr/>
        </p:nvSpPr>
        <p:spPr>
          <a:xfrm>
            <a:off x="347041" y="9160"/>
            <a:ext cx="8520524" cy="5166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algn="ctr">
              <a:defRPr sz="2500" b="1"/>
            </a:lvl1pPr>
          </a:lstStyle>
          <a:p>
            <a:r>
              <a:rPr dirty="0"/>
              <a:t>Why </a:t>
            </a:r>
            <a:r>
              <a:rPr dirty="0" smtClean="0"/>
              <a:t>Multi</a:t>
            </a:r>
            <a:r>
              <a:rPr lang="en-US" dirty="0" smtClean="0"/>
              <a:t>-</a:t>
            </a:r>
            <a:r>
              <a:rPr dirty="0" smtClean="0"/>
              <a:t>Level</a:t>
            </a:r>
            <a:r>
              <a:rPr dirty="0"/>
              <a:t>?</a:t>
            </a:r>
          </a:p>
        </p:txBody>
      </p:sp>
      <p:sp>
        <p:nvSpPr>
          <p:cNvPr id="687" name="Multi Level Required for Scalable Management Capability"/>
          <p:cNvSpPr/>
          <p:nvPr/>
        </p:nvSpPr>
        <p:spPr>
          <a:xfrm>
            <a:off x="381868" y="551709"/>
            <a:ext cx="8096875" cy="668612"/>
          </a:xfrm>
          <a:prstGeom prst="roundRect">
            <a:avLst>
              <a:gd name="adj" fmla="val 17826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900" b="1"/>
            </a:lvl1pPr>
          </a:lstStyle>
          <a:p>
            <a:r>
              <a:rPr dirty="0" smtClean="0"/>
              <a:t>Multi</a:t>
            </a:r>
            <a:r>
              <a:rPr lang="en-US" dirty="0" smtClean="0"/>
              <a:t>-</a:t>
            </a:r>
            <a:r>
              <a:rPr dirty="0" smtClean="0"/>
              <a:t>Level </a:t>
            </a:r>
            <a:r>
              <a:rPr dirty="0"/>
              <a:t>Required for Scalable Management Capability</a:t>
            </a:r>
          </a:p>
        </p:txBody>
      </p:sp>
      <p:sp>
        <p:nvSpPr>
          <p:cNvPr id="688" name="CXO"/>
          <p:cNvSpPr/>
          <p:nvPr/>
        </p:nvSpPr>
        <p:spPr>
          <a:xfrm>
            <a:off x="2098788" y="1823901"/>
            <a:ext cx="952501" cy="254001"/>
          </a:xfrm>
          <a:prstGeom prst="roundRect">
            <a:avLst>
              <a:gd name="adj" fmla="val 22059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r>
              <a:t>CXO</a:t>
            </a:r>
          </a:p>
        </p:txBody>
      </p:sp>
      <p:sp>
        <p:nvSpPr>
          <p:cNvPr id="689" name="Sr. Manager"/>
          <p:cNvSpPr/>
          <p:nvPr/>
        </p:nvSpPr>
        <p:spPr>
          <a:xfrm>
            <a:off x="2098788" y="2773574"/>
            <a:ext cx="952501" cy="254001"/>
          </a:xfrm>
          <a:prstGeom prst="roundRect">
            <a:avLst>
              <a:gd name="adj" fmla="val 22059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r>
              <a:t>Sr. Manager</a:t>
            </a:r>
          </a:p>
        </p:txBody>
      </p:sp>
      <p:sp>
        <p:nvSpPr>
          <p:cNvPr id="690" name="Managers"/>
          <p:cNvSpPr/>
          <p:nvPr/>
        </p:nvSpPr>
        <p:spPr>
          <a:xfrm>
            <a:off x="2098788" y="3294780"/>
            <a:ext cx="952501" cy="254001"/>
          </a:xfrm>
          <a:prstGeom prst="roundRect">
            <a:avLst>
              <a:gd name="adj" fmla="val 22059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r>
              <a:t>Managers</a:t>
            </a:r>
          </a:p>
        </p:txBody>
      </p:sp>
      <p:sp>
        <p:nvSpPr>
          <p:cNvPr id="691" name="Employees"/>
          <p:cNvSpPr/>
          <p:nvPr/>
        </p:nvSpPr>
        <p:spPr>
          <a:xfrm>
            <a:off x="2098788" y="3717561"/>
            <a:ext cx="952501" cy="254001"/>
          </a:xfrm>
          <a:prstGeom prst="roundRect">
            <a:avLst>
              <a:gd name="adj" fmla="val 22059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r>
              <a:t>Employees</a:t>
            </a:r>
          </a:p>
        </p:txBody>
      </p:sp>
      <p:sp>
        <p:nvSpPr>
          <p:cNvPr id="692" name="Triangle"/>
          <p:cNvSpPr/>
          <p:nvPr/>
        </p:nvSpPr>
        <p:spPr>
          <a:xfrm>
            <a:off x="4774052" y="1328343"/>
            <a:ext cx="3731030" cy="2726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693" name="Directors"/>
          <p:cNvSpPr/>
          <p:nvPr/>
        </p:nvSpPr>
        <p:spPr>
          <a:xfrm>
            <a:off x="2098788" y="2352658"/>
            <a:ext cx="952501" cy="254001"/>
          </a:xfrm>
          <a:prstGeom prst="roundRect">
            <a:avLst>
              <a:gd name="adj" fmla="val 22059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r>
              <a:t>Directors</a:t>
            </a:r>
          </a:p>
        </p:txBody>
      </p:sp>
      <p:sp>
        <p:nvSpPr>
          <p:cNvPr id="694" name="Hyperlokal"/>
          <p:cNvSpPr/>
          <p:nvPr/>
        </p:nvSpPr>
        <p:spPr>
          <a:xfrm>
            <a:off x="6163317" y="1823901"/>
            <a:ext cx="952501" cy="254001"/>
          </a:xfrm>
          <a:prstGeom prst="roundRect">
            <a:avLst>
              <a:gd name="adj" fmla="val 22059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r>
              <a:rPr lang="en-US" dirty="0" smtClean="0"/>
              <a:t>Yotto.in</a:t>
            </a:r>
            <a:endParaRPr dirty="0"/>
          </a:p>
        </p:txBody>
      </p:sp>
      <p:sp>
        <p:nvSpPr>
          <p:cNvPr id="695" name="Gold Partner"/>
          <p:cNvSpPr/>
          <p:nvPr/>
        </p:nvSpPr>
        <p:spPr>
          <a:xfrm>
            <a:off x="6163317" y="2773574"/>
            <a:ext cx="952501" cy="254001"/>
          </a:xfrm>
          <a:prstGeom prst="roundRect">
            <a:avLst>
              <a:gd name="adj" fmla="val 22059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r>
              <a:t>Gold Partner</a:t>
            </a:r>
          </a:p>
        </p:txBody>
      </p:sp>
      <p:sp>
        <p:nvSpPr>
          <p:cNvPr id="696" name="Silver Partner"/>
          <p:cNvSpPr/>
          <p:nvPr/>
        </p:nvSpPr>
        <p:spPr>
          <a:xfrm>
            <a:off x="6163317" y="3294780"/>
            <a:ext cx="952501" cy="254001"/>
          </a:xfrm>
          <a:prstGeom prst="roundRect">
            <a:avLst>
              <a:gd name="adj" fmla="val 22059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r>
              <a:t>Silver Partner</a:t>
            </a:r>
          </a:p>
        </p:txBody>
      </p:sp>
      <p:sp>
        <p:nvSpPr>
          <p:cNvPr id="697" name="Workers"/>
          <p:cNvSpPr/>
          <p:nvPr/>
        </p:nvSpPr>
        <p:spPr>
          <a:xfrm>
            <a:off x="6163317" y="3717561"/>
            <a:ext cx="952501" cy="254001"/>
          </a:xfrm>
          <a:prstGeom prst="roundRect">
            <a:avLst>
              <a:gd name="adj" fmla="val 22059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r>
              <a:t>Workers</a:t>
            </a:r>
          </a:p>
        </p:txBody>
      </p:sp>
      <p:sp>
        <p:nvSpPr>
          <p:cNvPr id="698" name="Platinum Partner"/>
          <p:cNvSpPr/>
          <p:nvPr/>
        </p:nvSpPr>
        <p:spPr>
          <a:xfrm>
            <a:off x="6163317" y="2352658"/>
            <a:ext cx="952501" cy="254001"/>
          </a:xfrm>
          <a:prstGeom prst="roundRect">
            <a:avLst>
              <a:gd name="adj" fmla="val 22059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r>
              <a:t>Platinum Partner</a:t>
            </a:r>
          </a:p>
        </p:txBody>
      </p:sp>
      <p:sp>
        <p:nvSpPr>
          <p:cNvPr id="699" name="Proven Scalable Large Organisation"/>
          <p:cNvSpPr txBox="1"/>
          <p:nvPr/>
        </p:nvSpPr>
        <p:spPr>
          <a:xfrm>
            <a:off x="521915" y="4243983"/>
            <a:ext cx="4106248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 algn="ctr">
              <a:defRPr b="1"/>
            </a:lvl1pPr>
          </a:lstStyle>
          <a:p>
            <a:r>
              <a:rPr dirty="0"/>
              <a:t>Proven Scalable Large </a:t>
            </a:r>
            <a:r>
              <a:rPr dirty="0" smtClean="0"/>
              <a:t>Organi</a:t>
            </a:r>
            <a:r>
              <a:rPr lang="en-US" dirty="0" smtClean="0"/>
              <a:t>z</a:t>
            </a:r>
            <a:r>
              <a:rPr dirty="0" smtClean="0"/>
              <a:t>ation </a:t>
            </a:r>
            <a:endParaRPr dirty="0"/>
          </a:p>
        </p:txBody>
      </p:sp>
      <p:sp>
        <p:nvSpPr>
          <p:cNvPr id="700" name="Proven Scalable MLP"/>
          <p:cNvSpPr txBox="1"/>
          <p:nvPr/>
        </p:nvSpPr>
        <p:spPr>
          <a:xfrm>
            <a:off x="5429524" y="4225164"/>
            <a:ext cx="2420086" cy="376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 algn="ctr">
              <a:defRPr b="1"/>
            </a:lvl1pPr>
          </a:lstStyle>
          <a:p>
            <a:r>
              <a:t>Proven Scalable MLP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Line"/>
          <p:cNvSpPr/>
          <p:nvPr/>
        </p:nvSpPr>
        <p:spPr>
          <a:xfrm flipH="1">
            <a:off x="1780674" y="1884455"/>
            <a:ext cx="1471738" cy="2125458"/>
          </a:xfrm>
          <a:prstGeom prst="line">
            <a:avLst/>
          </a:prstGeom>
          <a:ln w="63500">
            <a:solidFill>
              <a:schemeClr val="accent6"/>
            </a:solidFill>
            <a:head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03" name="Political &amp; Social  Influences"/>
          <p:cNvSpPr txBox="1"/>
          <p:nvPr/>
        </p:nvSpPr>
        <p:spPr>
          <a:xfrm>
            <a:off x="1625972" y="2332288"/>
            <a:ext cx="2154681" cy="277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 algn="r">
              <a:defRPr sz="1200" b="1"/>
            </a:lvl1pPr>
          </a:lstStyle>
          <a:p>
            <a:r>
              <a:t>Political &amp; Social  Influences</a:t>
            </a:r>
          </a:p>
        </p:txBody>
      </p:sp>
      <p:sp>
        <p:nvSpPr>
          <p:cNvPr id="704" name="Add/Remove  Partners"/>
          <p:cNvSpPr txBox="1"/>
          <p:nvPr/>
        </p:nvSpPr>
        <p:spPr>
          <a:xfrm>
            <a:off x="1680030" y="2817462"/>
            <a:ext cx="1752497" cy="277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 algn="r">
              <a:defRPr sz="1200" b="1"/>
            </a:lvl1pPr>
          </a:lstStyle>
          <a:p>
            <a:r>
              <a:t>Add/Remove  Partners</a:t>
            </a:r>
          </a:p>
        </p:txBody>
      </p:sp>
      <p:sp>
        <p:nvSpPr>
          <p:cNvPr id="705" name="Manage  Rider’s Availability"/>
          <p:cNvSpPr txBox="1"/>
          <p:nvPr/>
        </p:nvSpPr>
        <p:spPr>
          <a:xfrm>
            <a:off x="1042257" y="3290877"/>
            <a:ext cx="2095855" cy="277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 algn="r">
              <a:defRPr sz="1200" b="1"/>
            </a:lvl1pPr>
          </a:lstStyle>
          <a:p>
            <a:r>
              <a:t>Manage  Rider’s Availability</a:t>
            </a:r>
          </a:p>
        </p:txBody>
      </p:sp>
      <p:sp>
        <p:nvSpPr>
          <p:cNvPr id="706" name="Do Delivery"/>
          <p:cNvSpPr txBox="1"/>
          <p:nvPr/>
        </p:nvSpPr>
        <p:spPr>
          <a:xfrm>
            <a:off x="1799936" y="3776078"/>
            <a:ext cx="936701" cy="277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 algn="r">
              <a:defRPr sz="1200" b="1"/>
            </a:lvl1pPr>
          </a:lstStyle>
          <a:p>
            <a:r>
              <a:t>Do Delivery</a:t>
            </a:r>
          </a:p>
        </p:txBody>
      </p:sp>
      <p:sp>
        <p:nvSpPr>
          <p:cNvPr id="707" name="Line"/>
          <p:cNvSpPr/>
          <p:nvPr/>
        </p:nvSpPr>
        <p:spPr>
          <a:xfrm>
            <a:off x="6011128" y="2029799"/>
            <a:ext cx="1471738" cy="2125458"/>
          </a:xfrm>
          <a:prstGeom prst="line">
            <a:avLst/>
          </a:prstGeom>
          <a:ln w="63500">
            <a:solidFill>
              <a:schemeClr val="accent6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17210" y="4757408"/>
            <a:ext cx="250591" cy="39912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709" name="Command, Control &amp; Reward"/>
          <p:cNvSpPr/>
          <p:nvPr/>
        </p:nvSpPr>
        <p:spPr>
          <a:xfrm>
            <a:off x="347041" y="9160"/>
            <a:ext cx="8520524" cy="5166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algn="ctr">
              <a:defRPr sz="2500" b="1"/>
            </a:lvl1pPr>
          </a:lstStyle>
          <a:p>
            <a:r>
              <a:t>Command, Control &amp; Reward</a:t>
            </a:r>
          </a:p>
        </p:txBody>
      </p:sp>
      <p:sp>
        <p:nvSpPr>
          <p:cNvPr id="710" name="HyperLokal Owns the Software Technology Framework which is “Control” Platform of the Ecosystem"/>
          <p:cNvSpPr/>
          <p:nvPr/>
        </p:nvSpPr>
        <p:spPr>
          <a:xfrm>
            <a:off x="349199" y="638689"/>
            <a:ext cx="8096875" cy="668612"/>
          </a:xfrm>
          <a:prstGeom prst="roundRect">
            <a:avLst>
              <a:gd name="adj" fmla="val 17826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900" b="1"/>
            </a:lvl1pPr>
          </a:lstStyle>
          <a:p>
            <a:r>
              <a:rPr lang="en-US" dirty="0" smtClean="0"/>
              <a:t>Yotto.in</a:t>
            </a:r>
            <a:r>
              <a:rPr dirty="0" smtClean="0"/>
              <a:t> </a:t>
            </a:r>
            <a:r>
              <a:rPr dirty="0"/>
              <a:t>Owns the Software Technology Framework which is </a:t>
            </a:r>
            <a:r>
              <a:rPr lang="en-US" dirty="0" smtClean="0"/>
              <a:t>the </a:t>
            </a:r>
            <a:r>
              <a:rPr dirty="0" smtClean="0"/>
              <a:t>“Control</a:t>
            </a:r>
            <a:r>
              <a:rPr dirty="0"/>
              <a:t>” Platform of the Ecosystem</a:t>
            </a:r>
          </a:p>
        </p:txBody>
      </p:sp>
      <p:sp>
        <p:nvSpPr>
          <p:cNvPr id="711" name="Appointed by Company on Region Basis"/>
          <p:cNvSpPr txBox="1"/>
          <p:nvPr/>
        </p:nvSpPr>
        <p:spPr>
          <a:xfrm>
            <a:off x="5356410" y="2332288"/>
            <a:ext cx="3024733" cy="277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>
              <a:defRPr sz="1200" b="1"/>
            </a:lvl1pPr>
          </a:lstStyle>
          <a:p>
            <a:r>
              <a:t>Appointed by Company on Region Basis</a:t>
            </a:r>
          </a:p>
        </p:txBody>
      </p:sp>
      <p:sp>
        <p:nvSpPr>
          <p:cNvPr id="712" name="Appointed by Gold Partner"/>
          <p:cNvSpPr txBox="1"/>
          <p:nvPr/>
        </p:nvSpPr>
        <p:spPr>
          <a:xfrm>
            <a:off x="5642145" y="2779366"/>
            <a:ext cx="2031542" cy="277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>
              <a:defRPr sz="1200" b="1"/>
            </a:lvl1pPr>
          </a:lstStyle>
          <a:p>
            <a:r>
              <a:t>Appointed by Gold Partner</a:t>
            </a:r>
          </a:p>
        </p:txBody>
      </p:sp>
      <p:sp>
        <p:nvSpPr>
          <p:cNvPr id="713" name="Appointed by Silver Partner"/>
          <p:cNvSpPr txBox="1"/>
          <p:nvPr/>
        </p:nvSpPr>
        <p:spPr>
          <a:xfrm>
            <a:off x="5936560" y="3272936"/>
            <a:ext cx="2093874" cy="277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>
              <a:defRPr sz="1200" b="1"/>
            </a:lvl1pPr>
          </a:lstStyle>
          <a:p>
            <a:r>
              <a:t>Appointed by Silver Partner</a:t>
            </a:r>
          </a:p>
        </p:txBody>
      </p:sp>
      <p:sp>
        <p:nvSpPr>
          <p:cNvPr id="714" name="Appointed by Partners"/>
          <p:cNvSpPr txBox="1"/>
          <p:nvPr/>
        </p:nvSpPr>
        <p:spPr>
          <a:xfrm>
            <a:off x="6338036" y="3741107"/>
            <a:ext cx="1729790" cy="277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>
              <a:defRPr sz="1200" b="1"/>
            </a:lvl1pPr>
          </a:lstStyle>
          <a:p>
            <a:r>
              <a:t>Appointed by Partners</a:t>
            </a:r>
          </a:p>
        </p:txBody>
      </p:sp>
      <p:sp>
        <p:nvSpPr>
          <p:cNvPr id="715" name="Command Flows Down"/>
          <p:cNvSpPr txBox="1"/>
          <p:nvPr/>
        </p:nvSpPr>
        <p:spPr>
          <a:xfrm>
            <a:off x="5398083" y="1531814"/>
            <a:ext cx="1227679" cy="46166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 b="1"/>
            </a:lvl1pPr>
          </a:lstStyle>
          <a:p>
            <a:r>
              <a:rPr dirty="0" smtClean="0"/>
              <a:t>Command</a:t>
            </a:r>
            <a:r>
              <a:rPr lang="en-US" dirty="0" smtClean="0"/>
              <a:t>s</a:t>
            </a:r>
            <a:r>
              <a:rPr dirty="0" smtClean="0"/>
              <a:t> Flow </a:t>
            </a:r>
            <a:r>
              <a:rPr dirty="0"/>
              <a:t>Down</a:t>
            </a:r>
          </a:p>
        </p:txBody>
      </p:sp>
      <p:sp>
        <p:nvSpPr>
          <p:cNvPr id="716" name="Rewards Flows Up"/>
          <p:cNvSpPr txBox="1"/>
          <p:nvPr/>
        </p:nvSpPr>
        <p:spPr>
          <a:xfrm>
            <a:off x="1080723" y="4045742"/>
            <a:ext cx="1227679" cy="46166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 b="1"/>
            </a:lvl1pPr>
          </a:lstStyle>
          <a:p>
            <a:r>
              <a:rPr dirty="0"/>
              <a:t>Rewards </a:t>
            </a:r>
            <a:r>
              <a:rPr dirty="0" smtClean="0"/>
              <a:t>Flow </a:t>
            </a:r>
            <a:r>
              <a:rPr dirty="0"/>
              <a:t>Up</a:t>
            </a:r>
          </a:p>
        </p:txBody>
      </p:sp>
      <p:sp>
        <p:nvSpPr>
          <p:cNvPr id="717" name="Triangle"/>
          <p:cNvSpPr/>
          <p:nvPr/>
        </p:nvSpPr>
        <p:spPr>
          <a:xfrm>
            <a:off x="2706485" y="1428579"/>
            <a:ext cx="3731030" cy="2726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 b="1"/>
            </a:pPr>
            <a:endParaRPr/>
          </a:p>
        </p:txBody>
      </p:sp>
      <p:sp>
        <p:nvSpPr>
          <p:cNvPr id="718" name="Gold Partner"/>
          <p:cNvSpPr/>
          <p:nvPr/>
        </p:nvSpPr>
        <p:spPr>
          <a:xfrm>
            <a:off x="4035173" y="2847044"/>
            <a:ext cx="1073654" cy="254001"/>
          </a:xfrm>
          <a:prstGeom prst="roundRect">
            <a:avLst>
              <a:gd name="adj" fmla="val 22059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000" b="1"/>
            </a:lvl1pPr>
          </a:lstStyle>
          <a:p>
            <a:r>
              <a:t>Gold Partner</a:t>
            </a:r>
          </a:p>
        </p:txBody>
      </p:sp>
      <p:sp>
        <p:nvSpPr>
          <p:cNvPr id="719" name="Silver Partner"/>
          <p:cNvSpPr/>
          <p:nvPr/>
        </p:nvSpPr>
        <p:spPr>
          <a:xfrm>
            <a:off x="4035173" y="3368250"/>
            <a:ext cx="1073654" cy="254001"/>
          </a:xfrm>
          <a:prstGeom prst="roundRect">
            <a:avLst>
              <a:gd name="adj" fmla="val 22059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000" b="1"/>
            </a:lvl1pPr>
          </a:lstStyle>
          <a:p>
            <a:r>
              <a:t>Silver Partner</a:t>
            </a:r>
          </a:p>
        </p:txBody>
      </p:sp>
      <p:sp>
        <p:nvSpPr>
          <p:cNvPr id="720" name="Workers"/>
          <p:cNvSpPr/>
          <p:nvPr/>
        </p:nvSpPr>
        <p:spPr>
          <a:xfrm>
            <a:off x="3945460" y="3791031"/>
            <a:ext cx="1253080" cy="254001"/>
          </a:xfrm>
          <a:prstGeom prst="roundRect">
            <a:avLst>
              <a:gd name="adj" fmla="val 22059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000" b="1"/>
            </a:lvl1pPr>
          </a:lstStyle>
          <a:p>
            <a:r>
              <a:t>Workers</a:t>
            </a:r>
          </a:p>
        </p:txBody>
      </p:sp>
      <p:sp>
        <p:nvSpPr>
          <p:cNvPr id="721" name="Platinum Partner"/>
          <p:cNvSpPr/>
          <p:nvPr/>
        </p:nvSpPr>
        <p:spPr>
          <a:xfrm>
            <a:off x="4035173" y="2426129"/>
            <a:ext cx="1073654" cy="254001"/>
          </a:xfrm>
          <a:prstGeom prst="roundRect">
            <a:avLst>
              <a:gd name="adj" fmla="val 22059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000" b="1"/>
            </a:lvl1pPr>
          </a:lstStyle>
          <a:p>
            <a:r>
              <a:t>Platinum Partner</a:t>
            </a:r>
          </a:p>
        </p:txBody>
      </p:sp>
      <p:sp>
        <p:nvSpPr>
          <p:cNvPr id="722" name="Hyperlokal"/>
          <p:cNvSpPr/>
          <p:nvPr/>
        </p:nvSpPr>
        <p:spPr>
          <a:xfrm>
            <a:off x="4095749" y="1897385"/>
            <a:ext cx="952501" cy="254001"/>
          </a:xfrm>
          <a:prstGeom prst="roundRect">
            <a:avLst>
              <a:gd name="adj" fmla="val 22059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000" b="1"/>
            </a:lvl1pPr>
          </a:lstStyle>
          <a:p>
            <a:r>
              <a:rPr lang="en-US" dirty="0" smtClean="0"/>
              <a:t>Yotto.in</a:t>
            </a:r>
            <a:endParaRPr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17210" y="4757408"/>
            <a:ext cx="250591" cy="39912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725" name="Partners are Required to Cover Whole Geography"/>
          <p:cNvSpPr/>
          <p:nvPr/>
        </p:nvSpPr>
        <p:spPr>
          <a:xfrm>
            <a:off x="347041" y="9160"/>
            <a:ext cx="8520524" cy="5166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algn="ctr">
              <a:defRPr sz="2500" b="1"/>
            </a:lvl1pPr>
          </a:lstStyle>
          <a:p>
            <a:r>
              <a:t>Partners are Required to Cover Whole Geography</a:t>
            </a:r>
          </a:p>
        </p:txBody>
      </p:sp>
      <p:sp>
        <p:nvSpPr>
          <p:cNvPr id="726" name="Gold Partners are Primary &amp; Mandatory!"/>
          <p:cNvSpPr/>
          <p:nvPr/>
        </p:nvSpPr>
        <p:spPr>
          <a:xfrm>
            <a:off x="360038" y="430189"/>
            <a:ext cx="8179313" cy="942118"/>
          </a:xfrm>
          <a:prstGeom prst="roundRect">
            <a:avLst>
              <a:gd name="adj" fmla="val 12780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2200" b="1"/>
            </a:lvl1pPr>
          </a:lstStyle>
          <a:p>
            <a:r>
              <a:t>Gold Partners are Primary &amp; Mandatory!</a:t>
            </a:r>
          </a:p>
        </p:txBody>
      </p:sp>
      <p:sp>
        <p:nvSpPr>
          <p:cNvPr id="727" name="State"/>
          <p:cNvSpPr/>
          <p:nvPr/>
        </p:nvSpPr>
        <p:spPr>
          <a:xfrm>
            <a:off x="2524428" y="1337908"/>
            <a:ext cx="5620129" cy="911653"/>
          </a:xfrm>
          <a:prstGeom prst="roundRect">
            <a:avLst>
              <a:gd name="adj" fmla="val 757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3500" tIns="63500" rIns="63500" bIns="63500" anchor="ctr"/>
          <a:lstStyle>
            <a:lvl1pPr>
              <a:defRPr sz="1400" b="1"/>
            </a:lvl1pPr>
          </a:lstStyle>
          <a:p>
            <a:r>
              <a:t>State</a:t>
            </a:r>
          </a:p>
        </p:txBody>
      </p:sp>
      <p:sp>
        <p:nvSpPr>
          <p:cNvPr id="728" name="Towns"/>
          <p:cNvSpPr/>
          <p:nvPr/>
        </p:nvSpPr>
        <p:spPr>
          <a:xfrm>
            <a:off x="4494232" y="1435457"/>
            <a:ext cx="3544151" cy="716555"/>
          </a:xfrm>
          <a:prstGeom prst="roundRect">
            <a:avLst>
              <a:gd name="adj" fmla="val 8477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400" b="1"/>
            </a:lvl1pPr>
          </a:lstStyle>
          <a:p>
            <a:r>
              <a:t>Towns</a:t>
            </a:r>
          </a:p>
        </p:txBody>
      </p:sp>
      <p:sp>
        <p:nvSpPr>
          <p:cNvPr id="729" name="Zip"/>
          <p:cNvSpPr/>
          <p:nvPr/>
        </p:nvSpPr>
        <p:spPr>
          <a:xfrm>
            <a:off x="6464035" y="1505076"/>
            <a:ext cx="1489618" cy="532295"/>
          </a:xfrm>
          <a:prstGeom prst="roundRect">
            <a:avLst>
              <a:gd name="adj" fmla="val 11412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 b="1"/>
            </a:lvl1pPr>
          </a:lstStyle>
          <a:p>
            <a:r>
              <a:t>Zip</a:t>
            </a:r>
          </a:p>
        </p:txBody>
      </p:sp>
      <p:sp>
        <p:nvSpPr>
          <p:cNvPr id="730" name="Platinum…"/>
          <p:cNvSpPr/>
          <p:nvPr/>
        </p:nvSpPr>
        <p:spPr>
          <a:xfrm>
            <a:off x="2524428" y="2351577"/>
            <a:ext cx="1485901" cy="508001"/>
          </a:xfrm>
          <a:prstGeom prst="roundRect">
            <a:avLst>
              <a:gd name="adj" fmla="val 11958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>
              <a:defRPr sz="1400" b="1"/>
            </a:pPr>
            <a:r>
              <a:t>Platinum </a:t>
            </a:r>
          </a:p>
          <a:p>
            <a:pPr algn="ctr">
              <a:defRPr sz="1400" b="1"/>
            </a:pPr>
            <a:r>
              <a:t>(Few)</a:t>
            </a:r>
          </a:p>
        </p:txBody>
      </p:sp>
      <p:sp>
        <p:nvSpPr>
          <p:cNvPr id="731" name="Gold…"/>
          <p:cNvSpPr/>
          <p:nvPr/>
        </p:nvSpPr>
        <p:spPr>
          <a:xfrm>
            <a:off x="4494232" y="2351577"/>
            <a:ext cx="1485901" cy="508001"/>
          </a:xfrm>
          <a:prstGeom prst="roundRect">
            <a:avLst>
              <a:gd name="adj" fmla="val 11958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>
              <a:defRPr sz="1400" b="1"/>
            </a:pPr>
            <a:r>
              <a:t>Gold</a:t>
            </a:r>
          </a:p>
          <a:p>
            <a:pPr algn="ctr">
              <a:defRPr sz="1400" b="1"/>
            </a:pPr>
            <a:r>
              <a:t>(1000s)</a:t>
            </a:r>
          </a:p>
        </p:txBody>
      </p:sp>
      <p:sp>
        <p:nvSpPr>
          <p:cNvPr id="732" name="Silver…"/>
          <p:cNvSpPr/>
          <p:nvPr/>
        </p:nvSpPr>
        <p:spPr>
          <a:xfrm>
            <a:off x="6464035" y="2351577"/>
            <a:ext cx="1485901" cy="508001"/>
          </a:xfrm>
          <a:prstGeom prst="roundRect">
            <a:avLst>
              <a:gd name="adj" fmla="val 11958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>
              <a:defRPr sz="1400" b="1"/>
            </a:pPr>
            <a:r>
              <a:t>Silver</a:t>
            </a:r>
          </a:p>
          <a:p>
            <a:pPr algn="ctr">
              <a:defRPr sz="1400" b="1"/>
            </a:pPr>
            <a:r>
              <a:t>(10s)</a:t>
            </a:r>
          </a:p>
        </p:txBody>
      </p:sp>
      <p:sp>
        <p:nvSpPr>
          <p:cNvPr id="733" name="Riders…"/>
          <p:cNvSpPr/>
          <p:nvPr/>
        </p:nvSpPr>
        <p:spPr>
          <a:xfrm>
            <a:off x="4457031" y="3383900"/>
            <a:ext cx="1485901" cy="508001"/>
          </a:xfrm>
          <a:prstGeom prst="roundRect">
            <a:avLst>
              <a:gd name="adj" fmla="val 11958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>
              <a:defRPr sz="1400" b="1"/>
            </a:pPr>
            <a:r>
              <a:t>Riders </a:t>
            </a:r>
          </a:p>
          <a:p>
            <a:pPr algn="ctr">
              <a:defRPr sz="1400" b="1"/>
            </a:pPr>
            <a:r>
              <a:t>(100s)</a:t>
            </a:r>
          </a:p>
        </p:txBody>
      </p:sp>
      <p:sp>
        <p:nvSpPr>
          <p:cNvPr id="734" name="Teritory"/>
          <p:cNvSpPr/>
          <p:nvPr/>
        </p:nvSpPr>
        <p:spPr>
          <a:xfrm>
            <a:off x="993093" y="1596090"/>
            <a:ext cx="1489618" cy="395289"/>
          </a:xfrm>
          <a:prstGeom prst="roundRect">
            <a:avLst>
              <a:gd name="adj" fmla="val 15367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700" b="1"/>
            </a:lvl1pPr>
          </a:lstStyle>
          <a:p>
            <a:r>
              <a:t>Teritory</a:t>
            </a:r>
          </a:p>
        </p:txBody>
      </p:sp>
      <p:sp>
        <p:nvSpPr>
          <p:cNvPr id="735" name="Partner"/>
          <p:cNvSpPr/>
          <p:nvPr/>
        </p:nvSpPr>
        <p:spPr>
          <a:xfrm>
            <a:off x="993093" y="2512210"/>
            <a:ext cx="1489618" cy="395289"/>
          </a:xfrm>
          <a:prstGeom prst="roundRect">
            <a:avLst>
              <a:gd name="adj" fmla="val 15367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700" b="1"/>
            </a:lvl1pPr>
          </a:lstStyle>
          <a:p>
            <a:r>
              <a:t>Partner</a:t>
            </a:r>
          </a:p>
        </p:txBody>
      </p:sp>
      <p:sp>
        <p:nvSpPr>
          <p:cNvPr id="736" name="Riders…"/>
          <p:cNvSpPr/>
          <p:nvPr/>
        </p:nvSpPr>
        <p:spPr>
          <a:xfrm>
            <a:off x="6426834" y="3383900"/>
            <a:ext cx="1485901" cy="508001"/>
          </a:xfrm>
          <a:prstGeom prst="roundRect">
            <a:avLst>
              <a:gd name="adj" fmla="val 11958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>
              <a:defRPr sz="1400" b="1"/>
            </a:pPr>
            <a:r>
              <a:t>Riders</a:t>
            </a:r>
          </a:p>
          <a:p>
            <a:pPr algn="ctr">
              <a:defRPr sz="1400" b="1"/>
            </a:pPr>
            <a:r>
              <a:t>(10s)</a:t>
            </a:r>
          </a:p>
        </p:txBody>
      </p:sp>
      <p:sp>
        <p:nvSpPr>
          <p:cNvPr id="737" name="Workers"/>
          <p:cNvSpPr/>
          <p:nvPr/>
        </p:nvSpPr>
        <p:spPr>
          <a:xfrm>
            <a:off x="980303" y="3415572"/>
            <a:ext cx="1489618" cy="395289"/>
          </a:xfrm>
          <a:prstGeom prst="roundRect">
            <a:avLst>
              <a:gd name="adj" fmla="val 15367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700" b="1"/>
            </a:lvl1pPr>
          </a:lstStyle>
          <a:p>
            <a:r>
              <a:t>Workers</a:t>
            </a:r>
          </a:p>
        </p:txBody>
      </p:sp>
      <p:sp>
        <p:nvSpPr>
          <p:cNvPr id="738" name="Arrow"/>
          <p:cNvSpPr/>
          <p:nvPr/>
        </p:nvSpPr>
        <p:spPr>
          <a:xfrm>
            <a:off x="4094153" y="2418276"/>
            <a:ext cx="363345" cy="374604"/>
          </a:xfrm>
          <a:prstGeom prst="rightArrow">
            <a:avLst>
              <a:gd name="adj1" fmla="val 32000"/>
              <a:gd name="adj2" fmla="val 65983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739" name="Arrow"/>
          <p:cNvSpPr/>
          <p:nvPr/>
        </p:nvSpPr>
        <p:spPr>
          <a:xfrm>
            <a:off x="6040411" y="2421747"/>
            <a:ext cx="363346" cy="374604"/>
          </a:xfrm>
          <a:prstGeom prst="rightArrow">
            <a:avLst>
              <a:gd name="adj1" fmla="val 32000"/>
              <a:gd name="adj2" fmla="val 65983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740" name="Arrow"/>
          <p:cNvSpPr/>
          <p:nvPr/>
        </p:nvSpPr>
        <p:spPr>
          <a:xfrm rot="16200000" flipH="1">
            <a:off x="5044578" y="2911866"/>
            <a:ext cx="363346" cy="374604"/>
          </a:xfrm>
          <a:prstGeom prst="rightArrow">
            <a:avLst>
              <a:gd name="adj1" fmla="val 32000"/>
              <a:gd name="adj2" fmla="val 65983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741" name="Arrow"/>
          <p:cNvSpPr/>
          <p:nvPr/>
        </p:nvSpPr>
        <p:spPr>
          <a:xfrm rot="16200000" flipH="1">
            <a:off x="7014381" y="2911866"/>
            <a:ext cx="363346" cy="374604"/>
          </a:xfrm>
          <a:prstGeom prst="rightArrow">
            <a:avLst>
              <a:gd name="adj1" fmla="val 32000"/>
              <a:gd name="adj2" fmla="val 65983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Rounded Rectangle"/>
          <p:cNvSpPr/>
          <p:nvPr/>
        </p:nvSpPr>
        <p:spPr>
          <a:xfrm>
            <a:off x="195472" y="3431039"/>
            <a:ext cx="8823662" cy="1281903"/>
          </a:xfrm>
          <a:prstGeom prst="roundRect">
            <a:avLst>
              <a:gd name="adj" fmla="val 15000"/>
            </a:avLst>
          </a:prstGeom>
          <a:gradFill>
            <a:gsLst>
              <a:gs pos="0">
                <a:schemeClr val="accent4">
                  <a:hueOff val="-206663"/>
                  <a:satOff val="29896"/>
                  <a:lumOff val="29240"/>
                </a:schemeClr>
              </a:gs>
              <a:gs pos="35000">
                <a:srgbClr val="D8C9EE"/>
              </a:gs>
              <a:gs pos="100000">
                <a:schemeClr val="accent4">
                  <a:hueOff val="-242556"/>
                  <a:satOff val="32941"/>
                  <a:lumOff val="43328"/>
                </a:schemeClr>
              </a:gs>
            </a:gsLst>
            <a:lin ang="16200000"/>
          </a:gradFill>
          <a:ln>
            <a:solidFill>
              <a:srgbClr val="7D60A0"/>
            </a:solidFill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 algn="ctr"/>
            <a:endParaRPr/>
          </a:p>
        </p:txBody>
      </p:sp>
      <p:sp>
        <p:nvSpPr>
          <p:cNvPr id="7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17210" y="4757408"/>
            <a:ext cx="250591" cy="39912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745" name="Partner On-boarding Process - Immediate"/>
          <p:cNvSpPr/>
          <p:nvPr/>
        </p:nvSpPr>
        <p:spPr>
          <a:xfrm>
            <a:off x="347041" y="9160"/>
            <a:ext cx="8520524" cy="5166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algn="ctr">
              <a:defRPr sz="2500" b="1"/>
            </a:lvl1pPr>
          </a:lstStyle>
          <a:p>
            <a:r>
              <a:t>Partner On-boarding Process - Immediate</a:t>
            </a:r>
          </a:p>
        </p:txBody>
      </p:sp>
      <p:sp>
        <p:nvSpPr>
          <p:cNvPr id="746" name="Node : Any Businesses e.g. Retailers or Restaurants are called a node.…"/>
          <p:cNvSpPr/>
          <p:nvPr/>
        </p:nvSpPr>
        <p:spPr>
          <a:xfrm>
            <a:off x="228408" y="516474"/>
            <a:ext cx="8270639" cy="621082"/>
          </a:xfrm>
          <a:prstGeom prst="roundRect">
            <a:avLst>
              <a:gd name="adj" fmla="val 19602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>
              <a:defRPr sz="1400"/>
            </a:pPr>
            <a:r>
              <a:rPr b="1" dirty="0"/>
              <a:t>Node</a:t>
            </a:r>
            <a:r>
              <a:rPr dirty="0"/>
              <a:t> : Any </a:t>
            </a:r>
            <a:r>
              <a:rPr dirty="0" smtClean="0"/>
              <a:t>Businesses</a:t>
            </a:r>
            <a:r>
              <a:rPr lang="en-US" dirty="0" smtClean="0"/>
              <a:t>,</a:t>
            </a:r>
            <a:r>
              <a:rPr dirty="0" smtClean="0"/>
              <a:t> </a:t>
            </a:r>
            <a:r>
              <a:rPr dirty="0"/>
              <a:t>e.g. Retailers or Restaurants are called a </a:t>
            </a:r>
            <a:r>
              <a:rPr b="1" dirty="0"/>
              <a:t>node</a:t>
            </a:r>
            <a:r>
              <a:rPr dirty="0"/>
              <a:t>. </a:t>
            </a:r>
          </a:p>
          <a:p>
            <a:pPr algn="ctr">
              <a:defRPr sz="1400"/>
            </a:pPr>
            <a:r>
              <a:rPr dirty="0"/>
              <a:t>Partners has to buy in advance &amp; in bulk the right to do business on behalf of the </a:t>
            </a:r>
            <a:r>
              <a:rPr lang="en-US" dirty="0" smtClean="0"/>
              <a:t>Yotto.in,</a:t>
            </a:r>
            <a:r>
              <a:rPr dirty="0" smtClean="0"/>
              <a:t> </a:t>
            </a:r>
            <a:r>
              <a:rPr dirty="0"/>
              <a:t>with agreed number of Nodes in a given geography.</a:t>
            </a:r>
          </a:p>
        </p:txBody>
      </p:sp>
      <p:sp>
        <p:nvSpPr>
          <p:cNvPr id="747" name="Rounded Rectangle"/>
          <p:cNvSpPr/>
          <p:nvPr/>
        </p:nvSpPr>
        <p:spPr>
          <a:xfrm>
            <a:off x="198127" y="1259996"/>
            <a:ext cx="8818351" cy="2128474"/>
          </a:xfrm>
          <a:prstGeom prst="roundRect">
            <a:avLst>
              <a:gd name="adj" fmla="val 9034"/>
            </a:avLst>
          </a:prstGeom>
          <a:gradFill>
            <a:gsLst>
              <a:gs pos="0">
                <a:schemeClr val="accent4">
                  <a:hueOff val="-206663"/>
                  <a:satOff val="29896"/>
                  <a:lumOff val="29240"/>
                </a:schemeClr>
              </a:gs>
              <a:gs pos="35000">
                <a:srgbClr val="D8C9EE"/>
              </a:gs>
              <a:gs pos="100000">
                <a:schemeClr val="accent4">
                  <a:hueOff val="-242556"/>
                  <a:satOff val="32941"/>
                  <a:lumOff val="43328"/>
                </a:schemeClr>
              </a:gs>
            </a:gsLst>
            <a:lin ang="16200000"/>
          </a:gradFill>
          <a:ln>
            <a:solidFill>
              <a:srgbClr val="7D60A0"/>
            </a:solidFill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 algn="ctr"/>
            <a:endParaRPr/>
          </a:p>
        </p:txBody>
      </p:sp>
      <p:sp>
        <p:nvSpPr>
          <p:cNvPr id="748" name="Platinum Partner"/>
          <p:cNvSpPr/>
          <p:nvPr/>
        </p:nvSpPr>
        <p:spPr>
          <a:xfrm>
            <a:off x="613584" y="1355812"/>
            <a:ext cx="1582153" cy="382589"/>
          </a:xfrm>
          <a:prstGeom prst="roundRect">
            <a:avLst>
              <a:gd name="adj" fmla="val 16277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 b="1"/>
            </a:lvl1pPr>
          </a:lstStyle>
          <a:p>
            <a:r>
              <a:t>Platinum Partner</a:t>
            </a:r>
          </a:p>
        </p:txBody>
      </p:sp>
      <p:sp>
        <p:nvSpPr>
          <p:cNvPr id="749" name="pays"/>
          <p:cNvSpPr/>
          <p:nvPr/>
        </p:nvSpPr>
        <p:spPr>
          <a:xfrm>
            <a:off x="2186271" y="1431872"/>
            <a:ext cx="882331" cy="230467"/>
          </a:xfrm>
          <a:prstGeom prst="roundRect">
            <a:avLst>
              <a:gd name="adj" fmla="val 16277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r>
              <a:t>pays</a:t>
            </a:r>
          </a:p>
        </p:txBody>
      </p:sp>
      <p:sp>
        <p:nvSpPr>
          <p:cNvPr id="750" name="x"/>
          <p:cNvSpPr/>
          <p:nvPr/>
        </p:nvSpPr>
        <p:spPr>
          <a:xfrm>
            <a:off x="4723343" y="1355812"/>
            <a:ext cx="381001" cy="382589"/>
          </a:xfrm>
          <a:prstGeom prst="roundRect">
            <a:avLst>
              <a:gd name="adj" fmla="val 13638"/>
            </a:avLst>
          </a:prstGeom>
          <a:solidFill>
            <a:srgbClr val="DDDDDD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 b="1"/>
            </a:lvl1pPr>
          </a:lstStyle>
          <a:p>
            <a:r>
              <a:t>x</a:t>
            </a:r>
          </a:p>
        </p:txBody>
      </p:sp>
      <p:sp>
        <p:nvSpPr>
          <p:cNvPr id="751" name="n"/>
          <p:cNvSpPr/>
          <p:nvPr/>
        </p:nvSpPr>
        <p:spPr>
          <a:xfrm>
            <a:off x="5847055" y="1355812"/>
            <a:ext cx="381001" cy="382589"/>
          </a:xfrm>
          <a:prstGeom prst="roundRect">
            <a:avLst>
              <a:gd name="adj" fmla="val 13638"/>
            </a:avLst>
          </a:prstGeom>
          <a:solidFill>
            <a:srgbClr val="DDDDDD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 b="1"/>
            </a:lvl1pPr>
          </a:lstStyle>
          <a:p>
            <a:r>
              <a:t>n</a:t>
            </a:r>
          </a:p>
        </p:txBody>
      </p:sp>
      <p:sp>
        <p:nvSpPr>
          <p:cNvPr id="752" name="for"/>
          <p:cNvSpPr/>
          <p:nvPr/>
        </p:nvSpPr>
        <p:spPr>
          <a:xfrm>
            <a:off x="5127719" y="1431872"/>
            <a:ext cx="579585" cy="230467"/>
          </a:xfrm>
          <a:prstGeom prst="roundRect">
            <a:avLst>
              <a:gd name="adj" fmla="val 16277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r>
              <a:t>for</a:t>
            </a:r>
          </a:p>
        </p:txBody>
      </p:sp>
      <p:sp>
        <p:nvSpPr>
          <p:cNvPr id="753" name="Nodes @"/>
          <p:cNvSpPr/>
          <p:nvPr/>
        </p:nvSpPr>
        <p:spPr>
          <a:xfrm>
            <a:off x="6248989" y="1431872"/>
            <a:ext cx="882331" cy="230467"/>
          </a:xfrm>
          <a:prstGeom prst="roundRect">
            <a:avLst>
              <a:gd name="adj" fmla="val 16277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r>
              <a:t>Nodes @</a:t>
            </a:r>
          </a:p>
        </p:txBody>
      </p:sp>
      <p:sp>
        <p:nvSpPr>
          <p:cNvPr id="754" name="Gold Partners"/>
          <p:cNvSpPr/>
          <p:nvPr/>
        </p:nvSpPr>
        <p:spPr>
          <a:xfrm>
            <a:off x="613584" y="2935393"/>
            <a:ext cx="1582153" cy="382589"/>
          </a:xfrm>
          <a:prstGeom prst="roundRect">
            <a:avLst>
              <a:gd name="adj" fmla="val 16277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 b="1"/>
            </a:lvl1pPr>
          </a:lstStyle>
          <a:p>
            <a:r>
              <a:t>Gold Partners</a:t>
            </a:r>
          </a:p>
        </p:txBody>
      </p:sp>
      <p:sp>
        <p:nvSpPr>
          <p:cNvPr id="755" name="appoints"/>
          <p:cNvSpPr/>
          <p:nvPr/>
        </p:nvSpPr>
        <p:spPr>
          <a:xfrm>
            <a:off x="963495" y="1825194"/>
            <a:ext cx="882331" cy="230467"/>
          </a:xfrm>
          <a:prstGeom prst="roundRect">
            <a:avLst>
              <a:gd name="adj" fmla="val 16277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r>
              <a:t>appoints</a:t>
            </a:r>
          </a:p>
        </p:txBody>
      </p:sp>
      <p:sp>
        <p:nvSpPr>
          <p:cNvPr id="756" name="I"/>
          <p:cNvSpPr/>
          <p:nvPr/>
        </p:nvSpPr>
        <p:spPr>
          <a:xfrm>
            <a:off x="1214160" y="2154134"/>
            <a:ext cx="381001" cy="382589"/>
          </a:xfrm>
          <a:prstGeom prst="roundRect">
            <a:avLst>
              <a:gd name="adj" fmla="val 13638"/>
            </a:avLst>
          </a:prstGeom>
          <a:solidFill>
            <a:srgbClr val="DDDDDD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 b="1"/>
            </a:lvl1pPr>
          </a:lstStyle>
          <a:p>
            <a:r>
              <a:t>I</a:t>
            </a:r>
          </a:p>
        </p:txBody>
      </p:sp>
      <p:sp>
        <p:nvSpPr>
          <p:cNvPr id="757" name="X"/>
          <p:cNvSpPr/>
          <p:nvPr/>
        </p:nvSpPr>
        <p:spPr>
          <a:xfrm>
            <a:off x="4701435" y="2901559"/>
            <a:ext cx="381001" cy="382589"/>
          </a:xfrm>
          <a:prstGeom prst="roundRect">
            <a:avLst>
              <a:gd name="adj" fmla="val 13638"/>
            </a:avLst>
          </a:prstGeom>
          <a:solidFill>
            <a:srgbClr val="DDDDDD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 b="1"/>
            </a:lvl1pPr>
          </a:lstStyle>
          <a:p>
            <a:r>
              <a:t>X</a:t>
            </a:r>
          </a:p>
        </p:txBody>
      </p:sp>
      <p:sp>
        <p:nvSpPr>
          <p:cNvPr id="758" name="pays"/>
          <p:cNvSpPr/>
          <p:nvPr/>
        </p:nvSpPr>
        <p:spPr>
          <a:xfrm>
            <a:off x="2060593" y="3011453"/>
            <a:ext cx="1133688" cy="230467"/>
          </a:xfrm>
          <a:prstGeom prst="roundRect">
            <a:avLst>
              <a:gd name="adj" fmla="val 16277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r>
              <a:rPr dirty="0" smtClean="0"/>
              <a:t>pay</a:t>
            </a:r>
            <a:endParaRPr dirty="0"/>
          </a:p>
        </p:txBody>
      </p:sp>
      <p:sp>
        <p:nvSpPr>
          <p:cNvPr id="759" name="no of"/>
          <p:cNvSpPr/>
          <p:nvPr/>
        </p:nvSpPr>
        <p:spPr>
          <a:xfrm>
            <a:off x="963495" y="2626239"/>
            <a:ext cx="882331" cy="230467"/>
          </a:xfrm>
          <a:prstGeom prst="roundRect">
            <a:avLst>
              <a:gd name="adj" fmla="val 16277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r>
              <a:t>no of</a:t>
            </a:r>
          </a:p>
        </p:txBody>
      </p:sp>
      <p:sp>
        <p:nvSpPr>
          <p:cNvPr id="760" name="HyperLokal"/>
          <p:cNvSpPr/>
          <p:nvPr/>
        </p:nvSpPr>
        <p:spPr>
          <a:xfrm>
            <a:off x="2997532" y="1355812"/>
            <a:ext cx="1582153" cy="382589"/>
          </a:xfrm>
          <a:prstGeom prst="roundRect">
            <a:avLst>
              <a:gd name="adj" fmla="val 16277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 b="1"/>
            </a:lvl1pPr>
          </a:lstStyle>
          <a:p>
            <a:r>
              <a:rPr lang="en-US" dirty="0" smtClean="0"/>
              <a:t>Yotto.in</a:t>
            </a:r>
            <a:endParaRPr dirty="0"/>
          </a:p>
        </p:txBody>
      </p:sp>
      <p:sp>
        <p:nvSpPr>
          <p:cNvPr id="761" name="y"/>
          <p:cNvSpPr/>
          <p:nvPr/>
        </p:nvSpPr>
        <p:spPr>
          <a:xfrm>
            <a:off x="7152252" y="1355812"/>
            <a:ext cx="381001" cy="382589"/>
          </a:xfrm>
          <a:prstGeom prst="roundRect">
            <a:avLst>
              <a:gd name="adj" fmla="val 13638"/>
            </a:avLst>
          </a:prstGeom>
          <a:solidFill>
            <a:srgbClr val="DDDDDD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 b="1"/>
            </a:lvl1pPr>
          </a:lstStyle>
          <a:p>
            <a:r>
              <a:t>y</a:t>
            </a:r>
          </a:p>
        </p:txBody>
      </p:sp>
      <p:sp>
        <p:nvSpPr>
          <p:cNvPr id="762" name="Per Node"/>
          <p:cNvSpPr/>
          <p:nvPr/>
        </p:nvSpPr>
        <p:spPr>
          <a:xfrm>
            <a:off x="7463676" y="1433789"/>
            <a:ext cx="1049232" cy="230467"/>
          </a:xfrm>
          <a:prstGeom prst="roundRect">
            <a:avLst>
              <a:gd name="adj" fmla="val 16277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r>
              <a:t>Per Node</a:t>
            </a:r>
          </a:p>
        </p:txBody>
      </p:sp>
      <p:sp>
        <p:nvSpPr>
          <p:cNvPr id="763" name="Platinum Partner"/>
          <p:cNvSpPr/>
          <p:nvPr/>
        </p:nvSpPr>
        <p:spPr>
          <a:xfrm>
            <a:off x="2997532" y="2935393"/>
            <a:ext cx="1582153" cy="382589"/>
          </a:xfrm>
          <a:prstGeom prst="roundRect">
            <a:avLst>
              <a:gd name="adj" fmla="val 16277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 b="1"/>
            </a:lvl1pPr>
          </a:lstStyle>
          <a:p>
            <a:r>
              <a:t>Platinum Partner</a:t>
            </a:r>
          </a:p>
        </p:txBody>
      </p:sp>
      <p:sp>
        <p:nvSpPr>
          <p:cNvPr id="764" name="N"/>
          <p:cNvSpPr/>
          <p:nvPr/>
        </p:nvSpPr>
        <p:spPr>
          <a:xfrm>
            <a:off x="5870914" y="2901559"/>
            <a:ext cx="381001" cy="382589"/>
          </a:xfrm>
          <a:prstGeom prst="roundRect">
            <a:avLst>
              <a:gd name="adj" fmla="val 13638"/>
            </a:avLst>
          </a:prstGeom>
          <a:solidFill>
            <a:srgbClr val="DDDDDD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 b="1"/>
            </a:lvl1pPr>
          </a:lstStyle>
          <a:p>
            <a:r>
              <a:t>N</a:t>
            </a:r>
          </a:p>
        </p:txBody>
      </p:sp>
      <p:sp>
        <p:nvSpPr>
          <p:cNvPr id="765" name="for"/>
          <p:cNvSpPr/>
          <p:nvPr/>
        </p:nvSpPr>
        <p:spPr>
          <a:xfrm>
            <a:off x="5197836" y="2977620"/>
            <a:ext cx="579585" cy="230467"/>
          </a:xfrm>
          <a:prstGeom prst="roundRect">
            <a:avLst>
              <a:gd name="adj" fmla="val 16277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r>
              <a:t>for</a:t>
            </a:r>
          </a:p>
        </p:txBody>
      </p:sp>
      <p:sp>
        <p:nvSpPr>
          <p:cNvPr id="766" name="Nodes @"/>
          <p:cNvSpPr/>
          <p:nvPr/>
        </p:nvSpPr>
        <p:spPr>
          <a:xfrm>
            <a:off x="6272848" y="2977620"/>
            <a:ext cx="882331" cy="230467"/>
          </a:xfrm>
          <a:prstGeom prst="roundRect">
            <a:avLst>
              <a:gd name="adj" fmla="val 16277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r>
              <a:t>Nodes @</a:t>
            </a:r>
          </a:p>
        </p:txBody>
      </p:sp>
      <p:sp>
        <p:nvSpPr>
          <p:cNvPr id="767" name="Y"/>
          <p:cNvSpPr/>
          <p:nvPr/>
        </p:nvSpPr>
        <p:spPr>
          <a:xfrm>
            <a:off x="7176111" y="2901559"/>
            <a:ext cx="381001" cy="382589"/>
          </a:xfrm>
          <a:prstGeom prst="roundRect">
            <a:avLst>
              <a:gd name="adj" fmla="val 13638"/>
            </a:avLst>
          </a:prstGeom>
          <a:solidFill>
            <a:srgbClr val="DDDDDD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 b="1"/>
            </a:lvl1pPr>
          </a:lstStyle>
          <a:p>
            <a:r>
              <a:t>Y</a:t>
            </a:r>
          </a:p>
        </p:txBody>
      </p:sp>
      <p:sp>
        <p:nvSpPr>
          <p:cNvPr id="768" name="Per Node"/>
          <p:cNvSpPr/>
          <p:nvPr/>
        </p:nvSpPr>
        <p:spPr>
          <a:xfrm>
            <a:off x="7487534" y="2977620"/>
            <a:ext cx="1049231" cy="230467"/>
          </a:xfrm>
          <a:prstGeom prst="roundRect">
            <a:avLst>
              <a:gd name="adj" fmla="val 16277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r>
              <a:t>Per Node</a:t>
            </a:r>
          </a:p>
        </p:txBody>
      </p:sp>
      <p:grpSp>
        <p:nvGrpSpPr>
          <p:cNvPr id="781" name="Group"/>
          <p:cNvGrpSpPr/>
          <p:nvPr/>
        </p:nvGrpSpPr>
        <p:grpSpPr>
          <a:xfrm>
            <a:off x="3049960" y="1851458"/>
            <a:ext cx="4341937" cy="962443"/>
            <a:chOff x="0" y="0"/>
            <a:chExt cx="4341936" cy="962442"/>
          </a:xfrm>
        </p:grpSpPr>
        <p:sp>
          <p:nvSpPr>
            <p:cNvPr id="769" name="Rounded Rectangle"/>
            <p:cNvSpPr/>
            <p:nvPr/>
          </p:nvSpPr>
          <p:spPr>
            <a:xfrm>
              <a:off x="0" y="0"/>
              <a:ext cx="4341937" cy="962443"/>
            </a:xfrm>
            <a:prstGeom prst="roundRect">
              <a:avLst>
                <a:gd name="adj" fmla="val 19793"/>
              </a:avLst>
            </a:prstGeom>
            <a:solidFill>
              <a:schemeClr val="accent1">
                <a:lumOff val="23725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4999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sp>
          <p:nvSpPr>
            <p:cNvPr id="770" name="x"/>
            <p:cNvSpPr/>
            <p:nvPr/>
          </p:nvSpPr>
          <p:spPr>
            <a:xfrm>
              <a:off x="448661" y="36403"/>
              <a:ext cx="381001" cy="382589"/>
            </a:xfrm>
            <a:prstGeom prst="roundRect">
              <a:avLst>
                <a:gd name="adj" fmla="val 13638"/>
              </a:avLst>
            </a:prstGeom>
            <a:solidFill>
              <a:srgbClr val="DDDDDD"/>
            </a:solidFill>
            <a:ln w="12700" cap="flat">
              <a:solidFill>
                <a:schemeClr val="accent1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400" b="1"/>
              </a:lvl1pPr>
            </a:lstStyle>
            <a:p>
              <a:r>
                <a:t>x</a:t>
              </a:r>
            </a:p>
          </p:txBody>
        </p:sp>
        <p:sp>
          <p:nvSpPr>
            <p:cNvPr id="771" name="n"/>
            <p:cNvSpPr/>
            <p:nvPr/>
          </p:nvSpPr>
          <p:spPr>
            <a:xfrm>
              <a:off x="1264472" y="36403"/>
              <a:ext cx="381001" cy="382589"/>
            </a:xfrm>
            <a:prstGeom prst="roundRect">
              <a:avLst>
                <a:gd name="adj" fmla="val 13638"/>
              </a:avLst>
            </a:prstGeom>
            <a:solidFill>
              <a:srgbClr val="DDDDDD"/>
            </a:solidFill>
            <a:ln w="12700" cap="flat">
              <a:solidFill>
                <a:schemeClr val="accent1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400" b="1"/>
              </a:lvl1pPr>
            </a:lstStyle>
            <a:p>
              <a:r>
                <a:t>n</a:t>
              </a:r>
            </a:p>
          </p:txBody>
        </p:sp>
        <p:sp>
          <p:nvSpPr>
            <p:cNvPr id="772" name="y"/>
            <p:cNvSpPr/>
            <p:nvPr/>
          </p:nvSpPr>
          <p:spPr>
            <a:xfrm>
              <a:off x="2105507" y="36403"/>
              <a:ext cx="381001" cy="382589"/>
            </a:xfrm>
            <a:prstGeom prst="roundRect">
              <a:avLst>
                <a:gd name="adj" fmla="val 13638"/>
              </a:avLst>
            </a:prstGeom>
            <a:solidFill>
              <a:srgbClr val="DDDDDD"/>
            </a:solidFill>
            <a:ln w="12700" cap="flat">
              <a:solidFill>
                <a:schemeClr val="accent1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400" b="1"/>
              </a:lvl1pPr>
            </a:lstStyle>
            <a:p>
              <a:r>
                <a:t>y</a:t>
              </a:r>
            </a:p>
          </p:txBody>
        </p:sp>
        <p:sp>
          <p:nvSpPr>
            <p:cNvPr id="773" name="X"/>
            <p:cNvSpPr/>
            <p:nvPr/>
          </p:nvSpPr>
          <p:spPr>
            <a:xfrm>
              <a:off x="1690825" y="112464"/>
              <a:ext cx="325584" cy="230467"/>
            </a:xfrm>
            <a:prstGeom prst="roundRect">
              <a:avLst>
                <a:gd name="adj" fmla="val 16277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400"/>
              </a:lvl1pPr>
            </a:lstStyle>
            <a:p>
              <a:r>
                <a:t>X</a:t>
              </a:r>
            </a:p>
          </p:txBody>
        </p:sp>
        <p:sp>
          <p:nvSpPr>
            <p:cNvPr id="774" name="="/>
            <p:cNvSpPr/>
            <p:nvPr/>
          </p:nvSpPr>
          <p:spPr>
            <a:xfrm>
              <a:off x="884275" y="111328"/>
              <a:ext cx="325585" cy="230467"/>
            </a:xfrm>
            <a:prstGeom prst="roundRect">
              <a:avLst>
                <a:gd name="adj" fmla="val 16277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400"/>
              </a:lvl1pPr>
            </a:lstStyle>
            <a:p>
              <a:r>
                <a:t>=</a:t>
              </a:r>
            </a:p>
          </p:txBody>
        </p:sp>
        <p:sp>
          <p:nvSpPr>
            <p:cNvPr id="775" name="X"/>
            <p:cNvSpPr/>
            <p:nvPr/>
          </p:nvSpPr>
          <p:spPr>
            <a:xfrm>
              <a:off x="436050" y="525820"/>
              <a:ext cx="381001" cy="382589"/>
            </a:xfrm>
            <a:prstGeom prst="roundRect">
              <a:avLst>
                <a:gd name="adj" fmla="val 13638"/>
              </a:avLst>
            </a:prstGeom>
            <a:solidFill>
              <a:srgbClr val="DDDDDD"/>
            </a:solidFill>
            <a:ln w="12700" cap="flat">
              <a:solidFill>
                <a:schemeClr val="accent1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400" b="1"/>
              </a:lvl1pPr>
            </a:lstStyle>
            <a:p>
              <a:r>
                <a:t>X</a:t>
              </a:r>
            </a:p>
          </p:txBody>
        </p:sp>
        <p:sp>
          <p:nvSpPr>
            <p:cNvPr id="776" name="N"/>
            <p:cNvSpPr/>
            <p:nvPr/>
          </p:nvSpPr>
          <p:spPr>
            <a:xfrm>
              <a:off x="1251861" y="525820"/>
              <a:ext cx="381001" cy="382589"/>
            </a:xfrm>
            <a:prstGeom prst="roundRect">
              <a:avLst>
                <a:gd name="adj" fmla="val 13638"/>
              </a:avLst>
            </a:prstGeom>
            <a:solidFill>
              <a:srgbClr val="DDDDDD"/>
            </a:solidFill>
            <a:ln w="12700" cap="flat">
              <a:solidFill>
                <a:schemeClr val="accent1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400" b="1"/>
              </a:lvl1pPr>
            </a:lstStyle>
            <a:p>
              <a:r>
                <a:t>N</a:t>
              </a:r>
            </a:p>
          </p:txBody>
        </p:sp>
        <p:sp>
          <p:nvSpPr>
            <p:cNvPr id="777" name="Y"/>
            <p:cNvSpPr/>
            <p:nvPr/>
          </p:nvSpPr>
          <p:spPr>
            <a:xfrm>
              <a:off x="2092895" y="525820"/>
              <a:ext cx="381001" cy="382589"/>
            </a:xfrm>
            <a:prstGeom prst="roundRect">
              <a:avLst>
                <a:gd name="adj" fmla="val 13638"/>
              </a:avLst>
            </a:prstGeom>
            <a:solidFill>
              <a:srgbClr val="DDDDDD"/>
            </a:solidFill>
            <a:ln w="12700" cap="flat">
              <a:solidFill>
                <a:schemeClr val="accent1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400" b="1"/>
              </a:lvl1pPr>
            </a:lstStyle>
            <a:p>
              <a:r>
                <a:t>Y</a:t>
              </a:r>
            </a:p>
          </p:txBody>
        </p:sp>
        <p:sp>
          <p:nvSpPr>
            <p:cNvPr id="778" name="X"/>
            <p:cNvSpPr/>
            <p:nvPr/>
          </p:nvSpPr>
          <p:spPr>
            <a:xfrm>
              <a:off x="1678213" y="601881"/>
              <a:ext cx="325585" cy="230467"/>
            </a:xfrm>
            <a:prstGeom prst="roundRect">
              <a:avLst>
                <a:gd name="adj" fmla="val 16277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400"/>
              </a:lvl1pPr>
            </a:lstStyle>
            <a:p>
              <a:r>
                <a:t>X</a:t>
              </a:r>
            </a:p>
          </p:txBody>
        </p:sp>
        <p:sp>
          <p:nvSpPr>
            <p:cNvPr id="779" name="="/>
            <p:cNvSpPr/>
            <p:nvPr/>
          </p:nvSpPr>
          <p:spPr>
            <a:xfrm>
              <a:off x="871663" y="600746"/>
              <a:ext cx="325585" cy="230467"/>
            </a:xfrm>
            <a:prstGeom prst="roundRect">
              <a:avLst>
                <a:gd name="adj" fmla="val 16277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400"/>
              </a:lvl1pPr>
            </a:lstStyle>
            <a:p>
              <a:r>
                <a:t>=</a:t>
              </a:r>
            </a:p>
          </p:txBody>
        </p:sp>
        <p:sp>
          <p:nvSpPr>
            <p:cNvPr id="780" name="where Y =&gt;y"/>
            <p:cNvSpPr/>
            <p:nvPr/>
          </p:nvSpPr>
          <p:spPr>
            <a:xfrm>
              <a:off x="2723934" y="315188"/>
              <a:ext cx="1459412" cy="230467"/>
            </a:xfrm>
            <a:prstGeom prst="roundRect">
              <a:avLst>
                <a:gd name="adj" fmla="val 16277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400"/>
              </a:lvl1pPr>
            </a:lstStyle>
            <a:p>
              <a:r>
                <a:rPr dirty="0"/>
                <a:t>where Y </a:t>
              </a:r>
              <a:r>
                <a:rPr dirty="0" smtClean="0"/>
                <a:t>=&gt;</a:t>
              </a:r>
              <a:r>
                <a:rPr lang="en-US" dirty="0" smtClean="0"/>
                <a:t> </a:t>
              </a:r>
              <a:r>
                <a:rPr dirty="0" smtClean="0"/>
                <a:t>y</a:t>
              </a:r>
              <a:endParaRPr dirty="0"/>
            </a:p>
          </p:txBody>
        </p:sp>
      </p:grpSp>
      <p:sp>
        <p:nvSpPr>
          <p:cNvPr id="782" name="Gold"/>
          <p:cNvSpPr/>
          <p:nvPr/>
        </p:nvSpPr>
        <p:spPr>
          <a:xfrm>
            <a:off x="2842041" y="3498210"/>
            <a:ext cx="1270001" cy="382589"/>
          </a:xfrm>
          <a:prstGeom prst="roundRect">
            <a:avLst>
              <a:gd name="adj" fmla="val 16277"/>
            </a:avLst>
          </a:prstGeom>
          <a:solidFill>
            <a:srgbClr val="FFFFFF"/>
          </a:solidFill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 b="1"/>
            </a:lvl1pPr>
          </a:lstStyle>
          <a:p>
            <a:r>
              <a:t>Gold</a:t>
            </a:r>
          </a:p>
        </p:txBody>
      </p:sp>
      <p:sp>
        <p:nvSpPr>
          <p:cNvPr id="783" name="Riders"/>
          <p:cNvSpPr/>
          <p:nvPr/>
        </p:nvSpPr>
        <p:spPr>
          <a:xfrm>
            <a:off x="5039726" y="4275088"/>
            <a:ext cx="1270001" cy="382589"/>
          </a:xfrm>
          <a:prstGeom prst="roundRect">
            <a:avLst>
              <a:gd name="adj" fmla="val 16277"/>
            </a:avLst>
          </a:prstGeom>
          <a:solidFill>
            <a:srgbClr val="FFFFFF"/>
          </a:solidFill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 b="1"/>
            </a:lvl1pPr>
          </a:lstStyle>
          <a:p>
            <a:r>
              <a:t>Riders</a:t>
            </a:r>
          </a:p>
        </p:txBody>
      </p:sp>
      <p:sp>
        <p:nvSpPr>
          <p:cNvPr id="784" name="Nodes"/>
          <p:cNvSpPr/>
          <p:nvPr/>
        </p:nvSpPr>
        <p:spPr>
          <a:xfrm>
            <a:off x="7237412" y="3498210"/>
            <a:ext cx="1270001" cy="382589"/>
          </a:xfrm>
          <a:prstGeom prst="roundRect">
            <a:avLst>
              <a:gd name="adj" fmla="val 16277"/>
            </a:avLst>
          </a:prstGeom>
          <a:solidFill>
            <a:srgbClr val="FFFFFF"/>
          </a:solidFill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 b="1"/>
            </a:lvl1pPr>
          </a:lstStyle>
          <a:p>
            <a:r>
              <a:t>Nodes</a:t>
            </a:r>
          </a:p>
        </p:txBody>
      </p:sp>
      <p:sp>
        <p:nvSpPr>
          <p:cNvPr id="785" name="Platinum"/>
          <p:cNvSpPr/>
          <p:nvPr/>
        </p:nvSpPr>
        <p:spPr>
          <a:xfrm>
            <a:off x="644356" y="3498210"/>
            <a:ext cx="1270001" cy="382589"/>
          </a:xfrm>
          <a:prstGeom prst="roundRect">
            <a:avLst>
              <a:gd name="adj" fmla="val 16277"/>
            </a:avLst>
          </a:prstGeom>
          <a:solidFill>
            <a:srgbClr val="FFFFFF"/>
          </a:solidFill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 b="1"/>
            </a:lvl1pPr>
          </a:lstStyle>
          <a:p>
            <a:r>
              <a:t>Platinum</a:t>
            </a:r>
          </a:p>
        </p:txBody>
      </p:sp>
      <p:sp>
        <p:nvSpPr>
          <p:cNvPr id="786" name="HyperLokal"/>
          <p:cNvSpPr/>
          <p:nvPr/>
        </p:nvSpPr>
        <p:spPr>
          <a:xfrm>
            <a:off x="5039726" y="3498210"/>
            <a:ext cx="1270001" cy="382589"/>
          </a:xfrm>
          <a:prstGeom prst="roundRect">
            <a:avLst>
              <a:gd name="adj" fmla="val 16277"/>
            </a:avLst>
          </a:prstGeom>
          <a:solidFill>
            <a:srgbClr val="FFFFFF"/>
          </a:solidFill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 b="1"/>
            </a:lvl1pPr>
          </a:lstStyle>
          <a:p>
            <a:r>
              <a:rPr lang="en-US" dirty="0" smtClean="0"/>
              <a:t>Yotto.in</a:t>
            </a:r>
            <a:endParaRPr dirty="0"/>
          </a:p>
        </p:txBody>
      </p:sp>
      <p:sp>
        <p:nvSpPr>
          <p:cNvPr id="787" name="Arrow"/>
          <p:cNvSpPr/>
          <p:nvPr/>
        </p:nvSpPr>
        <p:spPr>
          <a:xfrm>
            <a:off x="6629299" y="3455348"/>
            <a:ext cx="288541" cy="400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4256"/>
                </a:moveTo>
                <a:lnTo>
                  <a:pt x="21600" y="21600"/>
                </a:lnTo>
                <a:lnTo>
                  <a:pt x="0" y="10800"/>
                </a:lnTo>
                <a:lnTo>
                  <a:pt x="21600" y="0"/>
                </a:lnTo>
                <a:lnTo>
                  <a:pt x="21600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788" name="Arrow"/>
          <p:cNvSpPr/>
          <p:nvPr/>
        </p:nvSpPr>
        <p:spPr>
          <a:xfrm rot="16200000">
            <a:off x="5572833" y="3890072"/>
            <a:ext cx="294445" cy="400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4256"/>
                </a:moveTo>
                <a:lnTo>
                  <a:pt x="21600" y="21600"/>
                </a:lnTo>
                <a:lnTo>
                  <a:pt x="0" y="10800"/>
                </a:lnTo>
                <a:lnTo>
                  <a:pt x="21600" y="0"/>
                </a:lnTo>
                <a:lnTo>
                  <a:pt x="21600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789" name="Arrow"/>
          <p:cNvSpPr/>
          <p:nvPr/>
        </p:nvSpPr>
        <p:spPr>
          <a:xfrm>
            <a:off x="4381235" y="3489479"/>
            <a:ext cx="288542" cy="400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4256"/>
                </a:moveTo>
                <a:lnTo>
                  <a:pt x="21600" y="21600"/>
                </a:lnTo>
                <a:lnTo>
                  <a:pt x="0" y="10800"/>
                </a:lnTo>
                <a:lnTo>
                  <a:pt x="21600" y="0"/>
                </a:lnTo>
                <a:lnTo>
                  <a:pt x="21600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790" name="Arrow"/>
          <p:cNvSpPr/>
          <p:nvPr/>
        </p:nvSpPr>
        <p:spPr>
          <a:xfrm>
            <a:off x="2233928" y="3464377"/>
            <a:ext cx="288542" cy="400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4256"/>
                </a:moveTo>
                <a:lnTo>
                  <a:pt x="21600" y="21600"/>
                </a:lnTo>
                <a:lnTo>
                  <a:pt x="0" y="10800"/>
                </a:lnTo>
                <a:lnTo>
                  <a:pt x="21600" y="0"/>
                </a:lnTo>
                <a:lnTo>
                  <a:pt x="21600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791" name="Revenue Flow Among Stakeholders"/>
          <p:cNvSpPr/>
          <p:nvPr/>
        </p:nvSpPr>
        <p:spPr>
          <a:xfrm>
            <a:off x="275360" y="4205820"/>
            <a:ext cx="4399353" cy="382589"/>
          </a:xfrm>
          <a:prstGeom prst="roundRect">
            <a:avLst>
              <a:gd name="adj" fmla="val 16277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b="1"/>
            </a:lvl1pPr>
          </a:lstStyle>
          <a:p>
            <a:r>
              <a:t>Revenue Flow Among Stakeholders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17210" y="4757408"/>
            <a:ext cx="250591" cy="39912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794" name="Zone Auctioning - Partner On-boarding Process - Later"/>
          <p:cNvSpPr/>
          <p:nvPr/>
        </p:nvSpPr>
        <p:spPr>
          <a:xfrm>
            <a:off x="347041" y="9160"/>
            <a:ext cx="8520524" cy="5166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algn="ctr">
              <a:defRPr sz="2500" b="1"/>
            </a:lvl1pPr>
          </a:lstStyle>
          <a:p>
            <a:r>
              <a:t>Zone Auctioning - Partner On-boarding Process - Later</a:t>
            </a:r>
          </a:p>
        </p:txBody>
      </p:sp>
      <p:sp>
        <p:nvSpPr>
          <p:cNvPr id="795" name="Once we have got reasonable deployment in few Cities/Towns, we might have opportunity to Auction out Regions creating additional revenue for HypeLokal."/>
          <p:cNvSpPr/>
          <p:nvPr/>
        </p:nvSpPr>
        <p:spPr>
          <a:xfrm>
            <a:off x="311099" y="509641"/>
            <a:ext cx="8263296" cy="1412196"/>
          </a:xfrm>
          <a:prstGeom prst="roundRect">
            <a:avLst>
              <a:gd name="adj" fmla="val 8621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600" b="1"/>
            </a:lvl1pPr>
          </a:lstStyle>
          <a:p>
            <a:pPr>
              <a:defRPr b="0"/>
            </a:pPr>
            <a:r>
              <a:rPr b="1"/>
              <a:t>Once we have got reasonable deployment in few Cities/Towns, we might have opportunity to Auction out Regions creating additional revenue for HypeLokal.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- Title Only">
  <a:themeElements>
    <a:clrScheme name="Default - Title Only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- Title Only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 - Title Onl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4999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4999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4999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4999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4999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- Title Only">
  <a:themeElements>
    <a:clrScheme name="Default - Title Only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- Title Only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 - Title Onl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4999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4999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4999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4999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4999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424</Words>
  <Application>Microsoft Office PowerPoint</Application>
  <PresentationFormat>On-screen Show (16:9)</PresentationFormat>
  <Paragraphs>141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Arial Black</vt:lpstr>
      <vt:lpstr>Calibri</vt:lpstr>
      <vt:lpstr>Cambria</vt:lpstr>
      <vt:lpstr>Helvetica Light</vt:lpstr>
      <vt:lpstr>Helvetica Neue</vt:lpstr>
      <vt:lpstr>Helvetica Neue Medium</vt:lpstr>
      <vt:lpstr>Helvetica Neue Thin</vt:lpstr>
      <vt:lpstr>Times</vt:lpstr>
      <vt:lpstr>Default - Title Only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Gairik Banerjee</dc:creator>
  <cp:lastModifiedBy>Gairik Banerjee</cp:lastModifiedBy>
  <cp:revision>5</cp:revision>
  <dcterms:modified xsi:type="dcterms:W3CDTF">2020-06-12T04:06:12Z</dcterms:modified>
</cp:coreProperties>
</file>