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77" r:id="rId3"/>
    <p:sldId id="275" r:id="rId4"/>
    <p:sldId id="257" r:id="rId5"/>
    <p:sldId id="274"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n"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n"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n"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n"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n"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94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c:style val="2"/>
  <c:chart>
    <c:autoTitleDeleted val="1"/>
    <c:plotArea>
      <c:layout>
        <c:manualLayout>
          <c:layoutTarget val="inner"/>
          <c:xMode val="edge"/>
          <c:yMode val="edge"/>
          <c:x val="0.19171199999999999"/>
          <c:y val="0.19171199999999999"/>
          <c:w val="0.61657499999999998"/>
          <c:h val="0.60407500000000003"/>
        </c:manualLayout>
      </c:layout>
      <c:pieChart>
        <c:varyColors val="0"/>
        <c:ser>
          <c:idx val="0"/>
          <c:order val="0"/>
          <c:tx>
            <c:strRef>
              <c:f>Sheet1!$A$2</c:f>
              <c:strCache>
                <c:ptCount val="1"/>
                <c:pt idx="0">
                  <c:v>Region 1</c:v>
                </c:pt>
              </c:strCache>
            </c:strRef>
          </c:tx>
          <c:spPr>
            <a:solidFill>
              <a:srgbClr val="92B976"/>
            </a:solidFill>
            <a:ln w="9525" cap="flat">
              <a:solidFill>
                <a:srgbClr val="F9F9F9"/>
              </a:solidFill>
              <a:prstDash val="solid"/>
              <a:round/>
            </a:ln>
            <a:effectLst>
              <a:outerShdw blurRad="38100" dist="23000" dir="5400000" algn="tl">
                <a:srgbClr val="000000">
                  <a:alpha val="34999"/>
                </a:srgbClr>
              </a:outerShdw>
            </a:effectLst>
          </c:spPr>
          <c:dPt>
            <c:idx val="0"/>
            <c:bubble3D val="0"/>
          </c:dPt>
          <c:dPt>
            <c:idx val="1"/>
            <c:bubble3D val="0"/>
          </c:dPt>
          <c:dPt>
            <c:idx val="2"/>
            <c:bubble3D val="0"/>
          </c:dPt>
          <c:dPt>
            <c:idx val="3"/>
            <c:bubble3D val="0"/>
          </c:dPt>
          <c:dPt>
            <c:idx val="4"/>
            <c:bubble3D val="0"/>
            <c:spPr>
              <a:solidFill>
                <a:srgbClr val="5B9AD1"/>
              </a:solidFill>
              <a:ln w="9525" cap="flat">
                <a:solidFill>
                  <a:srgbClr val="F9F9F9"/>
                </a:solidFill>
                <a:prstDash val="solid"/>
                <a:round/>
              </a:ln>
              <a:effectLst>
                <a:outerShdw blurRad="38100" dist="23000" dir="5400000" algn="tl">
                  <a:srgbClr val="000000">
                    <a:alpha val="34999"/>
                  </a:srgbClr>
                </a:outerShdw>
              </a:effectLst>
            </c:spPr>
          </c:dPt>
          <c:dPt>
            <c:idx val="5"/>
            <c:bubble3D val="0"/>
            <c:spPr>
              <a:solidFill>
                <a:srgbClr val="5B9AD1"/>
              </a:solidFill>
              <a:ln w="9525" cap="flat">
                <a:solidFill>
                  <a:srgbClr val="F9F9F9"/>
                </a:solidFill>
                <a:prstDash val="solid"/>
                <a:round/>
              </a:ln>
              <a:effectLst>
                <a:outerShdw blurRad="38100" dist="23000" dir="5400000" algn="tl">
                  <a:srgbClr val="000000">
                    <a:alpha val="34999"/>
                  </a:srgbClr>
                </a:outerShdw>
              </a:effectLst>
            </c:spPr>
          </c:dPt>
          <c:dPt>
            <c:idx val="6"/>
            <c:bubble3D val="0"/>
            <c:spPr>
              <a:solidFill>
                <a:srgbClr val="5B9AD1"/>
              </a:solidFill>
              <a:ln w="9525" cap="flat">
                <a:solidFill>
                  <a:srgbClr val="FAFAFA"/>
                </a:solidFill>
                <a:prstDash val="solid"/>
                <a:round/>
              </a:ln>
              <a:effectLst>
                <a:outerShdw blurRad="38100" dist="23000" dir="5400000" algn="tl">
                  <a:srgbClr val="000000">
                    <a:alpha val="34999"/>
                  </a:srgbClr>
                </a:outerShdw>
              </a:effectLst>
            </c:spPr>
          </c:dPt>
          <c:dPt>
            <c:idx val="7"/>
            <c:bubble3D val="0"/>
            <c:spPr>
              <a:solidFill>
                <a:srgbClr val="5B9AD1"/>
              </a:solidFill>
              <a:ln w="9525" cap="flat">
                <a:solidFill>
                  <a:srgbClr val="FAFAFA"/>
                </a:solidFill>
                <a:prstDash val="solid"/>
                <a:round/>
              </a:ln>
              <a:effectLst>
                <a:outerShdw blurRad="38100" dist="23000" dir="5400000" algn="tl">
                  <a:srgbClr val="000000">
                    <a:alpha val="34999"/>
                  </a:srgbClr>
                </a:outerShdw>
              </a:effectLst>
            </c:spPr>
          </c:dPt>
          <c:dPt>
            <c:idx val="8"/>
            <c:bubble3D val="0"/>
            <c:spPr>
              <a:solidFill>
                <a:srgbClr val="5B9AD1"/>
              </a:solidFill>
              <a:ln w="9525" cap="flat">
                <a:solidFill>
                  <a:srgbClr val="FAFAFA"/>
                </a:solidFill>
                <a:prstDash val="solid"/>
                <a:round/>
              </a:ln>
              <a:effectLst>
                <a:outerShdw blurRad="38100" dist="23000" dir="5400000" algn="tl">
                  <a:srgbClr val="000000">
                    <a:alpha val="34999"/>
                  </a:srgbClr>
                </a:outerShdw>
              </a:effectLst>
            </c:spPr>
          </c:dPt>
          <c:dPt>
            <c:idx val="9"/>
            <c:bubble3D val="0"/>
            <c:spPr>
              <a:solidFill>
                <a:srgbClr val="A5A5A5"/>
              </a:solidFill>
              <a:ln w="9525" cap="flat">
                <a:solidFill>
                  <a:srgbClr val="FAFAFA"/>
                </a:solidFill>
                <a:prstDash val="solid"/>
                <a:round/>
              </a:ln>
              <a:effectLst>
                <a:outerShdw blurRad="38100" dist="23000" dir="5400000" algn="tl">
                  <a:srgbClr val="000000">
                    <a:alpha val="34999"/>
                  </a:srgbClr>
                </a:outerShdw>
              </a:effectLst>
            </c:spPr>
          </c:dPt>
          <c:dLbls>
            <c:dLbl>
              <c:idx val="0"/>
              <c:numFmt formatCode="#,##0%" sourceLinked="0"/>
              <c:spPr/>
              <c:txPr>
                <a:bodyPr/>
                <a:lstStyle/>
                <a:p>
                  <a:pPr>
                    <a:defRPr sz="1060" b="0" i="0" u="none" strike="noStrike">
                      <a:solidFill>
                        <a:srgbClr val="000000"/>
                      </a:solidFill>
                      <a:latin typeface="Helvetica Neue"/>
                    </a:defRPr>
                  </a:pPr>
                  <a:endParaRPr lang="en-US"/>
                </a:p>
              </c:txPr>
              <c:dLblPos val="outEnd"/>
              <c:showLegendKey val="0"/>
              <c:showVal val="0"/>
              <c:showCatName val="1"/>
              <c:showSerName val="0"/>
              <c:showPercent val="1"/>
              <c:showBubbleSize val="0"/>
            </c:dLbl>
            <c:dLbl>
              <c:idx val="1"/>
              <c:numFmt formatCode="#,##0%" sourceLinked="0"/>
              <c:spPr/>
              <c:txPr>
                <a:bodyPr/>
                <a:lstStyle/>
                <a:p>
                  <a:pPr>
                    <a:defRPr sz="1060" b="0" i="0" u="none" strike="noStrike">
                      <a:solidFill>
                        <a:srgbClr val="000000"/>
                      </a:solidFill>
                      <a:latin typeface="Helvetica Neue"/>
                    </a:defRPr>
                  </a:pPr>
                  <a:endParaRPr lang="en-US"/>
                </a:p>
              </c:txPr>
              <c:dLblPos val="outEnd"/>
              <c:showLegendKey val="0"/>
              <c:showVal val="0"/>
              <c:showCatName val="1"/>
              <c:showSerName val="0"/>
              <c:showPercent val="1"/>
              <c:showBubbleSize val="0"/>
            </c:dLbl>
            <c:dLbl>
              <c:idx val="2"/>
              <c:numFmt formatCode="#,##0%" sourceLinked="0"/>
              <c:spPr/>
              <c:txPr>
                <a:bodyPr/>
                <a:lstStyle/>
                <a:p>
                  <a:pPr>
                    <a:defRPr sz="1060" b="0" i="0" u="none" strike="noStrike">
                      <a:solidFill>
                        <a:srgbClr val="000000"/>
                      </a:solidFill>
                      <a:latin typeface="Helvetica Neue"/>
                    </a:defRPr>
                  </a:pPr>
                  <a:endParaRPr lang="en-US"/>
                </a:p>
              </c:txPr>
              <c:dLblPos val="outEnd"/>
              <c:showLegendKey val="0"/>
              <c:showVal val="0"/>
              <c:showCatName val="1"/>
              <c:showSerName val="0"/>
              <c:showPercent val="1"/>
              <c:showBubbleSize val="0"/>
            </c:dLbl>
            <c:dLbl>
              <c:idx val="3"/>
              <c:layout/>
              <c:numFmt formatCode="#,##0.0%" sourceLinked="0"/>
              <c:spPr/>
              <c:txPr>
                <a:bodyPr/>
                <a:lstStyle/>
                <a:p>
                  <a:pPr>
                    <a:defRPr sz="1060" b="0" i="0" u="none" strike="noStrike">
                      <a:solidFill>
                        <a:srgbClr val="000000"/>
                      </a:solidFill>
                      <a:latin typeface="Helvetica Neue"/>
                    </a:defRPr>
                  </a:pPr>
                  <a:endParaRPr lang="en-US"/>
                </a:p>
              </c:txPr>
              <c:dLblPos val="inEnd"/>
              <c:showLegendKey val="0"/>
              <c:showVal val="0"/>
              <c:showCatName val="1"/>
              <c:showSerName val="0"/>
              <c:showPercent val="1"/>
              <c:showBubbleSize val="0"/>
              <c:extLst>
                <c:ext xmlns:c15="http://schemas.microsoft.com/office/drawing/2012/chart" uri="{CE6537A1-D6FC-4f65-9D91-7224C49458BB}">
                  <c15:layout/>
                </c:ext>
              </c:extLst>
            </c:dLbl>
            <c:dLbl>
              <c:idx val="4"/>
              <c:numFmt formatCode="#,##0%" sourceLinked="0"/>
              <c:spPr/>
              <c:txPr>
                <a:bodyPr/>
                <a:lstStyle/>
                <a:p>
                  <a:pPr>
                    <a:defRPr sz="1060" b="0" i="0" u="none" strike="noStrike">
                      <a:solidFill>
                        <a:srgbClr val="000000"/>
                      </a:solidFill>
                      <a:latin typeface="Helvetica Neue"/>
                    </a:defRPr>
                  </a:pPr>
                  <a:endParaRPr lang="en-US"/>
                </a:p>
              </c:txPr>
              <c:dLblPos val="outEnd"/>
              <c:showLegendKey val="0"/>
              <c:showVal val="0"/>
              <c:showCatName val="1"/>
              <c:showSerName val="0"/>
              <c:showPercent val="1"/>
              <c:showBubbleSize val="0"/>
            </c:dLbl>
            <c:dLbl>
              <c:idx val="5"/>
              <c:numFmt formatCode="#,##0%" sourceLinked="0"/>
              <c:spPr/>
              <c:txPr>
                <a:bodyPr/>
                <a:lstStyle/>
                <a:p>
                  <a:pPr>
                    <a:defRPr sz="1060" b="0" i="0" u="none" strike="noStrike">
                      <a:solidFill>
                        <a:srgbClr val="000000"/>
                      </a:solidFill>
                      <a:latin typeface="Helvetica Neue"/>
                    </a:defRPr>
                  </a:pPr>
                  <a:endParaRPr lang="en-US"/>
                </a:p>
              </c:txPr>
              <c:dLblPos val="outEnd"/>
              <c:showLegendKey val="0"/>
              <c:showVal val="0"/>
              <c:showCatName val="1"/>
              <c:showSerName val="0"/>
              <c:showPercent val="1"/>
              <c:showBubbleSize val="0"/>
            </c:dLbl>
            <c:dLbl>
              <c:idx val="6"/>
              <c:numFmt formatCode="#,##0%" sourceLinked="0"/>
              <c:spPr/>
              <c:txPr>
                <a:bodyPr/>
                <a:lstStyle/>
                <a:p>
                  <a:pPr>
                    <a:defRPr sz="1060" b="0" i="0" u="none" strike="noStrike">
                      <a:solidFill>
                        <a:srgbClr val="000000"/>
                      </a:solidFill>
                      <a:latin typeface="Helvetica Neue"/>
                    </a:defRPr>
                  </a:pPr>
                  <a:endParaRPr lang="en-US"/>
                </a:p>
              </c:txPr>
              <c:dLblPos val="outEnd"/>
              <c:showLegendKey val="0"/>
              <c:showVal val="0"/>
              <c:showCatName val="1"/>
              <c:showSerName val="0"/>
              <c:showPercent val="1"/>
              <c:showBubbleSize val="0"/>
            </c:dLbl>
            <c:dLbl>
              <c:idx val="7"/>
              <c:numFmt formatCode="#,##0%" sourceLinked="0"/>
              <c:spPr/>
              <c:txPr>
                <a:bodyPr/>
                <a:lstStyle/>
                <a:p>
                  <a:pPr>
                    <a:defRPr sz="1060" b="0" i="0" u="none" strike="noStrike">
                      <a:solidFill>
                        <a:srgbClr val="000000"/>
                      </a:solidFill>
                      <a:latin typeface="Helvetica Neue"/>
                    </a:defRPr>
                  </a:pPr>
                  <a:endParaRPr lang="en-US"/>
                </a:p>
              </c:txPr>
              <c:dLblPos val="outEnd"/>
              <c:showLegendKey val="0"/>
              <c:showVal val="0"/>
              <c:showCatName val="1"/>
              <c:showSerName val="0"/>
              <c:showPercent val="1"/>
              <c:showBubbleSize val="0"/>
            </c:dLbl>
            <c:dLbl>
              <c:idx val="8"/>
              <c:numFmt formatCode="#,##0%" sourceLinked="0"/>
              <c:spPr/>
              <c:txPr>
                <a:bodyPr/>
                <a:lstStyle/>
                <a:p>
                  <a:pPr>
                    <a:defRPr sz="1060" b="0" i="0" u="none" strike="noStrike">
                      <a:solidFill>
                        <a:srgbClr val="000000"/>
                      </a:solidFill>
                      <a:latin typeface="Helvetica Neue"/>
                    </a:defRPr>
                  </a:pPr>
                  <a:endParaRPr lang="en-US"/>
                </a:p>
              </c:txPr>
              <c:dLblPos val="outEnd"/>
              <c:showLegendKey val="0"/>
              <c:showVal val="0"/>
              <c:showCatName val="1"/>
              <c:showSerName val="0"/>
              <c:showPercent val="1"/>
              <c:showBubbleSize val="0"/>
            </c:dLbl>
            <c:dLbl>
              <c:idx val="9"/>
              <c:numFmt formatCode="#,##0%" sourceLinked="0"/>
              <c:spPr/>
              <c:txPr>
                <a:bodyPr/>
                <a:lstStyle/>
                <a:p>
                  <a:pPr>
                    <a:defRPr sz="1060" b="0" i="0" u="none" strike="noStrike">
                      <a:solidFill>
                        <a:srgbClr val="000000"/>
                      </a:solidFill>
                      <a:latin typeface="Helvetica Neue"/>
                    </a:defRPr>
                  </a:pPr>
                  <a:endParaRPr lang="en-US"/>
                </a:p>
              </c:txPr>
              <c:dLblPos val="outEnd"/>
              <c:showLegendKey val="0"/>
              <c:showVal val="0"/>
              <c:showCatName val="1"/>
              <c:showSerName val="0"/>
              <c:showPercent val="1"/>
              <c:showBubbleSize val="0"/>
            </c:dLbl>
            <c:numFmt formatCode="#,##0%" sourceLinked="0"/>
            <c:spPr>
              <a:noFill/>
              <a:ln>
                <a:noFill/>
              </a:ln>
              <a:effectLst/>
            </c:spPr>
            <c:txPr>
              <a:bodyPr/>
              <a:lstStyle/>
              <a:p>
                <a:pPr>
                  <a:defRPr sz="1060" b="0" i="0" u="none" strike="noStrike">
                    <a:solidFill>
                      <a:srgbClr val="000000"/>
                    </a:solidFill>
                    <a:latin typeface="Helvetica Neue"/>
                  </a:defRPr>
                </a:pPr>
                <a:endParaRPr lang="en-US"/>
              </a:p>
            </c:txPr>
            <c:dLblPos val="outEnd"/>
            <c:showLegendKey val="0"/>
            <c:showVal val="0"/>
            <c:showCatName val="1"/>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Sheet1!$B$1:$K$1</c:f>
              <c:strCache>
                <c:ptCount val="10"/>
                <c:pt idx="0">
                  <c:v>GrubHub</c:v>
                </c:pt>
                <c:pt idx="1">
                  <c:v>Eat24</c:v>
                </c:pt>
                <c:pt idx="2">
                  <c:v>DoorDash</c:v>
                </c:pt>
                <c:pt idx="3">
                  <c:v>Postmates</c:v>
                </c:pt>
                <c:pt idx="4">
                  <c:v>Domino's</c:v>
                </c:pt>
                <c:pt idx="5">
                  <c:v>Pizza Hut</c:v>
                </c:pt>
                <c:pt idx="6">
                  <c:v>Papa John's</c:v>
                </c:pt>
                <c:pt idx="7">
                  <c:v>Jimmy John's</c:v>
                </c:pt>
                <c:pt idx="8">
                  <c:v>Panera</c:v>
                </c:pt>
                <c:pt idx="9">
                  <c:v>Other</c:v>
                </c:pt>
              </c:strCache>
            </c:strRef>
          </c:cat>
          <c:val>
            <c:numRef>
              <c:f>Sheet1!$B$2:$K$2</c:f>
              <c:numCache>
                <c:formatCode>General</c:formatCode>
                <c:ptCount val="10"/>
                <c:pt idx="0">
                  <c:v>32</c:v>
                </c:pt>
                <c:pt idx="1">
                  <c:v>7</c:v>
                </c:pt>
                <c:pt idx="2">
                  <c:v>3</c:v>
                </c:pt>
                <c:pt idx="3">
                  <c:v>4</c:v>
                </c:pt>
                <c:pt idx="4">
                  <c:v>15</c:v>
                </c:pt>
                <c:pt idx="5">
                  <c:v>14</c:v>
                </c:pt>
                <c:pt idx="6">
                  <c:v>11</c:v>
                </c:pt>
                <c:pt idx="7">
                  <c:v>3</c:v>
                </c:pt>
                <c:pt idx="8">
                  <c:v>2</c:v>
                </c:pt>
                <c:pt idx="9">
                  <c:v>8</c:v>
                </c:pt>
              </c:numCache>
            </c:numRef>
          </c:val>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roundedCorners val="0"/>
  <c:style val="2"/>
  <c:chart>
    <c:autoTitleDeleted val="1"/>
    <c:plotArea>
      <c:layout>
        <c:manualLayout>
          <c:layoutTarget val="inner"/>
          <c:xMode val="edge"/>
          <c:yMode val="edge"/>
          <c:x val="0.2102"/>
          <c:y val="6.7990999999999996E-2"/>
          <c:w val="0.73239900000000002"/>
          <c:h val="0.82642800000000005"/>
        </c:manualLayout>
      </c:layout>
      <c:lineChart>
        <c:grouping val="standard"/>
        <c:varyColors val="0"/>
        <c:ser>
          <c:idx val="0"/>
          <c:order val="0"/>
          <c:tx>
            <c:strRef>
              <c:f>Sheet1!$A$2</c:f>
              <c:strCache>
                <c:ptCount val="1"/>
                <c:pt idx="0">
                  <c:v>Orders (millions)</c:v>
                </c:pt>
              </c:strCache>
            </c:strRef>
          </c:tx>
          <c:spPr>
            <a:ln w="50800" cap="flat">
              <a:solidFill>
                <a:srgbClr val="00A2FF"/>
              </a:solidFill>
              <a:prstDash val="solid"/>
              <a:miter lim="400000"/>
            </a:ln>
            <a:effectLst/>
          </c:spPr>
          <c:marker>
            <c:symbol val="circle"/>
            <c:size val="10"/>
            <c:spPr>
              <a:solidFill>
                <a:srgbClr val="FFFFFF"/>
              </a:solidFill>
              <a:ln w="50800" cap="flat">
                <a:solidFill>
                  <a:srgbClr val="00A2FF"/>
                </a:solidFill>
                <a:prstDash val="solid"/>
                <a:miter lim="400000"/>
              </a:ln>
              <a:effectLst/>
            </c:spPr>
          </c:marker>
          <c:cat>
            <c:strRef>
              <c:f>Sheet1!$B$1:$F$1</c:f>
              <c:strCache>
                <c:ptCount val="5"/>
                <c:pt idx="0">
                  <c:v>2013</c:v>
                </c:pt>
                <c:pt idx="1">
                  <c:v>2014</c:v>
                </c:pt>
                <c:pt idx="2">
                  <c:v>2015</c:v>
                </c:pt>
                <c:pt idx="3">
                  <c:v>2016</c:v>
                </c:pt>
                <c:pt idx="4">
                  <c:v>2017</c:v>
                </c:pt>
              </c:strCache>
            </c:strRef>
          </c:cat>
          <c:val>
            <c:numRef>
              <c:f>Sheet1!$B$2:$F$2</c:f>
              <c:numCache>
                <c:formatCode>General</c:formatCode>
                <c:ptCount val="5"/>
                <c:pt idx="0">
                  <c:v>40.200000000000003</c:v>
                </c:pt>
                <c:pt idx="1">
                  <c:v>61.2</c:v>
                </c:pt>
                <c:pt idx="2">
                  <c:v>96.2</c:v>
                </c:pt>
                <c:pt idx="3">
                  <c:v>136.4</c:v>
                </c:pt>
                <c:pt idx="4">
                  <c:v>172.4</c:v>
                </c:pt>
              </c:numCache>
            </c:numRef>
          </c:val>
          <c:smooth val="0"/>
        </c:ser>
        <c:dLbls>
          <c:showLegendKey val="0"/>
          <c:showVal val="0"/>
          <c:showCatName val="0"/>
          <c:showSerName val="0"/>
          <c:showPercent val="0"/>
          <c:showBubbleSize val="0"/>
        </c:dLbls>
        <c:marker val="1"/>
        <c:smooth val="0"/>
        <c:axId val="376434864"/>
        <c:axId val="376436040"/>
      </c:lineChart>
      <c:catAx>
        <c:axId val="376434864"/>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1000" b="0" i="0" u="none" strike="noStrike">
                <a:solidFill>
                  <a:srgbClr val="000000"/>
                </a:solidFill>
                <a:latin typeface="Helvetica Neue"/>
              </a:defRPr>
            </a:pPr>
            <a:endParaRPr lang="en-US"/>
          </a:p>
        </c:txPr>
        <c:crossAx val="376436040"/>
        <c:crosses val="autoZero"/>
        <c:auto val="1"/>
        <c:lblAlgn val="ctr"/>
        <c:lblOffset val="100"/>
        <c:noMultiLvlLbl val="1"/>
      </c:catAx>
      <c:valAx>
        <c:axId val="376436040"/>
        <c:scaling>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noFill/>
            <a:prstDash val="solid"/>
            <a:miter lim="400000"/>
          </a:ln>
        </c:spPr>
        <c:txPr>
          <a:bodyPr rot="0"/>
          <a:lstStyle/>
          <a:p>
            <a:pPr>
              <a:defRPr sz="1000" b="0" i="0" u="none" strike="noStrike">
                <a:solidFill>
                  <a:srgbClr val="000000"/>
                </a:solidFill>
                <a:latin typeface="Helvetica Neue"/>
              </a:defRPr>
            </a:pPr>
            <a:endParaRPr lang="en-US"/>
          </a:p>
        </c:txPr>
        <c:crossAx val="376434864"/>
        <c:crosses val="autoZero"/>
        <c:crossBetween val="midCat"/>
        <c:majorUnit val="45"/>
        <c:minorUnit val="22.5"/>
      </c:valAx>
      <c:spPr>
        <a:noFill/>
        <a:ln w="12700" cap="flat">
          <a:noFill/>
          <a:miter lim="400000"/>
        </a:ln>
        <a:effectLst/>
      </c:spPr>
    </c:plotArea>
    <c:legend>
      <c:legendPos val="r"/>
      <c:layout>
        <c:manualLayout>
          <c:xMode val="edge"/>
          <c:yMode val="edge"/>
          <c:x val="0"/>
          <c:y val="4.6890800000000003E-2"/>
          <c:w val="0.88424000000000003"/>
          <c:h val="9.85655E-2"/>
        </c:manualLayout>
      </c:layout>
      <c:overlay val="1"/>
      <c:spPr>
        <a:noFill/>
        <a:ln w="12700" cap="flat">
          <a:noFill/>
          <a:miter lim="400000"/>
        </a:ln>
        <a:effectLst/>
      </c:spPr>
      <c:txPr>
        <a:bodyPr rot="0"/>
        <a:lstStyle/>
        <a:p>
          <a:pPr>
            <a:defRPr sz="1100" b="1" i="0" u="none" strike="noStrike">
              <a:solidFill>
                <a:srgbClr val="000000"/>
              </a:solidFill>
              <a:latin typeface="Helvetica Neue"/>
            </a:defRPr>
          </a:pPr>
          <a:endParaRPr lang="en-US"/>
        </a:p>
      </c:txPr>
    </c:legend>
    <c:plotVisOnly val="1"/>
    <c:dispBlanksAs val="gap"/>
    <c:showDLblsOverMax val="1"/>
  </c:chart>
  <c:spPr>
    <a:noFill/>
    <a:ln>
      <a:noFill/>
    </a:ln>
    <a:effectLst/>
  </c:spPr>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roundedCorners val="0"/>
  <c:style val="2"/>
  <c:chart>
    <c:autoTitleDeleted val="1"/>
    <c:plotArea>
      <c:layout>
        <c:manualLayout>
          <c:layoutTarget val="inner"/>
          <c:xMode val="edge"/>
          <c:yMode val="edge"/>
          <c:x val="0.13552800000000001"/>
          <c:y val="5.32259E-2"/>
          <c:w val="0.80837199999999998"/>
          <c:h val="0.86371799999999999"/>
        </c:manualLayout>
      </c:layout>
      <c:lineChart>
        <c:grouping val="standard"/>
        <c:varyColors val="0"/>
        <c:ser>
          <c:idx val="0"/>
          <c:order val="0"/>
          <c:tx>
            <c:strRef>
              <c:f>Sheet1!$A$2</c:f>
              <c:strCache>
                <c:ptCount val="1"/>
                <c:pt idx="0">
                  <c:v>Avg rev per order (£)</c:v>
                </c:pt>
              </c:strCache>
            </c:strRef>
          </c:tx>
          <c:spPr>
            <a:ln w="50800" cap="flat">
              <a:solidFill>
                <a:srgbClr val="00A2FF"/>
              </a:solidFill>
              <a:prstDash val="solid"/>
              <a:miter lim="400000"/>
            </a:ln>
            <a:effectLst/>
          </c:spPr>
          <c:marker>
            <c:symbol val="circle"/>
            <c:size val="10"/>
            <c:spPr>
              <a:solidFill>
                <a:srgbClr val="FFFFFF"/>
              </a:solidFill>
              <a:ln w="50800" cap="flat">
                <a:solidFill>
                  <a:srgbClr val="00A2FF"/>
                </a:solidFill>
                <a:prstDash val="solid"/>
                <a:miter lim="400000"/>
              </a:ln>
              <a:effectLst/>
            </c:spPr>
          </c:marker>
          <c:cat>
            <c:strRef>
              <c:f>Sheet1!$B$1:$F$1</c:f>
              <c:strCache>
                <c:ptCount val="5"/>
                <c:pt idx="0">
                  <c:v>2013</c:v>
                </c:pt>
                <c:pt idx="1">
                  <c:v>2014</c:v>
                </c:pt>
                <c:pt idx="2">
                  <c:v>2015</c:v>
                </c:pt>
                <c:pt idx="3">
                  <c:v>2016</c:v>
                </c:pt>
                <c:pt idx="4">
                  <c:v>2017</c:v>
                </c:pt>
              </c:strCache>
            </c:strRef>
          </c:cat>
          <c:val>
            <c:numRef>
              <c:f>Sheet1!$B$2:$F$2</c:f>
              <c:numCache>
                <c:formatCode>General</c:formatCode>
                <c:ptCount val="5"/>
                <c:pt idx="0">
                  <c:v>2.11</c:v>
                </c:pt>
                <c:pt idx="1">
                  <c:v>2.29</c:v>
                </c:pt>
                <c:pt idx="2">
                  <c:v>2.35</c:v>
                </c:pt>
                <c:pt idx="3">
                  <c:v>2.59</c:v>
                </c:pt>
                <c:pt idx="4">
                  <c:v>2.92</c:v>
                </c:pt>
              </c:numCache>
            </c:numRef>
          </c:val>
          <c:smooth val="0"/>
        </c:ser>
        <c:dLbls>
          <c:showLegendKey val="0"/>
          <c:showVal val="0"/>
          <c:showCatName val="0"/>
          <c:showSerName val="0"/>
          <c:showPercent val="0"/>
          <c:showBubbleSize val="0"/>
        </c:dLbls>
        <c:marker val="1"/>
        <c:smooth val="0"/>
        <c:axId val="449254568"/>
        <c:axId val="449258096"/>
      </c:lineChart>
      <c:catAx>
        <c:axId val="449254568"/>
        <c:scaling>
          <c:orientation val="minMax"/>
        </c:scaling>
        <c:delete val="0"/>
        <c:axPos val="b"/>
        <c:numFmt formatCode="General" sourceLinked="0"/>
        <c:majorTickMark val="none"/>
        <c:minorTickMark val="none"/>
        <c:tickLblPos val="low"/>
        <c:spPr>
          <a:ln w="9525" cap="flat">
            <a:solidFill>
              <a:srgbClr val="000000"/>
            </a:solidFill>
            <a:prstDash val="solid"/>
            <a:miter lim="400000"/>
          </a:ln>
        </c:spPr>
        <c:txPr>
          <a:bodyPr rot="0"/>
          <a:lstStyle/>
          <a:p>
            <a:pPr>
              <a:defRPr sz="770" b="0" i="0" u="none" strike="noStrike">
                <a:solidFill>
                  <a:srgbClr val="000000"/>
                </a:solidFill>
                <a:latin typeface="Helvetica Neue"/>
              </a:defRPr>
            </a:pPr>
            <a:endParaRPr lang="en-US"/>
          </a:p>
        </c:txPr>
        <c:crossAx val="449258096"/>
        <c:crosses val="autoZero"/>
        <c:auto val="1"/>
        <c:lblAlgn val="ctr"/>
        <c:lblOffset val="100"/>
        <c:noMultiLvlLbl val="1"/>
      </c:catAx>
      <c:valAx>
        <c:axId val="449258096"/>
        <c:scaling>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9525" cap="flat">
            <a:noFill/>
            <a:prstDash val="solid"/>
            <a:miter lim="400000"/>
          </a:ln>
        </c:spPr>
        <c:txPr>
          <a:bodyPr rot="0"/>
          <a:lstStyle/>
          <a:p>
            <a:pPr>
              <a:defRPr sz="770" b="0" i="0" u="none" strike="noStrike">
                <a:solidFill>
                  <a:srgbClr val="000000"/>
                </a:solidFill>
                <a:latin typeface="Helvetica Neue"/>
              </a:defRPr>
            </a:pPr>
            <a:endParaRPr lang="en-US"/>
          </a:p>
        </c:txPr>
        <c:crossAx val="449254568"/>
        <c:crosses val="autoZero"/>
        <c:crossBetween val="midCat"/>
        <c:majorUnit val="0.75"/>
        <c:minorUnit val="0.375"/>
      </c:valAx>
      <c:spPr>
        <a:noFill/>
        <a:ln w="12700" cap="flat">
          <a:noFill/>
          <a:miter lim="400000"/>
        </a:ln>
        <a:effectLst/>
      </c:spPr>
    </c:plotArea>
    <c:legend>
      <c:legendPos val="r"/>
      <c:layout>
        <c:manualLayout>
          <c:xMode val="edge"/>
          <c:yMode val="edge"/>
          <c:x val="7.9429E-2"/>
          <c:y val="0.55474100000000004"/>
          <c:w val="0.92057100000000003"/>
          <c:h val="0.11953800000000001"/>
        </c:manualLayout>
      </c:layout>
      <c:overlay val="1"/>
      <c:spPr>
        <a:noFill/>
        <a:ln w="12700" cap="flat">
          <a:noFill/>
          <a:miter lim="400000"/>
        </a:ln>
        <a:effectLst/>
      </c:spPr>
      <c:txPr>
        <a:bodyPr rot="0"/>
        <a:lstStyle/>
        <a:p>
          <a:pPr>
            <a:defRPr sz="1370" b="1" i="0" u="none" strike="noStrike">
              <a:solidFill>
                <a:srgbClr val="000000"/>
              </a:solidFill>
              <a:latin typeface="Helvetica Neue"/>
            </a:defRPr>
          </a:pPr>
          <a:endParaRPr lang="en-US"/>
        </a:p>
      </c:txPr>
    </c:legend>
    <c:plotVisOnly val="1"/>
    <c:dispBlanksAs val="gap"/>
    <c:showDLblsOverMax val="1"/>
  </c:chart>
  <c:spPr>
    <a:noFill/>
    <a:ln>
      <a:noFill/>
    </a:ln>
    <a:effectLst/>
  </c:spPr>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roundedCorners val="0"/>
  <c:style val="2"/>
  <c:chart>
    <c:autoTitleDeleted val="1"/>
    <c:plotArea>
      <c:layout>
        <c:manualLayout>
          <c:layoutTarget val="inner"/>
          <c:xMode val="edge"/>
          <c:yMode val="edge"/>
          <c:x val="0.113438"/>
          <c:y val="5.1209900000000003E-2"/>
          <c:w val="0.85078699999999996"/>
          <c:h val="0.86618300000000004"/>
        </c:manualLayout>
      </c:layout>
      <c:lineChart>
        <c:grouping val="standard"/>
        <c:varyColors val="0"/>
        <c:ser>
          <c:idx val="0"/>
          <c:order val="0"/>
          <c:tx>
            <c:strRef>
              <c:f>Sheet1!$B$1</c:f>
              <c:strCache>
                <c:ptCount val="1"/>
                <c:pt idx="0">
                  <c:v>Total Revenue  (￡ M)</c:v>
                </c:pt>
              </c:strCache>
            </c:strRef>
          </c:tx>
          <c:spPr>
            <a:ln w="50800" cap="flat">
              <a:solidFill>
                <a:srgbClr val="00A2FF"/>
              </a:solidFill>
              <a:prstDash val="solid"/>
              <a:miter lim="400000"/>
            </a:ln>
            <a:effectLst/>
          </c:spPr>
          <c:marker>
            <c:symbol val="circle"/>
            <c:size val="10"/>
            <c:spPr>
              <a:solidFill>
                <a:srgbClr val="FFFFFF"/>
              </a:solidFill>
              <a:ln w="50800" cap="flat">
                <a:solidFill>
                  <a:srgbClr val="00A2FF"/>
                </a:solidFill>
                <a:prstDash val="solid"/>
                <a:miter lim="400000"/>
              </a:ln>
              <a:effectLst/>
            </c:spPr>
          </c:marker>
          <c:cat>
            <c:strRef>
              <c:f>Sheet1!$A$2:$A$5</c:f>
              <c:strCache>
                <c:ptCount val="4"/>
                <c:pt idx="0">
                  <c:v>2016</c:v>
                </c:pt>
                <c:pt idx="1">
                  <c:v>2017</c:v>
                </c:pt>
                <c:pt idx="2">
                  <c:v>2018</c:v>
                </c:pt>
                <c:pt idx="3">
                  <c:v>2019</c:v>
                </c:pt>
              </c:strCache>
            </c:strRef>
          </c:cat>
          <c:val>
            <c:numRef>
              <c:f>Sheet1!$B$2:$B$5</c:f>
              <c:numCache>
                <c:formatCode>General</c:formatCode>
                <c:ptCount val="4"/>
                <c:pt idx="0">
                  <c:v>347.51</c:v>
                </c:pt>
                <c:pt idx="1">
                  <c:v>543.79999999999995</c:v>
                </c:pt>
                <c:pt idx="2">
                  <c:v>665.1</c:v>
                </c:pt>
                <c:pt idx="3">
                  <c:v>1237.5</c:v>
                </c:pt>
              </c:numCache>
            </c:numRef>
          </c:val>
          <c:smooth val="0"/>
        </c:ser>
        <c:dLbls>
          <c:showLegendKey val="0"/>
          <c:showVal val="0"/>
          <c:showCatName val="0"/>
          <c:showSerName val="0"/>
          <c:showPercent val="0"/>
          <c:showBubbleSize val="0"/>
        </c:dLbls>
        <c:marker val="1"/>
        <c:smooth val="0"/>
        <c:axId val="449254960"/>
        <c:axId val="449256528"/>
      </c:lineChart>
      <c:catAx>
        <c:axId val="449254960"/>
        <c:scaling>
          <c:orientation val="minMax"/>
        </c:scaling>
        <c:delete val="0"/>
        <c:axPos val="b"/>
        <c:numFmt formatCode="#,##0" sourceLinked="0"/>
        <c:majorTickMark val="none"/>
        <c:minorTickMark val="none"/>
        <c:tickLblPos val="low"/>
        <c:spPr>
          <a:ln w="12700" cap="flat">
            <a:solidFill>
              <a:srgbClr val="000000"/>
            </a:solidFill>
            <a:prstDash val="solid"/>
            <a:miter lim="400000"/>
          </a:ln>
        </c:spPr>
        <c:txPr>
          <a:bodyPr rot="0"/>
          <a:lstStyle/>
          <a:p>
            <a:pPr>
              <a:defRPr sz="1000" b="0" i="0" u="none" strike="noStrike">
                <a:solidFill>
                  <a:srgbClr val="000000"/>
                </a:solidFill>
                <a:latin typeface="Helvetica Neue"/>
              </a:defRPr>
            </a:pPr>
            <a:endParaRPr lang="en-US"/>
          </a:p>
        </c:txPr>
        <c:crossAx val="449256528"/>
        <c:crosses val="autoZero"/>
        <c:auto val="1"/>
        <c:lblAlgn val="ctr"/>
        <c:lblOffset val="100"/>
        <c:noMultiLvlLbl val="1"/>
      </c:catAx>
      <c:valAx>
        <c:axId val="449256528"/>
        <c:scaling>
          <c:orientation val="minMax"/>
        </c:scaling>
        <c:delete val="0"/>
        <c:axPos val="l"/>
        <c:majorGridlines>
          <c:spPr>
            <a:ln w="12700" cap="flat">
              <a:solidFill>
                <a:srgbClr val="B8B8B8"/>
              </a:solidFill>
              <a:prstDash val="solid"/>
              <a:miter lim="400000"/>
            </a:ln>
          </c:spPr>
        </c:majorGridlines>
        <c:numFmt formatCode="#,##0" sourceLinked="0"/>
        <c:majorTickMark val="none"/>
        <c:minorTickMark val="none"/>
        <c:tickLblPos val="nextTo"/>
        <c:spPr>
          <a:ln w="12700" cap="flat">
            <a:noFill/>
            <a:prstDash val="solid"/>
            <a:miter lim="400000"/>
          </a:ln>
        </c:spPr>
        <c:txPr>
          <a:bodyPr rot="0"/>
          <a:lstStyle/>
          <a:p>
            <a:pPr>
              <a:defRPr sz="1000" b="0" i="0" u="none" strike="noStrike">
                <a:solidFill>
                  <a:srgbClr val="000000"/>
                </a:solidFill>
                <a:latin typeface="Helvetica Neue"/>
              </a:defRPr>
            </a:pPr>
            <a:endParaRPr lang="en-US"/>
          </a:p>
        </c:txPr>
        <c:crossAx val="449254960"/>
        <c:crosses val="autoZero"/>
        <c:crossBetween val="midCat"/>
        <c:majorUnit val="325"/>
        <c:minorUnit val="162.5"/>
      </c:valAx>
      <c:spPr>
        <a:noFill/>
        <a:ln w="12700" cap="flat">
          <a:noFill/>
          <a:miter lim="400000"/>
        </a:ln>
        <a:effectLst/>
      </c:spPr>
    </c:plotArea>
    <c:legend>
      <c:legendPos val="r"/>
      <c:layout>
        <c:manualLayout>
          <c:xMode val="edge"/>
          <c:yMode val="edge"/>
          <c:x val="0.23028100000000001"/>
          <c:y val="0.113189"/>
          <c:w val="0.539439"/>
          <c:h val="8.6172200000000004E-2"/>
        </c:manualLayout>
      </c:layout>
      <c:overlay val="1"/>
      <c:spPr>
        <a:noFill/>
        <a:ln w="12700" cap="flat">
          <a:noFill/>
          <a:miter lim="400000"/>
        </a:ln>
        <a:effectLst/>
      </c:spPr>
      <c:txPr>
        <a:bodyPr rot="0"/>
        <a:lstStyle/>
        <a:p>
          <a:pPr>
            <a:defRPr sz="1000" b="1" i="0" u="none" strike="noStrike">
              <a:solidFill>
                <a:srgbClr val="000000"/>
              </a:solidFill>
              <a:latin typeface="Helvetica Neue"/>
            </a:defRPr>
          </a:pPr>
          <a:endParaRPr lang="en-US"/>
        </a:p>
      </c:txPr>
    </c:legend>
    <c:plotVisOnly val="1"/>
    <c:dispBlanksAs val="gap"/>
    <c:showDLblsOverMax val="1"/>
  </c:chart>
  <c:spPr>
    <a:noFill/>
    <a:ln>
      <a:noFill/>
    </a:ln>
    <a:effectLst/>
  </c:spPr>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roundedCorners val="0"/>
  <c:style val="2"/>
  <c:chart>
    <c:autoTitleDeleted val="1"/>
    <c:plotArea>
      <c:layout>
        <c:manualLayout>
          <c:layoutTarget val="inner"/>
          <c:xMode val="edge"/>
          <c:yMode val="edge"/>
          <c:x val="0.16682900000000001"/>
          <c:y val="4.97253E-2"/>
          <c:w val="0.82817099999999999"/>
          <c:h val="0.869699"/>
        </c:manualLayout>
      </c:layout>
      <c:barChart>
        <c:barDir val="col"/>
        <c:grouping val="clustered"/>
        <c:varyColors val="0"/>
        <c:ser>
          <c:idx val="0"/>
          <c:order val="0"/>
          <c:tx>
            <c:strRef>
              <c:f>Sheet1!$B$1</c:f>
            </c:strRef>
          </c:tx>
          <c:spPr>
            <a:solidFill>
              <a:srgbClr val="00A2FF"/>
            </a:solidFill>
            <a:ln w="12700" cap="flat">
              <a:noFill/>
              <a:miter lim="400000"/>
            </a:ln>
            <a:effectLst/>
          </c:spPr>
          <c:invertIfNegative val="0"/>
          <c:cat>
            <c:strRef>
              <c:f>Sheet1!$A$2:$A$7</c:f>
              <c:strCache>
                <c:ptCount val="6"/>
                <c:pt idx="0">
                  <c:v>Year</c:v>
                </c:pt>
                <c:pt idx="1">
                  <c:v>2013</c:v>
                </c:pt>
                <c:pt idx="2">
                  <c:v>2014</c:v>
                </c:pt>
                <c:pt idx="3">
                  <c:v>2015</c:v>
                </c:pt>
                <c:pt idx="4">
                  <c:v>2016</c:v>
                </c:pt>
                <c:pt idx="5">
                  <c:v>2017</c:v>
                </c:pt>
              </c:strCache>
            </c:strRef>
          </c:cat>
          <c:val>
            <c:numRef>
              <c:f>Sheet1!$B$2:$B$7</c:f>
              <c:numCache>
                <c:formatCode>General</c:formatCode>
                <c:ptCount val="6"/>
                <c:pt idx="1">
                  <c:v>547</c:v>
                </c:pt>
                <c:pt idx="2">
                  <c:v>1018</c:v>
                </c:pt>
                <c:pt idx="3">
                  <c:v>2843</c:v>
                </c:pt>
                <c:pt idx="4">
                  <c:v>6848</c:v>
                </c:pt>
                <c:pt idx="5">
                  <c:v>12882</c:v>
                </c:pt>
              </c:numCache>
            </c:numRef>
          </c:val>
        </c:ser>
        <c:dLbls>
          <c:showLegendKey val="0"/>
          <c:showVal val="0"/>
          <c:showCatName val="0"/>
          <c:showSerName val="0"/>
          <c:showPercent val="0"/>
          <c:showBubbleSize val="0"/>
        </c:dLbls>
        <c:gapWidth val="40"/>
        <c:overlap val="-10"/>
        <c:axId val="447894352"/>
        <c:axId val="447898664"/>
      </c:barChart>
      <c:catAx>
        <c:axId val="447894352"/>
        <c:scaling>
          <c:orientation val="minMax"/>
        </c:scaling>
        <c:delete val="0"/>
        <c:axPos val="b"/>
        <c:numFmt formatCode="#,##0" sourceLinked="0"/>
        <c:majorTickMark val="none"/>
        <c:minorTickMark val="none"/>
        <c:tickLblPos val="low"/>
        <c:spPr>
          <a:ln w="12700" cap="flat">
            <a:solidFill>
              <a:srgbClr val="000000"/>
            </a:solidFill>
            <a:prstDash val="solid"/>
            <a:miter lim="400000"/>
          </a:ln>
        </c:spPr>
        <c:txPr>
          <a:bodyPr rot="0"/>
          <a:lstStyle/>
          <a:p>
            <a:pPr>
              <a:defRPr sz="1000" b="0" i="0" u="none" strike="noStrike">
                <a:solidFill>
                  <a:srgbClr val="000000"/>
                </a:solidFill>
                <a:latin typeface="Helvetica Neue"/>
              </a:defRPr>
            </a:pPr>
            <a:endParaRPr lang="en-US"/>
          </a:p>
        </c:txPr>
        <c:crossAx val="447898664"/>
        <c:crosses val="autoZero"/>
        <c:auto val="1"/>
        <c:lblAlgn val="ctr"/>
        <c:lblOffset val="100"/>
        <c:noMultiLvlLbl val="1"/>
      </c:catAx>
      <c:valAx>
        <c:axId val="447898664"/>
        <c:scaling>
          <c:orientation val="minMax"/>
        </c:scaling>
        <c:delete val="0"/>
        <c:axPos val="l"/>
        <c:majorGridlines>
          <c:spPr>
            <a:ln w="12700" cap="flat">
              <a:solidFill>
                <a:srgbClr val="B8B8B8"/>
              </a:solidFill>
              <a:prstDash val="solid"/>
              <a:miter lim="400000"/>
            </a:ln>
          </c:spPr>
        </c:majorGridlines>
        <c:numFmt formatCode="#,##0" sourceLinked="0"/>
        <c:majorTickMark val="none"/>
        <c:minorTickMark val="none"/>
        <c:tickLblPos val="nextTo"/>
        <c:spPr>
          <a:ln w="12700" cap="flat">
            <a:noFill/>
            <a:prstDash val="solid"/>
            <a:miter lim="400000"/>
          </a:ln>
        </c:spPr>
        <c:txPr>
          <a:bodyPr rot="0"/>
          <a:lstStyle/>
          <a:p>
            <a:pPr>
              <a:defRPr sz="1000" b="0" i="0" u="none" strike="noStrike">
                <a:solidFill>
                  <a:srgbClr val="000000"/>
                </a:solidFill>
                <a:latin typeface="Helvetica Neue"/>
              </a:defRPr>
            </a:pPr>
            <a:endParaRPr lang="en-US"/>
          </a:p>
        </c:txPr>
        <c:crossAx val="447894352"/>
        <c:crosses val="autoZero"/>
        <c:crossBetween val="between"/>
        <c:majorUnit val="3500"/>
        <c:minorUnit val="1750"/>
      </c:valAx>
      <c:spPr>
        <a:noFill/>
        <a:ln w="12700" cap="flat">
          <a:noFill/>
          <a:miter lim="400000"/>
        </a:ln>
        <a:effectLst/>
      </c:spPr>
    </c:plotArea>
    <c:plotVisOnly val="1"/>
    <c:dispBlanksAs val="gap"/>
    <c:showDLblsOverMax val="1"/>
  </c:chart>
  <c:spPr>
    <a:noFill/>
    <a:ln>
      <a:noFill/>
    </a:ln>
    <a:effectLst/>
  </c:spPr>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roundedCorners val="0"/>
  <c:style val="2"/>
  <c:chart>
    <c:autoTitleDeleted val="1"/>
    <c:plotArea>
      <c:layout>
        <c:manualLayout>
          <c:layoutTarget val="inner"/>
          <c:xMode val="edge"/>
          <c:yMode val="edge"/>
          <c:x val="0.129722"/>
          <c:y val="6.3899200000000003E-2"/>
          <c:w val="0.86527799999999999"/>
          <c:h val="0.836121"/>
        </c:manualLayout>
      </c:layout>
      <c:barChart>
        <c:barDir val="col"/>
        <c:grouping val="clustered"/>
        <c:varyColors val="0"/>
        <c:ser>
          <c:idx val="0"/>
          <c:order val="0"/>
          <c:tx>
            <c:strRef>
              <c:f>Sheet1!$B$1</c:f>
              <c:strCache>
                <c:ptCount val="1"/>
                <c:pt idx="0">
                  <c:v>Revenue ($M)</c:v>
                </c:pt>
              </c:strCache>
            </c:strRef>
          </c:tx>
          <c:spPr>
            <a:solidFill>
              <a:srgbClr val="00A2FF"/>
            </a:solidFill>
            <a:ln w="12700" cap="flat">
              <a:noFill/>
              <a:miter lim="400000"/>
            </a:ln>
            <a:effectLst/>
          </c:spPr>
          <c:invertIfNegative val="0"/>
          <c:cat>
            <c:strRef>
              <c:f>Sheet1!$A$2:$A$10</c:f>
              <c:strCache>
                <c:ptCount val="9"/>
                <c:pt idx="0">
                  <c:v>2011</c:v>
                </c:pt>
                <c:pt idx="1">
                  <c:v>2012</c:v>
                </c:pt>
                <c:pt idx="2">
                  <c:v>2013</c:v>
                </c:pt>
                <c:pt idx="3">
                  <c:v>2014</c:v>
                </c:pt>
                <c:pt idx="4">
                  <c:v>2015</c:v>
                </c:pt>
                <c:pt idx="5">
                  <c:v>2016</c:v>
                </c:pt>
                <c:pt idx="6">
                  <c:v>2017</c:v>
                </c:pt>
                <c:pt idx="7">
                  <c:v>2018</c:v>
                </c:pt>
                <c:pt idx="8">
                  <c:v>2019</c:v>
                </c:pt>
              </c:strCache>
            </c:strRef>
          </c:cat>
          <c:val>
            <c:numRef>
              <c:f>Sheet1!$B$2:$B$10</c:f>
              <c:numCache>
                <c:formatCode>General</c:formatCode>
                <c:ptCount val="9"/>
                <c:pt idx="0">
                  <c:v>61</c:v>
                </c:pt>
                <c:pt idx="1">
                  <c:v>82</c:v>
                </c:pt>
                <c:pt idx="2">
                  <c:v>137</c:v>
                </c:pt>
                <c:pt idx="3">
                  <c:v>254</c:v>
                </c:pt>
                <c:pt idx="4">
                  <c:v>362</c:v>
                </c:pt>
                <c:pt idx="5">
                  <c:v>493</c:v>
                </c:pt>
                <c:pt idx="6">
                  <c:v>683</c:v>
                </c:pt>
                <c:pt idx="7">
                  <c:v>1007</c:v>
                </c:pt>
                <c:pt idx="8">
                  <c:v>1312</c:v>
                </c:pt>
              </c:numCache>
            </c:numRef>
          </c:val>
        </c:ser>
        <c:dLbls>
          <c:showLegendKey val="0"/>
          <c:showVal val="0"/>
          <c:showCatName val="0"/>
          <c:showSerName val="0"/>
          <c:showPercent val="0"/>
          <c:showBubbleSize val="0"/>
        </c:dLbls>
        <c:gapWidth val="40"/>
        <c:overlap val="-10"/>
        <c:axId val="447896704"/>
        <c:axId val="447897880"/>
      </c:barChart>
      <c:catAx>
        <c:axId val="447896704"/>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1000" b="0" i="0" u="none" strike="noStrike">
                <a:solidFill>
                  <a:srgbClr val="000000"/>
                </a:solidFill>
                <a:latin typeface="Helvetica Neue"/>
              </a:defRPr>
            </a:pPr>
            <a:endParaRPr lang="en-US"/>
          </a:p>
        </c:txPr>
        <c:crossAx val="447897880"/>
        <c:crosses val="autoZero"/>
        <c:auto val="1"/>
        <c:lblAlgn val="ctr"/>
        <c:lblOffset val="100"/>
        <c:noMultiLvlLbl val="1"/>
      </c:catAx>
      <c:valAx>
        <c:axId val="447897880"/>
        <c:scaling>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noFill/>
            <a:prstDash val="solid"/>
            <a:miter lim="400000"/>
          </a:ln>
        </c:spPr>
        <c:txPr>
          <a:bodyPr rot="0"/>
          <a:lstStyle/>
          <a:p>
            <a:pPr>
              <a:defRPr sz="1000" b="0" i="0" u="none" strike="noStrike">
                <a:solidFill>
                  <a:srgbClr val="000000"/>
                </a:solidFill>
                <a:latin typeface="Helvetica Neue"/>
              </a:defRPr>
            </a:pPr>
            <a:endParaRPr lang="en-US"/>
          </a:p>
        </c:txPr>
        <c:crossAx val="447896704"/>
        <c:crosses val="autoZero"/>
        <c:crossBetween val="between"/>
        <c:majorUnit val="350"/>
        <c:minorUnit val="175"/>
      </c:valAx>
      <c:spPr>
        <a:noFill/>
        <a:ln w="12700" cap="flat">
          <a:noFill/>
          <a:miter lim="400000"/>
        </a:ln>
        <a:effectLst/>
      </c:spPr>
    </c:plotArea>
    <c:legend>
      <c:legendPos val="r"/>
      <c:layout>
        <c:manualLayout>
          <c:xMode val="edge"/>
          <c:yMode val="edge"/>
          <c:x val="0.159638"/>
          <c:y val="0.113231"/>
          <c:w val="0.49701200000000001"/>
          <c:h val="0.110178"/>
        </c:manualLayout>
      </c:layout>
      <c:overlay val="1"/>
      <c:spPr>
        <a:noFill/>
        <a:ln w="12700" cap="flat">
          <a:noFill/>
          <a:miter lim="400000"/>
        </a:ln>
        <a:effectLst/>
      </c:spPr>
      <c:txPr>
        <a:bodyPr rot="0"/>
        <a:lstStyle/>
        <a:p>
          <a:pPr>
            <a:defRPr sz="1300" b="1" i="0" u="none" strike="noStrike">
              <a:solidFill>
                <a:srgbClr val="000000"/>
              </a:solidFill>
              <a:latin typeface="Helvetica Neue"/>
            </a:defRPr>
          </a:pPr>
          <a:endParaRPr lang="en-US"/>
        </a:p>
      </c:txPr>
    </c:legend>
    <c:plotVisOnly val="1"/>
    <c:dispBlanksAs val="gap"/>
    <c:showDLblsOverMax val="1"/>
  </c:chart>
  <c:spPr>
    <a:noFill/>
    <a:ln>
      <a:noFill/>
    </a:ln>
    <a:effectLst/>
  </c:spPr>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84" name="Shape 584"/>
          <p:cNvSpPr>
            <a:spLocks noGrp="1" noRot="1" noChangeAspect="1"/>
          </p:cNvSpPr>
          <p:nvPr>
            <p:ph type="sldImg"/>
          </p:nvPr>
        </p:nvSpPr>
        <p:spPr>
          <a:xfrm>
            <a:off x="1143000" y="685800"/>
            <a:ext cx="4572000" cy="3429000"/>
          </a:xfrm>
          <a:prstGeom prst="rect">
            <a:avLst/>
          </a:prstGeom>
        </p:spPr>
        <p:txBody>
          <a:bodyPr/>
          <a:lstStyle/>
          <a:p>
            <a:endParaRPr/>
          </a:p>
        </p:txBody>
      </p:sp>
      <p:sp>
        <p:nvSpPr>
          <p:cNvPr id="585" name="Shape 58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120827408"/>
      </p:ext>
    </p:extLst>
  </p:cSld>
  <p:clrMap bg1="lt1" tx1="dk1" bg2="lt2" tx2="dk2" accent1="accent1" accent2="accent2" accent3="accent3" accent4="accent4" accent5="accent5" accent6="accent6" hlink="hlink" folHlink="folHlink"/>
  <p:notesStyle>
    <a:lvl1pPr defTabSz="369886" latinLnBrk="0">
      <a:lnSpc>
        <a:spcPct val="116999"/>
      </a:lnSpc>
      <a:defRPr>
        <a:latin typeface="+mn-lt"/>
        <a:ea typeface="+mn-ea"/>
        <a:cs typeface="+mn-cs"/>
        <a:sym typeface="Helvetica Neue"/>
      </a:defRPr>
    </a:lvl1pPr>
    <a:lvl2pPr indent="228600" defTabSz="369886" latinLnBrk="0">
      <a:lnSpc>
        <a:spcPct val="116999"/>
      </a:lnSpc>
      <a:defRPr>
        <a:latin typeface="+mn-lt"/>
        <a:ea typeface="+mn-ea"/>
        <a:cs typeface="+mn-cs"/>
        <a:sym typeface="Helvetica Neue"/>
      </a:defRPr>
    </a:lvl2pPr>
    <a:lvl3pPr indent="457200" defTabSz="369886" latinLnBrk="0">
      <a:lnSpc>
        <a:spcPct val="116999"/>
      </a:lnSpc>
      <a:defRPr>
        <a:latin typeface="+mn-lt"/>
        <a:ea typeface="+mn-ea"/>
        <a:cs typeface="+mn-cs"/>
        <a:sym typeface="Helvetica Neue"/>
      </a:defRPr>
    </a:lvl3pPr>
    <a:lvl4pPr indent="685800" defTabSz="369886" latinLnBrk="0">
      <a:lnSpc>
        <a:spcPct val="116999"/>
      </a:lnSpc>
      <a:defRPr>
        <a:latin typeface="+mn-lt"/>
        <a:ea typeface="+mn-ea"/>
        <a:cs typeface="+mn-cs"/>
        <a:sym typeface="Helvetica Neue"/>
      </a:defRPr>
    </a:lvl4pPr>
    <a:lvl5pPr indent="914400" defTabSz="369886" latinLnBrk="0">
      <a:lnSpc>
        <a:spcPct val="116999"/>
      </a:lnSpc>
      <a:defRPr>
        <a:latin typeface="+mn-lt"/>
        <a:ea typeface="+mn-ea"/>
        <a:cs typeface="+mn-cs"/>
        <a:sym typeface="Helvetica Neue"/>
      </a:defRPr>
    </a:lvl5pPr>
    <a:lvl6pPr indent="1143000" defTabSz="369886" latinLnBrk="0">
      <a:lnSpc>
        <a:spcPct val="116999"/>
      </a:lnSpc>
      <a:defRPr>
        <a:latin typeface="+mn-lt"/>
        <a:ea typeface="+mn-ea"/>
        <a:cs typeface="+mn-cs"/>
        <a:sym typeface="Helvetica Neue"/>
      </a:defRPr>
    </a:lvl6pPr>
    <a:lvl7pPr indent="1371600" defTabSz="369886" latinLnBrk="0">
      <a:lnSpc>
        <a:spcPct val="116999"/>
      </a:lnSpc>
      <a:defRPr>
        <a:latin typeface="+mn-lt"/>
        <a:ea typeface="+mn-ea"/>
        <a:cs typeface="+mn-cs"/>
        <a:sym typeface="Helvetica Neue"/>
      </a:defRPr>
    </a:lvl7pPr>
    <a:lvl8pPr indent="1600200" defTabSz="369886" latinLnBrk="0">
      <a:lnSpc>
        <a:spcPct val="116999"/>
      </a:lnSpc>
      <a:defRPr>
        <a:latin typeface="+mn-lt"/>
        <a:ea typeface="+mn-ea"/>
        <a:cs typeface="+mn-cs"/>
        <a:sym typeface="Helvetica Neue"/>
      </a:defRPr>
    </a:lvl8pPr>
    <a:lvl9pPr indent="1828800" defTabSz="369886" latinLnBrk="0">
      <a:lnSpc>
        <a:spcPct val="116999"/>
      </a:lnSpc>
      <a:defRPr>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3" name="Google Shape;7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64064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15" name="image1.png" descr="image1.png"/>
          <p:cNvPicPr>
            <a:picLocks noChangeAspect="1"/>
          </p:cNvPicPr>
          <p:nvPr/>
        </p:nvPicPr>
        <p:blipFill>
          <a:blip r:embed="rId2">
            <a:extLst/>
          </a:blip>
          <a:stretch>
            <a:fillRect/>
          </a:stretch>
        </p:blipFill>
        <p:spPr>
          <a:xfrm>
            <a:off x="-7939" y="4759325"/>
            <a:ext cx="6845302" cy="395289"/>
          </a:xfrm>
          <a:prstGeom prst="rect">
            <a:avLst/>
          </a:prstGeom>
          <a:ln w="12700">
            <a:miter lim="400000"/>
          </a:ln>
        </p:spPr>
      </p:pic>
      <p:pic>
        <p:nvPicPr>
          <p:cNvPr id="16" name="image2.png" descr="image2.png"/>
          <p:cNvPicPr>
            <a:picLocks noChangeAspect="1"/>
          </p:cNvPicPr>
          <p:nvPr/>
        </p:nvPicPr>
        <p:blipFill>
          <a:blip r:embed="rId3">
            <a:extLst/>
          </a:blip>
          <a:stretch>
            <a:fillRect/>
          </a:stretch>
        </p:blipFill>
        <p:spPr>
          <a:xfrm>
            <a:off x="6589711" y="4759325"/>
            <a:ext cx="2565402" cy="395289"/>
          </a:xfrm>
          <a:prstGeom prst="rect">
            <a:avLst/>
          </a:prstGeom>
          <a:ln w="12700">
            <a:miter lim="400000"/>
          </a:ln>
        </p:spPr>
      </p:pic>
      <p:grpSp>
        <p:nvGrpSpPr>
          <p:cNvPr id="19" name="Group"/>
          <p:cNvGrpSpPr/>
          <p:nvPr/>
        </p:nvGrpSpPr>
        <p:grpSpPr>
          <a:xfrm>
            <a:off x="6010274" y="4759325"/>
            <a:ext cx="1385890" cy="400050"/>
            <a:chOff x="0" y="0"/>
            <a:chExt cx="1385889" cy="400050"/>
          </a:xfrm>
        </p:grpSpPr>
        <p:sp>
          <p:nvSpPr>
            <p:cNvPr id="17" name="Rectangle"/>
            <p:cNvSpPr/>
            <p:nvPr/>
          </p:nvSpPr>
          <p:spPr>
            <a:xfrm>
              <a:off x="-1" y="0"/>
              <a:ext cx="1385890" cy="400050"/>
            </a:xfrm>
            <a:prstGeom prst="rect">
              <a:avLst/>
            </a:prstGeom>
            <a:solidFill>
              <a:srgbClr val="000000"/>
            </a:solidFill>
            <a:ln w="12700" cap="flat">
              <a:noFill/>
              <a:miter lim="400000"/>
            </a:ln>
            <a:effectLst/>
          </p:spPr>
          <p:txBody>
            <a:bodyPr wrap="square" lIns="45718" tIns="45718" rIns="45718" bIns="45718" numCol="1" anchor="ctr">
              <a:noAutofit/>
            </a:bodyPr>
            <a:lstStyle/>
            <a:p>
              <a:pPr algn="ctr" defTabSz="1006475">
                <a:defRPr sz="1500">
                  <a:solidFill>
                    <a:srgbClr val="FFFFFF"/>
                  </a:solidFill>
                  <a:latin typeface="Calibri"/>
                  <a:ea typeface="Calibri"/>
                  <a:cs typeface="Calibri"/>
                  <a:sym typeface="Calibri"/>
                </a:defRPr>
              </a:pPr>
              <a:endParaRPr/>
            </a:p>
          </p:txBody>
        </p:sp>
        <p:pic>
          <p:nvPicPr>
            <p:cNvPr id="18" name="image3.jpeg" descr="image3.jpeg"/>
            <p:cNvPicPr>
              <a:picLocks noChangeAspect="1"/>
            </p:cNvPicPr>
            <p:nvPr/>
          </p:nvPicPr>
          <p:blipFill>
            <a:blip r:embed="rId4">
              <a:extLst/>
            </a:blip>
            <a:srcRect r="7170"/>
            <a:stretch>
              <a:fillRect/>
            </a:stretch>
          </p:blipFill>
          <p:spPr>
            <a:xfrm>
              <a:off x="68496" y="998"/>
              <a:ext cx="1239168" cy="390667"/>
            </a:xfrm>
            <a:prstGeom prst="rect">
              <a:avLst/>
            </a:prstGeom>
            <a:ln w="12700" cap="flat">
              <a:noFill/>
              <a:miter lim="400000"/>
            </a:ln>
            <a:effectLst/>
          </p:spPr>
        </p:pic>
      </p:grpSp>
      <p:sp>
        <p:nvSpPr>
          <p:cNvPr id="20" name="Proprietary and confidential information of Yottolabs Pvt Ltd."/>
          <p:cNvSpPr txBox="1"/>
          <p:nvPr/>
        </p:nvSpPr>
        <p:spPr>
          <a:xfrm>
            <a:off x="377825" y="4857750"/>
            <a:ext cx="3556849" cy="230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0809" tIns="40809" rIns="40809" bIns="40809">
            <a:spAutoFit/>
          </a:bodyPr>
          <a:lstStyle>
            <a:lvl1pPr defTabSz="1006475">
              <a:defRPr sz="1000"/>
            </a:lvl1pPr>
          </a:lstStyle>
          <a:p>
            <a:r>
              <a:t>Proprietary and confidential information of Yottolabs Pvt Ltd. </a:t>
            </a:r>
          </a:p>
        </p:txBody>
      </p:sp>
      <p:sp>
        <p:nvSpPr>
          <p:cNvPr id="21" name="Slide Number"/>
          <p:cNvSpPr txBox="1">
            <a:spLocks noGrp="1"/>
          </p:cNvSpPr>
          <p:nvPr>
            <p:ph type="sldNum" sz="quarter" idx="2"/>
          </p:nvPr>
        </p:nvSpPr>
        <p:spPr>
          <a:xfrm>
            <a:off x="8660940" y="4757408"/>
            <a:ext cx="406861" cy="399121"/>
          </a:xfrm>
          <a:prstGeom prst="rect">
            <a:avLst/>
          </a:prstGeom>
        </p:spPr>
        <p:txBody>
          <a:bodyPr lIns="40809" tIns="40809" rIns="40809" bIns="40809" anchor="ctr"/>
          <a:lstStyle>
            <a:lvl1pPr algn="r" defTabSz="814387">
              <a:defRPr sz="2100" b="1">
                <a:solidFill>
                  <a:srgbClr val="FFFFFF"/>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175" name="Group"/>
          <p:cNvGrpSpPr/>
          <p:nvPr/>
        </p:nvGrpSpPr>
        <p:grpSpPr>
          <a:xfrm>
            <a:off x="-11113" y="4841080"/>
            <a:ext cx="9166226" cy="330201"/>
            <a:chOff x="0" y="0"/>
            <a:chExt cx="9166225" cy="330200"/>
          </a:xfrm>
        </p:grpSpPr>
        <p:grpSp>
          <p:nvGrpSpPr>
            <p:cNvPr id="173" name="Group"/>
            <p:cNvGrpSpPr/>
            <p:nvPr/>
          </p:nvGrpSpPr>
          <p:grpSpPr>
            <a:xfrm>
              <a:off x="0" y="15081"/>
              <a:ext cx="9166226" cy="300039"/>
              <a:chOff x="0" y="0"/>
              <a:chExt cx="9166225" cy="300038"/>
            </a:xfrm>
          </p:grpSpPr>
          <p:sp>
            <p:nvSpPr>
              <p:cNvPr id="170" name="Rectangle"/>
              <p:cNvSpPr/>
              <p:nvPr/>
            </p:nvSpPr>
            <p:spPr>
              <a:xfrm>
                <a:off x="0" y="-1"/>
                <a:ext cx="9166226" cy="300040"/>
              </a:xfrm>
              <a:prstGeom prst="rect">
                <a:avLst/>
              </a:prstGeom>
              <a:solidFill>
                <a:srgbClr val="113E67"/>
              </a:solidFill>
              <a:ln w="12700" cap="flat">
                <a:noFill/>
                <a:miter lim="400000"/>
              </a:ln>
              <a:effectLst>
                <a:outerShdw blurRad="38100" dist="25400" dir="5400000" rotWithShape="0">
                  <a:srgbClr val="000000">
                    <a:alpha val="50000"/>
                  </a:srgbClr>
                </a:outerShdw>
              </a:effectLst>
            </p:spPr>
            <p:txBody>
              <a:bodyPr wrap="square" lIns="45718" tIns="45718" rIns="45718" bIns="45718" numCol="1" anchor="ctr">
                <a:noAutofit/>
              </a:bodyPr>
              <a:lstStyle/>
              <a:p>
                <a:pPr algn="ctr" defTabSz="366711">
                  <a:defRPr sz="1900">
                    <a:solidFill>
                      <a:srgbClr val="FFFFFF"/>
                    </a:solidFill>
                    <a:latin typeface="Helvetica Light"/>
                    <a:ea typeface="Helvetica Light"/>
                    <a:cs typeface="Helvetica Light"/>
                    <a:sym typeface="Helvetica Light"/>
                  </a:defRPr>
                </a:pPr>
                <a:endParaRPr/>
              </a:p>
            </p:txBody>
          </p:sp>
          <p:sp>
            <p:nvSpPr>
              <p:cNvPr id="171" name="DigitalBricks"/>
              <p:cNvSpPr txBox="1"/>
              <p:nvPr/>
            </p:nvSpPr>
            <p:spPr>
              <a:xfrm>
                <a:off x="7957966" y="18694"/>
                <a:ext cx="929031" cy="2626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defTabSz="452437">
                  <a:defRPr sz="1100">
                    <a:solidFill>
                      <a:srgbClr val="FFFFFF"/>
                    </a:solidFill>
                  </a:defRPr>
                </a:pPr>
                <a:r>
                  <a:t>Digital</a:t>
                </a:r>
                <a:r>
                  <a:rPr b="1"/>
                  <a:t>Bricks</a:t>
                </a:r>
              </a:p>
            </p:txBody>
          </p:sp>
          <p:pic>
            <p:nvPicPr>
              <p:cNvPr id="172" name="Header.png" descr="Header.png"/>
              <p:cNvPicPr>
                <a:picLocks noChangeAspect="1"/>
              </p:cNvPicPr>
              <p:nvPr/>
            </p:nvPicPr>
            <p:blipFill>
              <a:blip r:embed="rId2">
                <a:extLst/>
              </a:blip>
              <a:srcRect l="28145" t="17500" r="28145" b="46202"/>
              <a:stretch>
                <a:fillRect/>
              </a:stretch>
            </p:blipFill>
            <p:spPr>
              <a:xfrm>
                <a:off x="7537559" y="24592"/>
                <a:ext cx="296700" cy="184126"/>
              </a:xfrm>
              <a:prstGeom prst="rect">
                <a:avLst/>
              </a:prstGeom>
              <a:ln w="12700" cap="flat">
                <a:noFill/>
                <a:miter lim="400000"/>
              </a:ln>
              <a:effectLst/>
            </p:spPr>
          </p:pic>
        </p:grpSp>
        <p:sp>
          <p:nvSpPr>
            <p:cNvPr id="174" name="Proprietary and confidential information Yottolabs Pvt. Ltd."/>
            <p:cNvSpPr txBox="1"/>
            <p:nvPr/>
          </p:nvSpPr>
          <p:spPr>
            <a:xfrm>
              <a:off x="101726" y="0"/>
              <a:ext cx="5097210" cy="330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452437">
                <a:defRPr sz="1500">
                  <a:latin typeface="Helvetica Light"/>
                  <a:ea typeface="Helvetica Light"/>
                  <a:cs typeface="Helvetica Light"/>
                  <a:sym typeface="Helvetica Light"/>
                </a:defRPr>
              </a:lvl1pPr>
            </a:lstStyle>
            <a:p>
              <a:r>
                <a:t> Proprietary and confidential information Yottolabs Pvt. Ltd.</a:t>
              </a:r>
            </a:p>
          </p:txBody>
        </p:sp>
      </p:grpSp>
      <p:sp>
        <p:nvSpPr>
          <p:cNvPr id="176" name="Title Text"/>
          <p:cNvSpPr txBox="1">
            <a:spLocks noGrp="1"/>
          </p:cNvSpPr>
          <p:nvPr>
            <p:ph type="title"/>
          </p:nvPr>
        </p:nvSpPr>
        <p:spPr>
          <a:prstGeom prst="rect">
            <a:avLst/>
          </a:prstGeom>
        </p:spPr>
        <p:txBody>
          <a:bodyPr/>
          <a:lstStyle/>
          <a:p>
            <a:r>
              <a:t>Title Text</a:t>
            </a:r>
          </a:p>
        </p:txBody>
      </p:sp>
      <p:sp>
        <p:nvSpPr>
          <p:cNvPr id="17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8" name="Slide Number"/>
          <p:cNvSpPr txBox="1">
            <a:spLocks noGrp="1"/>
          </p:cNvSpPr>
          <p:nvPr>
            <p:ph type="sldNum" sz="quarter" idx="2"/>
          </p:nvPr>
        </p:nvSpPr>
        <p:spPr>
          <a:prstGeom prst="rect">
            <a:avLst/>
          </a:prstGeom>
        </p:spPr>
        <p:txBody>
          <a:bodyPr/>
          <a:lstStyle>
            <a:lvl1pPr defTabSz="739775"/>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190" name="Group"/>
          <p:cNvGrpSpPr/>
          <p:nvPr/>
        </p:nvGrpSpPr>
        <p:grpSpPr>
          <a:xfrm>
            <a:off x="-11113" y="4841080"/>
            <a:ext cx="9166226" cy="330201"/>
            <a:chOff x="0" y="0"/>
            <a:chExt cx="9166225" cy="330200"/>
          </a:xfrm>
        </p:grpSpPr>
        <p:grpSp>
          <p:nvGrpSpPr>
            <p:cNvPr id="188" name="Group"/>
            <p:cNvGrpSpPr/>
            <p:nvPr/>
          </p:nvGrpSpPr>
          <p:grpSpPr>
            <a:xfrm>
              <a:off x="0" y="15081"/>
              <a:ext cx="9166226" cy="300039"/>
              <a:chOff x="0" y="0"/>
              <a:chExt cx="9166225" cy="300038"/>
            </a:xfrm>
          </p:grpSpPr>
          <p:sp>
            <p:nvSpPr>
              <p:cNvPr id="185" name="Rectangle"/>
              <p:cNvSpPr/>
              <p:nvPr/>
            </p:nvSpPr>
            <p:spPr>
              <a:xfrm>
                <a:off x="0" y="-1"/>
                <a:ext cx="9166226" cy="300040"/>
              </a:xfrm>
              <a:prstGeom prst="rect">
                <a:avLst/>
              </a:prstGeom>
              <a:solidFill>
                <a:srgbClr val="113E67"/>
              </a:solidFill>
              <a:ln w="12700" cap="flat">
                <a:noFill/>
                <a:miter lim="400000"/>
              </a:ln>
              <a:effectLst>
                <a:outerShdw blurRad="38100" dist="25400" dir="5400000" rotWithShape="0">
                  <a:srgbClr val="000000">
                    <a:alpha val="50000"/>
                  </a:srgbClr>
                </a:outerShdw>
              </a:effectLst>
            </p:spPr>
            <p:txBody>
              <a:bodyPr wrap="square" lIns="45718" tIns="45718" rIns="45718" bIns="45718" numCol="1" anchor="ctr">
                <a:noAutofit/>
              </a:bodyPr>
              <a:lstStyle/>
              <a:p>
                <a:pPr algn="ctr" defTabSz="366711">
                  <a:defRPr sz="1900">
                    <a:solidFill>
                      <a:srgbClr val="FFFFFF"/>
                    </a:solidFill>
                    <a:latin typeface="Helvetica Light"/>
                    <a:ea typeface="Helvetica Light"/>
                    <a:cs typeface="Helvetica Light"/>
                    <a:sym typeface="Helvetica Light"/>
                  </a:defRPr>
                </a:pPr>
                <a:endParaRPr/>
              </a:p>
            </p:txBody>
          </p:sp>
          <p:sp>
            <p:nvSpPr>
              <p:cNvPr id="186" name="DigitalBricks"/>
              <p:cNvSpPr txBox="1"/>
              <p:nvPr/>
            </p:nvSpPr>
            <p:spPr>
              <a:xfrm>
                <a:off x="7957966" y="18694"/>
                <a:ext cx="929031" cy="2626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defTabSz="452437">
                  <a:defRPr sz="1100">
                    <a:solidFill>
                      <a:srgbClr val="FFFFFF"/>
                    </a:solidFill>
                  </a:defRPr>
                </a:pPr>
                <a:r>
                  <a:t>Digital</a:t>
                </a:r>
                <a:r>
                  <a:rPr b="1"/>
                  <a:t>Bricks</a:t>
                </a:r>
              </a:p>
            </p:txBody>
          </p:sp>
          <p:pic>
            <p:nvPicPr>
              <p:cNvPr id="187" name="Header.png" descr="Header.png"/>
              <p:cNvPicPr>
                <a:picLocks noChangeAspect="1"/>
              </p:cNvPicPr>
              <p:nvPr/>
            </p:nvPicPr>
            <p:blipFill>
              <a:blip r:embed="rId2">
                <a:extLst/>
              </a:blip>
              <a:srcRect l="28145" t="17500" r="28145" b="46202"/>
              <a:stretch>
                <a:fillRect/>
              </a:stretch>
            </p:blipFill>
            <p:spPr>
              <a:xfrm>
                <a:off x="7537559" y="24592"/>
                <a:ext cx="296700" cy="184126"/>
              </a:xfrm>
              <a:prstGeom prst="rect">
                <a:avLst/>
              </a:prstGeom>
              <a:ln w="12700" cap="flat">
                <a:noFill/>
                <a:miter lim="400000"/>
              </a:ln>
              <a:effectLst/>
            </p:spPr>
          </p:pic>
        </p:grpSp>
        <p:sp>
          <p:nvSpPr>
            <p:cNvPr id="189" name="Proprietary and confidential information Yottolabs Pvt. Ltd."/>
            <p:cNvSpPr txBox="1"/>
            <p:nvPr/>
          </p:nvSpPr>
          <p:spPr>
            <a:xfrm>
              <a:off x="101726" y="0"/>
              <a:ext cx="5097210" cy="330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452437">
                <a:defRPr sz="1500">
                  <a:latin typeface="Helvetica Light"/>
                  <a:ea typeface="Helvetica Light"/>
                  <a:cs typeface="Helvetica Light"/>
                  <a:sym typeface="Helvetica Light"/>
                </a:defRPr>
              </a:lvl1pPr>
            </a:lstStyle>
            <a:p>
              <a:r>
                <a:t> Proprietary and confidential information Yottolabs Pvt. Ltd.</a:t>
              </a:r>
            </a:p>
          </p:txBody>
        </p:sp>
      </p:grpSp>
      <p:sp>
        <p:nvSpPr>
          <p:cNvPr id="191" name="Title Text"/>
          <p:cNvSpPr txBox="1">
            <a:spLocks noGrp="1"/>
          </p:cNvSpPr>
          <p:nvPr>
            <p:ph type="title"/>
          </p:nvPr>
        </p:nvSpPr>
        <p:spPr>
          <a:prstGeom prst="rect">
            <a:avLst/>
          </a:prstGeom>
        </p:spPr>
        <p:txBody>
          <a:bodyPr/>
          <a:lstStyle/>
          <a:p>
            <a:r>
              <a:t>Title Text</a:t>
            </a:r>
          </a:p>
        </p:txBody>
      </p:sp>
      <p:sp>
        <p:nvSpPr>
          <p:cNvPr id="19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3" name="Slide Number"/>
          <p:cNvSpPr txBox="1">
            <a:spLocks noGrp="1"/>
          </p:cNvSpPr>
          <p:nvPr>
            <p:ph type="sldNum" sz="quarter" idx="2"/>
          </p:nvPr>
        </p:nvSpPr>
        <p:spPr>
          <a:prstGeom prst="rect">
            <a:avLst/>
          </a:prstGeom>
        </p:spPr>
        <p:txBody>
          <a:bodyPr/>
          <a:lstStyle>
            <a:lvl1pPr defTabSz="739775"/>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205" name="Group"/>
          <p:cNvGrpSpPr/>
          <p:nvPr/>
        </p:nvGrpSpPr>
        <p:grpSpPr>
          <a:xfrm>
            <a:off x="-11113" y="4841080"/>
            <a:ext cx="9166226" cy="330201"/>
            <a:chOff x="0" y="0"/>
            <a:chExt cx="9166225" cy="330200"/>
          </a:xfrm>
        </p:grpSpPr>
        <p:grpSp>
          <p:nvGrpSpPr>
            <p:cNvPr id="203" name="Group"/>
            <p:cNvGrpSpPr/>
            <p:nvPr/>
          </p:nvGrpSpPr>
          <p:grpSpPr>
            <a:xfrm>
              <a:off x="0" y="15081"/>
              <a:ext cx="9166226" cy="300039"/>
              <a:chOff x="0" y="0"/>
              <a:chExt cx="9166225" cy="300038"/>
            </a:xfrm>
          </p:grpSpPr>
          <p:sp>
            <p:nvSpPr>
              <p:cNvPr id="200" name="Rectangle"/>
              <p:cNvSpPr/>
              <p:nvPr/>
            </p:nvSpPr>
            <p:spPr>
              <a:xfrm>
                <a:off x="0" y="-1"/>
                <a:ext cx="9166226" cy="300040"/>
              </a:xfrm>
              <a:prstGeom prst="rect">
                <a:avLst/>
              </a:prstGeom>
              <a:solidFill>
                <a:srgbClr val="113E67"/>
              </a:solidFill>
              <a:ln w="12700" cap="flat">
                <a:noFill/>
                <a:miter lim="400000"/>
              </a:ln>
              <a:effectLst>
                <a:outerShdw blurRad="38100" dist="25400" dir="5400000" rotWithShape="0">
                  <a:srgbClr val="000000">
                    <a:alpha val="50000"/>
                  </a:srgbClr>
                </a:outerShdw>
              </a:effectLst>
            </p:spPr>
            <p:txBody>
              <a:bodyPr wrap="square" lIns="45718" tIns="45718" rIns="45718" bIns="45718" numCol="1" anchor="ctr">
                <a:noAutofit/>
              </a:bodyPr>
              <a:lstStyle/>
              <a:p>
                <a:pPr algn="ctr" defTabSz="366711">
                  <a:defRPr sz="1900">
                    <a:solidFill>
                      <a:srgbClr val="FFFFFF"/>
                    </a:solidFill>
                    <a:latin typeface="Helvetica Light"/>
                    <a:ea typeface="Helvetica Light"/>
                    <a:cs typeface="Helvetica Light"/>
                    <a:sym typeface="Helvetica Light"/>
                  </a:defRPr>
                </a:pPr>
                <a:endParaRPr/>
              </a:p>
            </p:txBody>
          </p:sp>
          <p:sp>
            <p:nvSpPr>
              <p:cNvPr id="201" name="DigitalBricks"/>
              <p:cNvSpPr txBox="1"/>
              <p:nvPr/>
            </p:nvSpPr>
            <p:spPr>
              <a:xfrm>
                <a:off x="7957966" y="18694"/>
                <a:ext cx="929031" cy="2626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defTabSz="452437">
                  <a:defRPr sz="1100">
                    <a:solidFill>
                      <a:srgbClr val="FFFFFF"/>
                    </a:solidFill>
                  </a:defRPr>
                </a:pPr>
                <a:r>
                  <a:t>Digital</a:t>
                </a:r>
                <a:r>
                  <a:rPr b="1"/>
                  <a:t>Bricks</a:t>
                </a:r>
              </a:p>
            </p:txBody>
          </p:sp>
          <p:pic>
            <p:nvPicPr>
              <p:cNvPr id="202" name="Header.png" descr="Header.png"/>
              <p:cNvPicPr>
                <a:picLocks noChangeAspect="1"/>
              </p:cNvPicPr>
              <p:nvPr/>
            </p:nvPicPr>
            <p:blipFill>
              <a:blip r:embed="rId2">
                <a:extLst/>
              </a:blip>
              <a:srcRect l="28145" t="17500" r="28145" b="46202"/>
              <a:stretch>
                <a:fillRect/>
              </a:stretch>
            </p:blipFill>
            <p:spPr>
              <a:xfrm>
                <a:off x="7537559" y="24592"/>
                <a:ext cx="296700" cy="184126"/>
              </a:xfrm>
              <a:prstGeom prst="rect">
                <a:avLst/>
              </a:prstGeom>
              <a:ln w="12700" cap="flat">
                <a:noFill/>
                <a:miter lim="400000"/>
              </a:ln>
              <a:effectLst/>
            </p:spPr>
          </p:pic>
        </p:grpSp>
        <p:sp>
          <p:nvSpPr>
            <p:cNvPr id="204" name="Proprietary and confidential information Yottolabs Pvt. Ltd."/>
            <p:cNvSpPr txBox="1"/>
            <p:nvPr/>
          </p:nvSpPr>
          <p:spPr>
            <a:xfrm>
              <a:off x="101726" y="0"/>
              <a:ext cx="5097210" cy="330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452437">
                <a:defRPr sz="1500">
                  <a:latin typeface="Helvetica Light"/>
                  <a:ea typeface="Helvetica Light"/>
                  <a:cs typeface="Helvetica Light"/>
                  <a:sym typeface="Helvetica Light"/>
                </a:defRPr>
              </a:lvl1pPr>
            </a:lstStyle>
            <a:p>
              <a:r>
                <a:t> Proprietary and confidential information Yottolabs Pvt. Ltd.</a:t>
              </a:r>
            </a:p>
          </p:txBody>
        </p:sp>
      </p:grpSp>
      <p:sp>
        <p:nvSpPr>
          <p:cNvPr id="206" name="Title Text"/>
          <p:cNvSpPr txBox="1">
            <a:spLocks noGrp="1"/>
          </p:cNvSpPr>
          <p:nvPr>
            <p:ph type="title"/>
          </p:nvPr>
        </p:nvSpPr>
        <p:spPr>
          <a:prstGeom prst="rect">
            <a:avLst/>
          </a:prstGeom>
        </p:spPr>
        <p:txBody>
          <a:bodyPr/>
          <a:lstStyle/>
          <a:p>
            <a:r>
              <a:t>Title Text</a:t>
            </a:r>
          </a:p>
        </p:txBody>
      </p:sp>
      <p:sp>
        <p:nvSpPr>
          <p:cNvPr id="20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8" name="Slide Number"/>
          <p:cNvSpPr txBox="1">
            <a:spLocks noGrp="1"/>
          </p:cNvSpPr>
          <p:nvPr>
            <p:ph type="sldNum" sz="quarter" idx="2"/>
          </p:nvPr>
        </p:nvSpPr>
        <p:spPr>
          <a:prstGeom prst="rect">
            <a:avLst/>
          </a:prstGeom>
        </p:spPr>
        <p:txBody>
          <a:bodyPr/>
          <a:lstStyle>
            <a:lvl1pPr defTabSz="739775"/>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218" name="Group"/>
          <p:cNvGrpSpPr/>
          <p:nvPr/>
        </p:nvGrpSpPr>
        <p:grpSpPr>
          <a:xfrm>
            <a:off x="-2" y="4849812"/>
            <a:ext cx="9144005" cy="298452"/>
            <a:chOff x="0" y="0"/>
            <a:chExt cx="9144004" cy="298450"/>
          </a:xfrm>
        </p:grpSpPr>
        <p:sp>
          <p:nvSpPr>
            <p:cNvPr id="215" name="Rectangle"/>
            <p:cNvSpPr/>
            <p:nvPr/>
          </p:nvSpPr>
          <p:spPr>
            <a:xfrm>
              <a:off x="-1" y="0"/>
              <a:ext cx="9144005" cy="298451"/>
            </a:xfrm>
            <a:prstGeom prst="rect">
              <a:avLst/>
            </a:prstGeom>
            <a:solidFill>
              <a:srgbClr val="174F86"/>
            </a:solidFill>
            <a:ln w="12700" cap="flat">
              <a:noFill/>
              <a:miter lim="400000"/>
            </a:ln>
            <a:effectLst>
              <a:outerShdw blurRad="38100" dist="25400" dir="5400000" rotWithShape="0">
                <a:srgbClr val="000000">
                  <a:alpha val="50000"/>
                </a:srgbClr>
              </a:outerShdw>
            </a:effectLst>
          </p:spPr>
          <p:txBody>
            <a:bodyPr wrap="square" lIns="45718" tIns="45718" rIns="45718" bIns="45718" numCol="1" anchor="ctr">
              <a:noAutofit/>
            </a:bodyPr>
            <a:lstStyle/>
            <a:p>
              <a:pPr algn="ctr" defTabSz="366711">
                <a:defRPr sz="1900">
                  <a:solidFill>
                    <a:srgbClr val="FFFFFF"/>
                  </a:solidFill>
                  <a:latin typeface="Helvetica Light"/>
                  <a:ea typeface="Helvetica Light"/>
                  <a:cs typeface="Helvetica Light"/>
                  <a:sym typeface="Helvetica Light"/>
                </a:defRPr>
              </a:pPr>
              <a:endParaRPr/>
            </a:p>
          </p:txBody>
        </p:sp>
        <p:sp>
          <p:nvSpPr>
            <p:cNvPr id="216" name="DigitalBricks"/>
            <p:cNvSpPr txBox="1"/>
            <p:nvPr/>
          </p:nvSpPr>
          <p:spPr>
            <a:xfrm>
              <a:off x="7789864" y="17901"/>
              <a:ext cx="1223964" cy="2626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ctr" defTabSz="452437">
                <a:defRPr sz="1100">
                  <a:solidFill>
                    <a:srgbClr val="FFFFFF"/>
                  </a:solidFill>
                </a:defRPr>
              </a:pPr>
              <a:r>
                <a:t>Digital</a:t>
              </a:r>
              <a:r>
                <a:rPr b="1"/>
                <a:t>Bricks</a:t>
              </a:r>
            </a:p>
          </p:txBody>
        </p:sp>
        <p:pic>
          <p:nvPicPr>
            <p:cNvPr id="217" name="Header.png" descr="Header.png"/>
            <p:cNvPicPr>
              <a:picLocks noChangeAspect="1"/>
            </p:cNvPicPr>
            <p:nvPr/>
          </p:nvPicPr>
          <p:blipFill>
            <a:blip r:embed="rId2">
              <a:extLst/>
            </a:blip>
            <a:srcRect l="28145" t="17500" r="28145" b="46202"/>
            <a:stretch>
              <a:fillRect/>
            </a:stretch>
          </p:blipFill>
          <p:spPr>
            <a:xfrm>
              <a:off x="7519428" y="24103"/>
              <a:ext cx="295986" cy="183678"/>
            </a:xfrm>
            <a:prstGeom prst="rect">
              <a:avLst/>
            </a:prstGeom>
            <a:ln w="12700" cap="flat">
              <a:noFill/>
              <a:miter lim="400000"/>
            </a:ln>
            <a:effectLst/>
          </p:spPr>
        </p:pic>
      </p:grpSp>
      <p:sp>
        <p:nvSpPr>
          <p:cNvPr id="219" name="Proprietary and confidential information of Yottolabs Pvt Ltd."/>
          <p:cNvSpPr txBox="1"/>
          <p:nvPr/>
        </p:nvSpPr>
        <p:spPr>
          <a:xfrm>
            <a:off x="469202" y="4905375"/>
            <a:ext cx="4595620" cy="267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0816" tIns="40816" rIns="40816" bIns="40816">
            <a:spAutoFit/>
          </a:bodyPr>
          <a:lstStyle>
            <a:lvl1pPr algn="ctr" defTabSz="1300162">
              <a:defRPr sz="1300"/>
            </a:lvl1pPr>
          </a:lstStyle>
          <a:p>
            <a:r>
              <a:t>Proprietary and confidential information of Yottolabs Pvt Ltd. </a:t>
            </a:r>
          </a:p>
        </p:txBody>
      </p:sp>
      <p:sp>
        <p:nvSpPr>
          <p:cNvPr id="220" name="Title Text"/>
          <p:cNvSpPr txBox="1">
            <a:spLocks noGrp="1"/>
          </p:cNvSpPr>
          <p:nvPr>
            <p:ph type="title"/>
          </p:nvPr>
        </p:nvSpPr>
        <p:spPr>
          <a:prstGeom prst="rect">
            <a:avLst/>
          </a:prstGeom>
        </p:spPr>
        <p:txBody>
          <a:bodyPr/>
          <a:lstStyle/>
          <a:p>
            <a:r>
              <a:t>Title Text</a:t>
            </a:r>
          </a:p>
        </p:txBody>
      </p:sp>
      <p:sp>
        <p:nvSpPr>
          <p:cNvPr id="2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2" name="Slide Number"/>
          <p:cNvSpPr txBox="1">
            <a:spLocks noGrp="1"/>
          </p:cNvSpPr>
          <p:nvPr>
            <p:ph type="sldNum" sz="quarter" idx="2"/>
          </p:nvPr>
        </p:nvSpPr>
        <p:spPr>
          <a:prstGeom prst="rect">
            <a:avLst/>
          </a:prstGeom>
        </p:spPr>
        <p:txBody>
          <a:bodyPr/>
          <a:lstStyle>
            <a:lvl1pPr defTabSz="739775"/>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232" name="Group"/>
          <p:cNvGrpSpPr/>
          <p:nvPr/>
        </p:nvGrpSpPr>
        <p:grpSpPr>
          <a:xfrm>
            <a:off x="-2" y="4849812"/>
            <a:ext cx="9144005" cy="298452"/>
            <a:chOff x="0" y="0"/>
            <a:chExt cx="9144004" cy="298450"/>
          </a:xfrm>
        </p:grpSpPr>
        <p:sp>
          <p:nvSpPr>
            <p:cNvPr id="229" name="Rectangle"/>
            <p:cNvSpPr/>
            <p:nvPr/>
          </p:nvSpPr>
          <p:spPr>
            <a:xfrm>
              <a:off x="-1" y="0"/>
              <a:ext cx="9144005" cy="298451"/>
            </a:xfrm>
            <a:prstGeom prst="rect">
              <a:avLst/>
            </a:prstGeom>
            <a:solidFill>
              <a:srgbClr val="174F86"/>
            </a:solidFill>
            <a:ln w="12700" cap="flat">
              <a:noFill/>
              <a:miter lim="400000"/>
            </a:ln>
            <a:effectLst>
              <a:outerShdw blurRad="38100" dist="25400" dir="5400000" rotWithShape="0">
                <a:srgbClr val="000000">
                  <a:alpha val="50000"/>
                </a:srgbClr>
              </a:outerShdw>
            </a:effectLst>
          </p:spPr>
          <p:txBody>
            <a:bodyPr wrap="square" lIns="45718" tIns="45718" rIns="45718" bIns="45718" numCol="1" anchor="ctr">
              <a:noAutofit/>
            </a:bodyPr>
            <a:lstStyle/>
            <a:p>
              <a:pPr algn="ctr" defTabSz="366711">
                <a:defRPr sz="1900">
                  <a:solidFill>
                    <a:srgbClr val="FFFFFF"/>
                  </a:solidFill>
                  <a:latin typeface="Helvetica Light"/>
                  <a:ea typeface="Helvetica Light"/>
                  <a:cs typeface="Helvetica Light"/>
                  <a:sym typeface="Helvetica Light"/>
                </a:defRPr>
              </a:pPr>
              <a:endParaRPr/>
            </a:p>
          </p:txBody>
        </p:sp>
        <p:sp>
          <p:nvSpPr>
            <p:cNvPr id="230" name="DigitalBricks"/>
            <p:cNvSpPr txBox="1"/>
            <p:nvPr/>
          </p:nvSpPr>
          <p:spPr>
            <a:xfrm>
              <a:off x="7789864" y="17901"/>
              <a:ext cx="1223964" cy="2626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ctr" defTabSz="452437">
                <a:defRPr sz="1100">
                  <a:solidFill>
                    <a:srgbClr val="FFFFFF"/>
                  </a:solidFill>
                </a:defRPr>
              </a:pPr>
              <a:r>
                <a:t>Digital</a:t>
              </a:r>
              <a:r>
                <a:rPr b="1"/>
                <a:t>Bricks</a:t>
              </a:r>
            </a:p>
          </p:txBody>
        </p:sp>
        <p:pic>
          <p:nvPicPr>
            <p:cNvPr id="231" name="Header.png" descr="Header.png"/>
            <p:cNvPicPr>
              <a:picLocks noChangeAspect="1"/>
            </p:cNvPicPr>
            <p:nvPr/>
          </p:nvPicPr>
          <p:blipFill>
            <a:blip r:embed="rId2">
              <a:extLst/>
            </a:blip>
            <a:srcRect l="28145" t="17500" r="28145" b="46202"/>
            <a:stretch>
              <a:fillRect/>
            </a:stretch>
          </p:blipFill>
          <p:spPr>
            <a:xfrm>
              <a:off x="7519428" y="24103"/>
              <a:ext cx="295986" cy="183678"/>
            </a:xfrm>
            <a:prstGeom prst="rect">
              <a:avLst/>
            </a:prstGeom>
            <a:ln w="12700" cap="flat">
              <a:noFill/>
              <a:miter lim="400000"/>
            </a:ln>
            <a:effectLst/>
          </p:spPr>
        </p:pic>
      </p:grpSp>
      <p:sp>
        <p:nvSpPr>
          <p:cNvPr id="233" name="Rectangle"/>
          <p:cNvSpPr/>
          <p:nvPr/>
        </p:nvSpPr>
        <p:spPr>
          <a:xfrm>
            <a:off x="-7938" y="195261"/>
            <a:ext cx="446088" cy="669928"/>
          </a:xfrm>
          <a:prstGeom prst="rect">
            <a:avLst/>
          </a:prstGeom>
          <a:solidFill>
            <a:srgbClr val="FFFFFF"/>
          </a:solidFill>
          <a:ln w="12700">
            <a:miter lim="400000"/>
          </a:ln>
          <a:effectLst>
            <a:outerShdw blurRad="38100" dist="25400" dir="5400000" rotWithShape="0">
              <a:srgbClr val="000000">
                <a:alpha val="50000"/>
              </a:srgbClr>
            </a:outerShdw>
          </a:effectLst>
        </p:spPr>
        <p:txBody>
          <a:bodyPr lIns="45718" tIns="45718" rIns="45718" bIns="45718" anchor="ctr"/>
          <a:lstStyle/>
          <a:p>
            <a:pPr algn="ctr" defTabSz="366711">
              <a:defRPr sz="1900">
                <a:solidFill>
                  <a:srgbClr val="FFFFFF"/>
                </a:solidFill>
                <a:latin typeface="Helvetica Light"/>
                <a:ea typeface="Helvetica Light"/>
                <a:cs typeface="Helvetica Light"/>
                <a:sym typeface="Helvetica Light"/>
              </a:defRPr>
            </a:pPr>
            <a:endParaRPr/>
          </a:p>
        </p:txBody>
      </p:sp>
      <p:sp>
        <p:nvSpPr>
          <p:cNvPr id="234" name="Proprietary and confidential information of Yottolabs Pvt Ltd."/>
          <p:cNvSpPr txBox="1"/>
          <p:nvPr/>
        </p:nvSpPr>
        <p:spPr>
          <a:xfrm>
            <a:off x="469202" y="4905375"/>
            <a:ext cx="4595620" cy="267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0816" tIns="40816" rIns="40816" bIns="40816">
            <a:spAutoFit/>
          </a:bodyPr>
          <a:lstStyle>
            <a:lvl1pPr algn="ctr" defTabSz="1300162">
              <a:defRPr sz="1300"/>
            </a:lvl1pPr>
          </a:lstStyle>
          <a:p>
            <a:r>
              <a:t>Proprietary and confidential information of Yottolabs Pvt Ltd. </a:t>
            </a:r>
          </a:p>
        </p:txBody>
      </p:sp>
      <p:sp>
        <p:nvSpPr>
          <p:cNvPr id="235" name="Title Text"/>
          <p:cNvSpPr txBox="1">
            <a:spLocks noGrp="1"/>
          </p:cNvSpPr>
          <p:nvPr>
            <p:ph type="title"/>
          </p:nvPr>
        </p:nvSpPr>
        <p:spPr>
          <a:prstGeom prst="rect">
            <a:avLst/>
          </a:prstGeom>
        </p:spPr>
        <p:txBody>
          <a:bodyPr/>
          <a:lstStyle/>
          <a:p>
            <a:r>
              <a:t>Title Text</a:t>
            </a:r>
          </a:p>
        </p:txBody>
      </p:sp>
      <p:sp>
        <p:nvSpPr>
          <p:cNvPr id="23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7" name="Slide Number"/>
          <p:cNvSpPr txBox="1">
            <a:spLocks noGrp="1"/>
          </p:cNvSpPr>
          <p:nvPr>
            <p:ph type="sldNum" sz="quarter" idx="2"/>
          </p:nvPr>
        </p:nvSpPr>
        <p:spPr>
          <a:prstGeom prst="rect">
            <a:avLst/>
          </a:prstGeom>
        </p:spPr>
        <p:txBody>
          <a:bodyPr/>
          <a:lstStyle>
            <a:lvl1pPr defTabSz="739775"/>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244" name="image1.png" descr="image1.png"/>
          <p:cNvPicPr>
            <a:picLocks noChangeAspect="1"/>
          </p:cNvPicPr>
          <p:nvPr/>
        </p:nvPicPr>
        <p:blipFill>
          <a:blip r:embed="rId2">
            <a:extLst/>
          </a:blip>
          <a:stretch>
            <a:fillRect/>
          </a:stretch>
        </p:blipFill>
        <p:spPr>
          <a:xfrm>
            <a:off x="-7939" y="4760912"/>
            <a:ext cx="6845302" cy="395289"/>
          </a:xfrm>
          <a:prstGeom prst="rect">
            <a:avLst/>
          </a:prstGeom>
          <a:ln w="12700">
            <a:miter lim="400000"/>
          </a:ln>
        </p:spPr>
      </p:pic>
      <p:pic>
        <p:nvPicPr>
          <p:cNvPr id="245" name="image2.png" descr="image2.png"/>
          <p:cNvPicPr>
            <a:picLocks noChangeAspect="1"/>
          </p:cNvPicPr>
          <p:nvPr/>
        </p:nvPicPr>
        <p:blipFill>
          <a:blip r:embed="rId3">
            <a:extLst/>
          </a:blip>
          <a:stretch>
            <a:fillRect/>
          </a:stretch>
        </p:blipFill>
        <p:spPr>
          <a:xfrm>
            <a:off x="6589711" y="4760912"/>
            <a:ext cx="2565402" cy="395289"/>
          </a:xfrm>
          <a:prstGeom prst="rect">
            <a:avLst/>
          </a:prstGeom>
          <a:ln w="12700">
            <a:miter lim="400000"/>
          </a:ln>
        </p:spPr>
      </p:pic>
      <p:grpSp>
        <p:nvGrpSpPr>
          <p:cNvPr id="248" name="Group"/>
          <p:cNvGrpSpPr/>
          <p:nvPr/>
        </p:nvGrpSpPr>
        <p:grpSpPr>
          <a:xfrm>
            <a:off x="6011862" y="4760912"/>
            <a:ext cx="1384301" cy="398465"/>
            <a:chOff x="0" y="0"/>
            <a:chExt cx="1384300" cy="398464"/>
          </a:xfrm>
        </p:grpSpPr>
        <p:sp>
          <p:nvSpPr>
            <p:cNvPr id="246" name="Rectangle"/>
            <p:cNvSpPr/>
            <p:nvPr/>
          </p:nvSpPr>
          <p:spPr>
            <a:xfrm>
              <a:off x="0" y="0"/>
              <a:ext cx="1384301" cy="398465"/>
            </a:xfrm>
            <a:prstGeom prst="rect">
              <a:avLst/>
            </a:prstGeom>
            <a:solidFill>
              <a:srgbClr val="000000"/>
            </a:solidFill>
            <a:ln w="12700" cap="flat">
              <a:noFill/>
              <a:miter lim="400000"/>
            </a:ln>
            <a:effectLst/>
          </p:spPr>
          <p:txBody>
            <a:bodyPr wrap="square" lIns="45718" tIns="45718" rIns="45718" bIns="45718" numCol="1" anchor="ctr">
              <a:noAutofit/>
            </a:bodyPr>
            <a:lstStyle/>
            <a:p>
              <a:pPr algn="ctr" defTabSz="1006475">
                <a:defRPr sz="1900">
                  <a:solidFill>
                    <a:srgbClr val="FFFFFF"/>
                  </a:solidFill>
                  <a:latin typeface="Calibri"/>
                  <a:ea typeface="Calibri"/>
                  <a:cs typeface="Calibri"/>
                  <a:sym typeface="Calibri"/>
                </a:defRPr>
              </a:pPr>
              <a:endParaRPr/>
            </a:p>
          </p:txBody>
        </p:sp>
        <p:pic>
          <p:nvPicPr>
            <p:cNvPr id="247" name="image3.jpeg" descr="image3.jpeg"/>
            <p:cNvPicPr>
              <a:picLocks noChangeAspect="1"/>
            </p:cNvPicPr>
            <p:nvPr/>
          </p:nvPicPr>
          <p:blipFill>
            <a:blip r:embed="rId4">
              <a:extLst/>
            </a:blip>
            <a:srcRect r="7169"/>
            <a:stretch>
              <a:fillRect/>
            </a:stretch>
          </p:blipFill>
          <p:spPr>
            <a:xfrm>
              <a:off x="68417" y="993"/>
              <a:ext cx="1237750" cy="389119"/>
            </a:xfrm>
            <a:prstGeom prst="rect">
              <a:avLst/>
            </a:prstGeom>
            <a:ln w="12700" cap="flat">
              <a:noFill/>
              <a:miter lim="400000"/>
            </a:ln>
            <a:effectLst/>
          </p:spPr>
        </p:pic>
      </p:grpSp>
      <p:sp>
        <p:nvSpPr>
          <p:cNvPr id="249" name="Proprietary and confidential information of Yottolabs Pvt Ltd."/>
          <p:cNvSpPr txBox="1"/>
          <p:nvPr/>
        </p:nvSpPr>
        <p:spPr>
          <a:xfrm>
            <a:off x="359665" y="4859337"/>
            <a:ext cx="4595619" cy="267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0816" tIns="40816" rIns="40816" bIns="40816">
            <a:spAutoFit/>
          </a:bodyPr>
          <a:lstStyle>
            <a:lvl1pPr algn="ctr" defTabSz="1300162">
              <a:defRPr sz="1300"/>
            </a:lvl1pPr>
          </a:lstStyle>
          <a:p>
            <a:r>
              <a:t>Proprietary and confidential information of Yottolabs Pvt Ltd. </a:t>
            </a:r>
          </a:p>
        </p:txBody>
      </p:sp>
      <p:sp>
        <p:nvSpPr>
          <p:cNvPr id="250" name="Slide Number"/>
          <p:cNvSpPr txBox="1">
            <a:spLocks noGrp="1"/>
          </p:cNvSpPr>
          <p:nvPr>
            <p:ph type="sldNum" sz="quarter" idx="2"/>
          </p:nvPr>
        </p:nvSpPr>
        <p:spPr>
          <a:xfrm>
            <a:off x="8660929" y="4758990"/>
            <a:ext cx="406872" cy="399133"/>
          </a:xfrm>
          <a:prstGeom prst="rect">
            <a:avLst/>
          </a:prstGeom>
        </p:spPr>
        <p:txBody>
          <a:bodyPr lIns="40816" tIns="40816" rIns="40816" bIns="40816" anchor="ctr"/>
          <a:lstStyle>
            <a:lvl1pPr algn="r" defTabSz="815975">
              <a:defRPr sz="2100" b="1">
                <a:solidFill>
                  <a:srgbClr val="FFFFFF"/>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257" name="image1.png" descr="image1.png"/>
          <p:cNvPicPr>
            <a:picLocks noChangeAspect="1"/>
          </p:cNvPicPr>
          <p:nvPr/>
        </p:nvPicPr>
        <p:blipFill>
          <a:blip r:embed="rId2">
            <a:extLst/>
          </a:blip>
          <a:stretch>
            <a:fillRect/>
          </a:stretch>
        </p:blipFill>
        <p:spPr>
          <a:xfrm>
            <a:off x="-7939" y="4759325"/>
            <a:ext cx="6845302" cy="395289"/>
          </a:xfrm>
          <a:prstGeom prst="rect">
            <a:avLst/>
          </a:prstGeom>
          <a:ln w="12700">
            <a:miter lim="400000"/>
          </a:ln>
        </p:spPr>
      </p:pic>
      <p:pic>
        <p:nvPicPr>
          <p:cNvPr id="258" name="image2.png" descr="image2.png"/>
          <p:cNvPicPr>
            <a:picLocks noChangeAspect="1"/>
          </p:cNvPicPr>
          <p:nvPr/>
        </p:nvPicPr>
        <p:blipFill>
          <a:blip r:embed="rId3">
            <a:extLst/>
          </a:blip>
          <a:stretch>
            <a:fillRect/>
          </a:stretch>
        </p:blipFill>
        <p:spPr>
          <a:xfrm>
            <a:off x="6589711" y="4759325"/>
            <a:ext cx="2565402" cy="395289"/>
          </a:xfrm>
          <a:prstGeom prst="rect">
            <a:avLst/>
          </a:prstGeom>
          <a:ln w="12700">
            <a:miter lim="400000"/>
          </a:ln>
        </p:spPr>
      </p:pic>
      <p:grpSp>
        <p:nvGrpSpPr>
          <p:cNvPr id="261" name="Group"/>
          <p:cNvGrpSpPr/>
          <p:nvPr/>
        </p:nvGrpSpPr>
        <p:grpSpPr>
          <a:xfrm>
            <a:off x="6010272" y="4759324"/>
            <a:ext cx="1385893" cy="400053"/>
            <a:chOff x="-1" y="0"/>
            <a:chExt cx="1385892" cy="400052"/>
          </a:xfrm>
        </p:grpSpPr>
        <p:sp>
          <p:nvSpPr>
            <p:cNvPr id="259" name="Rectangle"/>
            <p:cNvSpPr/>
            <p:nvPr/>
          </p:nvSpPr>
          <p:spPr>
            <a:xfrm>
              <a:off x="-2" y="-1"/>
              <a:ext cx="1385894" cy="400053"/>
            </a:xfrm>
            <a:prstGeom prst="rect">
              <a:avLst/>
            </a:prstGeom>
            <a:solidFill>
              <a:srgbClr val="000000"/>
            </a:solidFill>
            <a:ln w="12700" cap="flat">
              <a:noFill/>
              <a:miter lim="400000"/>
            </a:ln>
            <a:effectLst/>
          </p:spPr>
          <p:txBody>
            <a:bodyPr wrap="square" lIns="45718" tIns="45718" rIns="45718" bIns="45718" numCol="1" anchor="ctr">
              <a:noAutofit/>
            </a:bodyPr>
            <a:lstStyle/>
            <a:p>
              <a:pPr algn="ctr" defTabSz="814387">
                <a:defRPr sz="1500" b="1">
                  <a:solidFill>
                    <a:srgbClr val="FFFFFF"/>
                  </a:solidFill>
                  <a:latin typeface="Calibri"/>
                  <a:ea typeface="Calibri"/>
                  <a:cs typeface="Calibri"/>
                  <a:sym typeface="Calibri"/>
                </a:defRPr>
              </a:pPr>
              <a:endParaRPr/>
            </a:p>
          </p:txBody>
        </p:sp>
        <p:pic>
          <p:nvPicPr>
            <p:cNvPr id="260" name="image3.jpeg" descr="image3.jpeg"/>
            <p:cNvPicPr>
              <a:picLocks noChangeAspect="1"/>
            </p:cNvPicPr>
            <p:nvPr/>
          </p:nvPicPr>
          <p:blipFill>
            <a:blip r:embed="rId4">
              <a:extLst/>
            </a:blip>
            <a:srcRect r="7169"/>
            <a:stretch>
              <a:fillRect/>
            </a:stretch>
          </p:blipFill>
          <p:spPr>
            <a:xfrm>
              <a:off x="68496" y="997"/>
              <a:ext cx="1239170" cy="390670"/>
            </a:xfrm>
            <a:prstGeom prst="rect">
              <a:avLst/>
            </a:prstGeom>
            <a:ln w="12700" cap="flat">
              <a:noFill/>
              <a:miter lim="400000"/>
            </a:ln>
            <a:effectLst/>
          </p:spPr>
        </p:pic>
      </p:grpSp>
      <p:sp>
        <p:nvSpPr>
          <p:cNvPr id="262" name="Proprietary and confidential information of Yottolabs Pvt Ltd."/>
          <p:cNvSpPr txBox="1"/>
          <p:nvPr/>
        </p:nvSpPr>
        <p:spPr>
          <a:xfrm>
            <a:off x="52285" y="4857748"/>
            <a:ext cx="4538763" cy="26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0809" tIns="40809" rIns="40809" bIns="40809">
            <a:spAutoFit/>
          </a:bodyPr>
          <a:lstStyle>
            <a:lvl1pPr algn="r" defTabSz="1006475">
              <a:defRPr sz="1200" b="1"/>
            </a:lvl1pPr>
          </a:lstStyle>
          <a:p>
            <a:r>
              <a:t>Proprietary and confidential information of Yottolabs Pvt Ltd. </a:t>
            </a:r>
          </a:p>
        </p:txBody>
      </p:sp>
      <p:sp>
        <p:nvSpPr>
          <p:cNvPr id="263" name="Slide Number"/>
          <p:cNvSpPr txBox="1">
            <a:spLocks noGrp="1"/>
          </p:cNvSpPr>
          <p:nvPr>
            <p:ph type="sldNum" sz="quarter" idx="2"/>
          </p:nvPr>
        </p:nvSpPr>
        <p:spPr>
          <a:xfrm>
            <a:off x="8660940" y="4757408"/>
            <a:ext cx="406861" cy="399121"/>
          </a:xfrm>
          <a:prstGeom prst="rect">
            <a:avLst/>
          </a:prstGeom>
        </p:spPr>
        <p:txBody>
          <a:bodyPr lIns="40809" tIns="40809" rIns="40809" bIns="40809" anchor="ctr"/>
          <a:lstStyle>
            <a:lvl1pPr algn="r" defTabSz="814387">
              <a:defRPr sz="2100" b="1">
                <a:solidFill>
                  <a:srgbClr val="FFFFFF"/>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270" name="Rectangle"/>
          <p:cNvSpPr/>
          <p:nvPr/>
        </p:nvSpPr>
        <p:spPr>
          <a:xfrm>
            <a:off x="-11113" y="4857750"/>
            <a:ext cx="9166226" cy="298450"/>
          </a:xfrm>
          <a:prstGeom prst="rect">
            <a:avLst/>
          </a:prstGeom>
          <a:solidFill>
            <a:srgbClr val="113E67"/>
          </a:solidFill>
          <a:ln w="12700">
            <a:miter lim="400000"/>
          </a:ln>
          <a:effectLst>
            <a:outerShdw blurRad="38100" dist="25400" dir="5400000" rotWithShape="0">
              <a:srgbClr val="000000">
                <a:alpha val="50000"/>
              </a:srgbClr>
            </a:outerShdw>
          </a:effectLst>
        </p:spPr>
        <p:txBody>
          <a:bodyPr lIns="45718" tIns="45718" rIns="45718" bIns="45718" anchor="ctr"/>
          <a:lstStyle/>
          <a:p>
            <a:pPr algn="ctr" defTabSz="365125">
              <a:defRPr sz="2400">
                <a:solidFill>
                  <a:srgbClr val="FFFFFF"/>
                </a:solidFill>
                <a:latin typeface="Helvetica Light"/>
                <a:ea typeface="Helvetica Light"/>
                <a:cs typeface="Helvetica Light"/>
                <a:sym typeface="Helvetica Light"/>
              </a:defRPr>
            </a:pPr>
            <a:endParaRPr/>
          </a:p>
        </p:txBody>
      </p:sp>
      <p:sp>
        <p:nvSpPr>
          <p:cNvPr id="271" name="DigitalBricks"/>
          <p:cNvSpPr txBox="1"/>
          <p:nvPr/>
        </p:nvSpPr>
        <p:spPr>
          <a:xfrm>
            <a:off x="7523428" y="4807688"/>
            <a:ext cx="1777465" cy="398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1888" tIns="31888" rIns="31888" bIns="31888" anchor="ctr">
            <a:spAutoFit/>
          </a:bodyPr>
          <a:lstStyle>
            <a:lvl1pPr algn="ctr" defTabSz="365125">
              <a:defRPr sz="2200" b="1">
                <a:solidFill>
                  <a:srgbClr val="FFFFFF"/>
                </a:solidFill>
              </a:defRPr>
            </a:lvl1pPr>
          </a:lstStyle>
          <a:p>
            <a:r>
              <a:t>DigitalBricks</a:t>
            </a:r>
          </a:p>
        </p:txBody>
      </p:sp>
      <p:pic>
        <p:nvPicPr>
          <p:cNvPr id="272" name="Header.png" descr="Header.png"/>
          <p:cNvPicPr>
            <a:picLocks noChangeAspect="1"/>
          </p:cNvPicPr>
          <p:nvPr/>
        </p:nvPicPr>
        <p:blipFill>
          <a:blip r:embed="rId2">
            <a:extLst/>
          </a:blip>
          <a:srcRect l="28145" t="17500" r="28145" b="46202"/>
          <a:stretch>
            <a:fillRect/>
          </a:stretch>
        </p:blipFill>
        <p:spPr>
          <a:xfrm>
            <a:off x="7526336" y="4881562"/>
            <a:ext cx="296865" cy="184152"/>
          </a:xfrm>
          <a:prstGeom prst="rect">
            <a:avLst/>
          </a:prstGeom>
          <a:ln w="12700">
            <a:miter lim="400000"/>
          </a:ln>
        </p:spPr>
      </p:pic>
      <p:sp>
        <p:nvSpPr>
          <p:cNvPr id="273" name="Proprietary and confidential information Yottolabs Pvt. Ltd."/>
          <p:cNvSpPr txBox="1"/>
          <p:nvPr/>
        </p:nvSpPr>
        <p:spPr>
          <a:xfrm>
            <a:off x="-554864" y="4829035"/>
            <a:ext cx="6388162" cy="3558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1888" tIns="31888" rIns="31888" bIns="31888" anchor="ctr">
            <a:spAutoFit/>
          </a:bodyPr>
          <a:lstStyle>
            <a:lvl1pPr algn="ctr" defTabSz="450850">
              <a:defRPr sz="1900">
                <a:latin typeface="Helvetica Light"/>
                <a:ea typeface="Helvetica Light"/>
                <a:cs typeface="Helvetica Light"/>
                <a:sym typeface="Helvetica Light"/>
              </a:defRPr>
            </a:lvl1pPr>
          </a:lstStyle>
          <a:p>
            <a:r>
              <a:t> Proprietary and confidential information Yottolabs Pvt. Ltd.</a:t>
            </a:r>
          </a:p>
        </p:txBody>
      </p:sp>
      <p:sp>
        <p:nvSpPr>
          <p:cNvPr id="274" name="Title Text"/>
          <p:cNvSpPr txBox="1">
            <a:spLocks noGrp="1"/>
          </p:cNvSpPr>
          <p:nvPr>
            <p:ph type="title"/>
          </p:nvPr>
        </p:nvSpPr>
        <p:spPr>
          <a:xfrm>
            <a:off x="457200" y="69850"/>
            <a:ext cx="8229600" cy="1130300"/>
          </a:xfrm>
          <a:prstGeom prst="rect">
            <a:avLst/>
          </a:prstGeom>
        </p:spPr>
        <p:txBody>
          <a:bodyPr lIns="40809" tIns="40809" rIns="40809" bIns="40809"/>
          <a:lstStyle>
            <a:lvl1pPr algn="l" defTabSz="739775">
              <a:defRPr sz="3600">
                <a:latin typeface="Calibri"/>
                <a:ea typeface="Calibri"/>
                <a:cs typeface="Calibri"/>
                <a:sym typeface="Calibri"/>
              </a:defRPr>
            </a:lvl1pPr>
          </a:lstStyle>
          <a:p>
            <a:r>
              <a:t>Title Text</a:t>
            </a:r>
          </a:p>
        </p:txBody>
      </p:sp>
      <p:sp>
        <p:nvSpPr>
          <p:cNvPr id="275" name="Body Level One…"/>
          <p:cNvSpPr txBox="1">
            <a:spLocks noGrp="1"/>
          </p:cNvSpPr>
          <p:nvPr>
            <p:ph type="body" idx="1"/>
          </p:nvPr>
        </p:nvSpPr>
        <p:spPr>
          <a:xfrm>
            <a:off x="457200" y="1200150"/>
            <a:ext cx="8229600" cy="3943350"/>
          </a:xfrm>
          <a:prstGeom prst="rect">
            <a:avLst/>
          </a:prstGeom>
        </p:spPr>
        <p:txBody>
          <a:bodyPr lIns="37054" tIns="37054" rIns="37054" bIns="37054" anchor="t"/>
          <a:lstStyle>
            <a:lvl1pPr marL="0" indent="0" defTabSz="739775">
              <a:spcBef>
                <a:spcPts val="0"/>
              </a:spcBef>
              <a:buSzTx/>
              <a:buNone/>
              <a:defRPr sz="2600">
                <a:latin typeface="Cambria"/>
                <a:ea typeface="Cambria"/>
                <a:cs typeface="Cambria"/>
                <a:sym typeface="Cambria"/>
              </a:defRPr>
            </a:lvl1pPr>
            <a:lvl2pPr marL="0" indent="0" defTabSz="739775">
              <a:spcBef>
                <a:spcPts val="0"/>
              </a:spcBef>
              <a:buSzPct val="100000"/>
              <a:defRPr sz="2600">
                <a:latin typeface="Cambria"/>
                <a:ea typeface="Cambria"/>
                <a:cs typeface="Cambria"/>
                <a:sym typeface="Cambria"/>
              </a:defRPr>
            </a:lvl2pPr>
            <a:lvl3pPr marL="0" indent="0" defTabSz="739775">
              <a:spcBef>
                <a:spcPts val="0"/>
              </a:spcBef>
              <a:buSzPct val="100000"/>
              <a:defRPr sz="2600">
                <a:latin typeface="Cambria"/>
                <a:ea typeface="Cambria"/>
                <a:cs typeface="Cambria"/>
                <a:sym typeface="Cambria"/>
              </a:defRPr>
            </a:lvl3pPr>
            <a:lvl4pPr marL="0" indent="0" defTabSz="739775">
              <a:spcBef>
                <a:spcPts val="0"/>
              </a:spcBef>
              <a:buSzPct val="100000"/>
              <a:defRPr sz="2600">
                <a:latin typeface="Cambria"/>
                <a:ea typeface="Cambria"/>
                <a:cs typeface="Cambria"/>
                <a:sym typeface="Cambria"/>
              </a:defRPr>
            </a:lvl4pPr>
            <a:lvl5pPr marL="0" indent="0" defTabSz="739775">
              <a:spcBef>
                <a:spcPts val="0"/>
              </a:spcBef>
              <a:buSzPct val="100000"/>
              <a:defRPr sz="2600">
                <a:latin typeface="Cambria"/>
                <a:ea typeface="Cambria"/>
                <a:cs typeface="Cambria"/>
                <a:sym typeface="Cambria"/>
              </a:defRPr>
            </a:lvl5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288" name="Group"/>
          <p:cNvGrpSpPr/>
          <p:nvPr/>
        </p:nvGrpSpPr>
        <p:grpSpPr>
          <a:xfrm>
            <a:off x="-573370" y="4788777"/>
            <a:ext cx="9893430" cy="436396"/>
            <a:chOff x="0" y="0"/>
            <a:chExt cx="9893428" cy="436395"/>
          </a:xfrm>
        </p:grpSpPr>
        <p:grpSp>
          <p:nvGrpSpPr>
            <p:cNvPr id="286" name="Group"/>
            <p:cNvGrpSpPr/>
            <p:nvPr/>
          </p:nvGrpSpPr>
          <p:grpSpPr>
            <a:xfrm>
              <a:off x="562255" y="0"/>
              <a:ext cx="9331174" cy="436396"/>
              <a:chOff x="0" y="0"/>
              <a:chExt cx="9331173" cy="436395"/>
            </a:xfrm>
          </p:grpSpPr>
          <p:sp>
            <p:nvSpPr>
              <p:cNvPr id="283" name="Rectangle"/>
              <p:cNvSpPr/>
              <p:nvPr/>
            </p:nvSpPr>
            <p:spPr>
              <a:xfrm>
                <a:off x="0" y="68972"/>
                <a:ext cx="9167816" cy="298453"/>
              </a:xfrm>
              <a:prstGeom prst="rect">
                <a:avLst/>
              </a:prstGeom>
              <a:solidFill>
                <a:srgbClr val="113E67"/>
              </a:solidFill>
              <a:ln w="12700" cap="flat">
                <a:noFill/>
                <a:miter lim="400000"/>
              </a:ln>
              <a:effectLst>
                <a:outerShdw blurRad="38100" dist="25400" dir="5400000" rotWithShape="0">
                  <a:srgbClr val="000000">
                    <a:alpha val="50000"/>
                  </a:srgbClr>
                </a:outerShdw>
              </a:effectLst>
            </p:spPr>
            <p:txBody>
              <a:bodyPr wrap="square" lIns="45718" tIns="45718" rIns="45718" bIns="45718" numCol="1" anchor="ctr">
                <a:noAutofit/>
              </a:bodyPr>
              <a:lstStyle/>
              <a:p>
                <a:pPr algn="ctr" defTabSz="365125">
                  <a:defRPr sz="2400">
                    <a:solidFill>
                      <a:srgbClr val="FFFFFF"/>
                    </a:solidFill>
                    <a:latin typeface="Helvetica Light"/>
                    <a:ea typeface="Helvetica Light"/>
                    <a:cs typeface="Helvetica Light"/>
                    <a:sym typeface="Helvetica Light"/>
                  </a:defRPr>
                </a:pPr>
                <a:endParaRPr/>
              </a:p>
            </p:txBody>
          </p:sp>
          <p:sp>
            <p:nvSpPr>
              <p:cNvPr id="284" name="DigitalBricks"/>
              <p:cNvSpPr txBox="1"/>
              <p:nvPr/>
            </p:nvSpPr>
            <p:spPr>
              <a:xfrm>
                <a:off x="7515886" y="0"/>
                <a:ext cx="1815288" cy="4363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365125">
                  <a:defRPr sz="2200" b="1">
                    <a:solidFill>
                      <a:srgbClr val="FFFFFF"/>
                    </a:solidFill>
                  </a:defRPr>
                </a:lvl1pPr>
              </a:lstStyle>
              <a:p>
                <a:r>
                  <a:t>DigitalBricks</a:t>
                </a:r>
              </a:p>
            </p:txBody>
          </p:sp>
          <p:pic>
            <p:nvPicPr>
              <p:cNvPr id="285" name="Header.png" descr="Header.png"/>
              <p:cNvPicPr>
                <a:picLocks noChangeAspect="1"/>
              </p:cNvPicPr>
              <p:nvPr/>
            </p:nvPicPr>
            <p:blipFill>
              <a:blip r:embed="rId2">
                <a:extLst/>
              </a:blip>
              <a:srcRect l="28145" t="17500" r="28145" b="46202"/>
              <a:stretch>
                <a:fillRect/>
              </a:stretch>
            </p:blipFill>
            <p:spPr>
              <a:xfrm>
                <a:off x="7538435" y="92660"/>
                <a:ext cx="296735" cy="184289"/>
              </a:xfrm>
              <a:prstGeom prst="rect">
                <a:avLst/>
              </a:prstGeom>
              <a:ln w="12700" cap="flat">
                <a:noFill/>
                <a:miter lim="400000"/>
              </a:ln>
              <a:effectLst/>
            </p:spPr>
          </p:pic>
        </p:grpSp>
        <p:sp>
          <p:nvSpPr>
            <p:cNvPr id="287" name="Proprietary and confidential information Yottolabs Pvt. Ltd."/>
            <p:cNvSpPr txBox="1"/>
            <p:nvPr/>
          </p:nvSpPr>
          <p:spPr>
            <a:xfrm>
              <a:off x="-1" y="21348"/>
              <a:ext cx="6425985" cy="393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450850">
                <a:defRPr sz="1900">
                  <a:latin typeface="Helvetica Light"/>
                  <a:ea typeface="Helvetica Light"/>
                  <a:cs typeface="Helvetica Light"/>
                  <a:sym typeface="Helvetica Light"/>
                </a:defRPr>
              </a:lvl1pPr>
            </a:lstStyle>
            <a:p>
              <a:r>
                <a:t> Proprietary and confidential information Yottolabs Pvt. Ltd.</a:t>
              </a:r>
            </a:p>
          </p:txBody>
        </p:sp>
      </p:grpSp>
      <p:sp>
        <p:nvSpPr>
          <p:cNvPr id="289" name="Title Text"/>
          <p:cNvSpPr txBox="1">
            <a:spLocks noGrp="1"/>
          </p:cNvSpPr>
          <p:nvPr>
            <p:ph type="title"/>
          </p:nvPr>
        </p:nvSpPr>
        <p:spPr>
          <a:xfrm>
            <a:off x="457200" y="69850"/>
            <a:ext cx="8229600" cy="1130300"/>
          </a:xfrm>
          <a:prstGeom prst="rect">
            <a:avLst/>
          </a:prstGeom>
        </p:spPr>
        <p:txBody>
          <a:bodyPr lIns="40809" tIns="40809" rIns="40809" bIns="40809"/>
          <a:lstStyle>
            <a:lvl1pPr algn="l" defTabSz="739775">
              <a:defRPr sz="3600">
                <a:latin typeface="Calibri"/>
                <a:ea typeface="Calibri"/>
                <a:cs typeface="Calibri"/>
                <a:sym typeface="Calibri"/>
              </a:defRPr>
            </a:lvl1pPr>
          </a:lstStyle>
          <a:p>
            <a:r>
              <a:t>Title Text</a:t>
            </a:r>
          </a:p>
        </p:txBody>
      </p:sp>
      <p:sp>
        <p:nvSpPr>
          <p:cNvPr id="290" name="Body Level One…"/>
          <p:cNvSpPr txBox="1">
            <a:spLocks noGrp="1"/>
          </p:cNvSpPr>
          <p:nvPr>
            <p:ph type="body" idx="1"/>
          </p:nvPr>
        </p:nvSpPr>
        <p:spPr>
          <a:xfrm>
            <a:off x="457200" y="1200150"/>
            <a:ext cx="8229600" cy="3943350"/>
          </a:xfrm>
          <a:prstGeom prst="rect">
            <a:avLst/>
          </a:prstGeom>
        </p:spPr>
        <p:txBody>
          <a:bodyPr lIns="37054" tIns="37054" rIns="37054" bIns="37054" anchor="t"/>
          <a:lstStyle>
            <a:lvl1pPr marL="0" indent="0" defTabSz="739775">
              <a:spcBef>
                <a:spcPts val="0"/>
              </a:spcBef>
              <a:buSzTx/>
              <a:buNone/>
              <a:defRPr sz="2600">
                <a:latin typeface="Cambria"/>
                <a:ea typeface="Cambria"/>
                <a:cs typeface="Cambria"/>
                <a:sym typeface="Cambria"/>
              </a:defRPr>
            </a:lvl1pPr>
            <a:lvl2pPr marL="0" indent="0" defTabSz="739775">
              <a:spcBef>
                <a:spcPts val="0"/>
              </a:spcBef>
              <a:buSzPct val="100000"/>
              <a:defRPr sz="2600">
                <a:latin typeface="Cambria"/>
                <a:ea typeface="Cambria"/>
                <a:cs typeface="Cambria"/>
                <a:sym typeface="Cambria"/>
              </a:defRPr>
            </a:lvl2pPr>
            <a:lvl3pPr marL="0" indent="0" defTabSz="739775">
              <a:spcBef>
                <a:spcPts val="0"/>
              </a:spcBef>
              <a:buSzPct val="100000"/>
              <a:defRPr sz="2600">
                <a:latin typeface="Cambria"/>
                <a:ea typeface="Cambria"/>
                <a:cs typeface="Cambria"/>
                <a:sym typeface="Cambria"/>
              </a:defRPr>
            </a:lvl3pPr>
            <a:lvl4pPr marL="0" indent="0" defTabSz="739775">
              <a:spcBef>
                <a:spcPts val="0"/>
              </a:spcBef>
              <a:buSzPct val="100000"/>
              <a:defRPr sz="2600">
                <a:latin typeface="Cambria"/>
                <a:ea typeface="Cambria"/>
                <a:cs typeface="Cambria"/>
                <a:sym typeface="Cambria"/>
              </a:defRPr>
            </a:lvl4pPr>
            <a:lvl5pPr marL="0" indent="0" defTabSz="739775">
              <a:spcBef>
                <a:spcPts val="0"/>
              </a:spcBef>
              <a:buSzPct val="100000"/>
              <a:defRPr sz="2600">
                <a:latin typeface="Cambria"/>
                <a:ea typeface="Cambria"/>
                <a:cs typeface="Cambria"/>
                <a:sym typeface="Cambria"/>
              </a:defRPr>
            </a:lvl5pPr>
          </a:lstStyle>
          <a:p>
            <a:r>
              <a:t>Body Level One</a:t>
            </a:r>
          </a:p>
          <a:p>
            <a:pPr lvl="1"/>
            <a:r>
              <a:t>Body Level Two</a:t>
            </a:r>
          </a:p>
          <a:p>
            <a:pPr lvl="2"/>
            <a:r>
              <a:t>Body Level Three</a:t>
            </a:r>
          </a:p>
          <a:p>
            <a:pPr lvl="3"/>
            <a:r>
              <a:t>Body Level Four</a:t>
            </a:r>
          </a:p>
          <a:p>
            <a:pPr lvl="4"/>
            <a:r>
              <a:t>Body Level Five</a:t>
            </a:r>
          </a:p>
        </p:txBody>
      </p:sp>
      <p:sp>
        <p:nvSpPr>
          <p:cNvPr id="2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303" name="Group"/>
          <p:cNvGrpSpPr/>
          <p:nvPr/>
        </p:nvGrpSpPr>
        <p:grpSpPr>
          <a:xfrm>
            <a:off x="-573370" y="4788777"/>
            <a:ext cx="9893430" cy="436396"/>
            <a:chOff x="0" y="0"/>
            <a:chExt cx="9893428" cy="436395"/>
          </a:xfrm>
        </p:grpSpPr>
        <p:grpSp>
          <p:nvGrpSpPr>
            <p:cNvPr id="301" name="Group"/>
            <p:cNvGrpSpPr/>
            <p:nvPr/>
          </p:nvGrpSpPr>
          <p:grpSpPr>
            <a:xfrm>
              <a:off x="562255" y="0"/>
              <a:ext cx="9331174" cy="436396"/>
              <a:chOff x="0" y="0"/>
              <a:chExt cx="9331173" cy="436395"/>
            </a:xfrm>
          </p:grpSpPr>
          <p:sp>
            <p:nvSpPr>
              <p:cNvPr id="298" name="Rectangle"/>
              <p:cNvSpPr/>
              <p:nvPr/>
            </p:nvSpPr>
            <p:spPr>
              <a:xfrm>
                <a:off x="0" y="68972"/>
                <a:ext cx="9167816" cy="298453"/>
              </a:xfrm>
              <a:prstGeom prst="rect">
                <a:avLst/>
              </a:prstGeom>
              <a:solidFill>
                <a:srgbClr val="113E67"/>
              </a:solidFill>
              <a:ln w="12700" cap="flat">
                <a:noFill/>
                <a:miter lim="400000"/>
              </a:ln>
              <a:effectLst>
                <a:outerShdw blurRad="38100" dist="25400" dir="5400000" rotWithShape="0">
                  <a:srgbClr val="000000">
                    <a:alpha val="50000"/>
                  </a:srgbClr>
                </a:outerShdw>
              </a:effectLst>
            </p:spPr>
            <p:txBody>
              <a:bodyPr wrap="square" lIns="45718" tIns="45718" rIns="45718" bIns="45718" numCol="1" anchor="ctr">
                <a:noAutofit/>
              </a:bodyPr>
              <a:lstStyle/>
              <a:p>
                <a:pPr algn="ctr" defTabSz="365125">
                  <a:defRPr sz="2400">
                    <a:solidFill>
                      <a:srgbClr val="FFFFFF"/>
                    </a:solidFill>
                    <a:latin typeface="Helvetica Light"/>
                    <a:ea typeface="Helvetica Light"/>
                    <a:cs typeface="Helvetica Light"/>
                    <a:sym typeface="Helvetica Light"/>
                  </a:defRPr>
                </a:pPr>
                <a:endParaRPr/>
              </a:p>
            </p:txBody>
          </p:sp>
          <p:sp>
            <p:nvSpPr>
              <p:cNvPr id="299" name="DigitalBricks"/>
              <p:cNvSpPr txBox="1"/>
              <p:nvPr/>
            </p:nvSpPr>
            <p:spPr>
              <a:xfrm>
                <a:off x="7515886" y="0"/>
                <a:ext cx="1815288" cy="4363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365125">
                  <a:defRPr sz="2200" b="1">
                    <a:solidFill>
                      <a:srgbClr val="FFFFFF"/>
                    </a:solidFill>
                  </a:defRPr>
                </a:lvl1pPr>
              </a:lstStyle>
              <a:p>
                <a:r>
                  <a:t>DigitalBricks</a:t>
                </a:r>
              </a:p>
            </p:txBody>
          </p:sp>
          <p:pic>
            <p:nvPicPr>
              <p:cNvPr id="300" name="Header.png" descr="Header.png"/>
              <p:cNvPicPr>
                <a:picLocks noChangeAspect="1"/>
              </p:cNvPicPr>
              <p:nvPr/>
            </p:nvPicPr>
            <p:blipFill>
              <a:blip r:embed="rId2">
                <a:extLst/>
              </a:blip>
              <a:srcRect l="28145" t="17500" r="28145" b="46202"/>
              <a:stretch>
                <a:fillRect/>
              </a:stretch>
            </p:blipFill>
            <p:spPr>
              <a:xfrm>
                <a:off x="7538435" y="92660"/>
                <a:ext cx="296735" cy="184289"/>
              </a:xfrm>
              <a:prstGeom prst="rect">
                <a:avLst/>
              </a:prstGeom>
              <a:ln w="12700" cap="flat">
                <a:noFill/>
                <a:miter lim="400000"/>
              </a:ln>
              <a:effectLst/>
            </p:spPr>
          </p:pic>
        </p:grpSp>
        <p:sp>
          <p:nvSpPr>
            <p:cNvPr id="302" name="Proprietary and confidential information Yottolabs Pvt. Ltd."/>
            <p:cNvSpPr txBox="1"/>
            <p:nvPr/>
          </p:nvSpPr>
          <p:spPr>
            <a:xfrm>
              <a:off x="-1" y="21348"/>
              <a:ext cx="6425985" cy="393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450850">
                <a:defRPr sz="1900">
                  <a:latin typeface="Helvetica Light"/>
                  <a:ea typeface="Helvetica Light"/>
                  <a:cs typeface="Helvetica Light"/>
                  <a:sym typeface="Helvetica Light"/>
                </a:defRPr>
              </a:lvl1pPr>
            </a:lstStyle>
            <a:p>
              <a:r>
                <a:t> Proprietary and confidential information Yottolabs Pvt. Ltd.</a:t>
              </a:r>
            </a:p>
          </p:txBody>
        </p:sp>
      </p:grpSp>
      <p:sp>
        <p:nvSpPr>
          <p:cNvPr id="304" name="Title Text"/>
          <p:cNvSpPr txBox="1">
            <a:spLocks noGrp="1"/>
          </p:cNvSpPr>
          <p:nvPr>
            <p:ph type="title"/>
          </p:nvPr>
        </p:nvSpPr>
        <p:spPr>
          <a:xfrm>
            <a:off x="457200" y="69850"/>
            <a:ext cx="8229600" cy="1130300"/>
          </a:xfrm>
          <a:prstGeom prst="rect">
            <a:avLst/>
          </a:prstGeom>
        </p:spPr>
        <p:txBody>
          <a:bodyPr lIns="40809" tIns="40809" rIns="40809" bIns="40809"/>
          <a:lstStyle>
            <a:lvl1pPr algn="l" defTabSz="739775">
              <a:defRPr sz="3600">
                <a:latin typeface="Calibri"/>
                <a:ea typeface="Calibri"/>
                <a:cs typeface="Calibri"/>
                <a:sym typeface="Calibri"/>
              </a:defRPr>
            </a:lvl1pPr>
          </a:lstStyle>
          <a:p>
            <a:r>
              <a:t>Title Text</a:t>
            </a:r>
          </a:p>
        </p:txBody>
      </p:sp>
      <p:sp>
        <p:nvSpPr>
          <p:cNvPr id="305" name="Body Level One…"/>
          <p:cNvSpPr txBox="1">
            <a:spLocks noGrp="1"/>
          </p:cNvSpPr>
          <p:nvPr>
            <p:ph type="body" idx="1"/>
          </p:nvPr>
        </p:nvSpPr>
        <p:spPr>
          <a:xfrm>
            <a:off x="457200" y="1200150"/>
            <a:ext cx="8229600" cy="3943350"/>
          </a:xfrm>
          <a:prstGeom prst="rect">
            <a:avLst/>
          </a:prstGeom>
        </p:spPr>
        <p:txBody>
          <a:bodyPr lIns="37054" tIns="37054" rIns="37054" bIns="37054" anchor="t"/>
          <a:lstStyle>
            <a:lvl1pPr marL="0" indent="0" defTabSz="739775">
              <a:spcBef>
                <a:spcPts val="0"/>
              </a:spcBef>
              <a:buSzTx/>
              <a:buNone/>
              <a:defRPr sz="2600">
                <a:latin typeface="Cambria"/>
                <a:ea typeface="Cambria"/>
                <a:cs typeface="Cambria"/>
                <a:sym typeface="Cambria"/>
              </a:defRPr>
            </a:lvl1pPr>
            <a:lvl2pPr marL="0" indent="0" defTabSz="739775">
              <a:spcBef>
                <a:spcPts val="0"/>
              </a:spcBef>
              <a:buSzPct val="100000"/>
              <a:defRPr sz="2600">
                <a:latin typeface="Cambria"/>
                <a:ea typeface="Cambria"/>
                <a:cs typeface="Cambria"/>
                <a:sym typeface="Cambria"/>
              </a:defRPr>
            </a:lvl2pPr>
            <a:lvl3pPr marL="0" indent="0" defTabSz="739775">
              <a:spcBef>
                <a:spcPts val="0"/>
              </a:spcBef>
              <a:buSzPct val="100000"/>
              <a:defRPr sz="2600">
                <a:latin typeface="Cambria"/>
                <a:ea typeface="Cambria"/>
                <a:cs typeface="Cambria"/>
                <a:sym typeface="Cambria"/>
              </a:defRPr>
            </a:lvl3pPr>
            <a:lvl4pPr marL="0" indent="0" defTabSz="739775">
              <a:spcBef>
                <a:spcPts val="0"/>
              </a:spcBef>
              <a:buSzPct val="100000"/>
              <a:defRPr sz="2600">
                <a:latin typeface="Cambria"/>
                <a:ea typeface="Cambria"/>
                <a:cs typeface="Cambria"/>
                <a:sym typeface="Cambria"/>
              </a:defRPr>
            </a:lvl4pPr>
            <a:lvl5pPr marL="0" indent="0" defTabSz="739775">
              <a:spcBef>
                <a:spcPts val="0"/>
              </a:spcBef>
              <a:buSzPct val="100000"/>
              <a:defRPr sz="2600">
                <a:latin typeface="Cambria"/>
                <a:ea typeface="Cambria"/>
                <a:cs typeface="Cambria"/>
                <a:sym typeface="Cambria"/>
              </a:defRPr>
            </a:lvl5pPr>
          </a:lstStyle>
          <a:p>
            <a:r>
              <a:t>Body Level One</a:t>
            </a:r>
          </a:p>
          <a:p>
            <a:pPr lvl="1"/>
            <a:r>
              <a:t>Body Level Two</a:t>
            </a:r>
          </a:p>
          <a:p>
            <a:pPr lvl="2"/>
            <a:r>
              <a:t>Body Level Three</a:t>
            </a:r>
          </a:p>
          <a:p>
            <a:pPr lvl="3"/>
            <a:r>
              <a:t>Body Level Four</a:t>
            </a:r>
          </a:p>
          <a:p>
            <a:pPr lvl="4"/>
            <a:r>
              <a:t>Body Level Five</a:t>
            </a:r>
          </a:p>
        </p:txBody>
      </p:sp>
      <p:sp>
        <p:nvSpPr>
          <p:cNvPr id="306" name="Slide Number"/>
          <p:cNvSpPr txBox="1">
            <a:spLocks noGrp="1"/>
          </p:cNvSpPr>
          <p:nvPr>
            <p:ph type="sldNum" sz="quarter" idx="2"/>
          </p:nvPr>
        </p:nvSpPr>
        <p:spPr>
          <a:xfrm>
            <a:off x="4452120" y="4875212"/>
            <a:ext cx="231823" cy="22887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57" name="Group"/>
          <p:cNvGrpSpPr/>
          <p:nvPr/>
        </p:nvGrpSpPr>
        <p:grpSpPr>
          <a:xfrm>
            <a:off x="-11113" y="4841080"/>
            <a:ext cx="9166226" cy="330201"/>
            <a:chOff x="0" y="0"/>
            <a:chExt cx="9166225" cy="330200"/>
          </a:xfrm>
        </p:grpSpPr>
        <p:grpSp>
          <p:nvGrpSpPr>
            <p:cNvPr id="55" name="Group"/>
            <p:cNvGrpSpPr/>
            <p:nvPr/>
          </p:nvGrpSpPr>
          <p:grpSpPr>
            <a:xfrm>
              <a:off x="0" y="15081"/>
              <a:ext cx="9166226" cy="300039"/>
              <a:chOff x="0" y="0"/>
              <a:chExt cx="9166225" cy="300038"/>
            </a:xfrm>
          </p:grpSpPr>
          <p:sp>
            <p:nvSpPr>
              <p:cNvPr id="52" name="Rectangle"/>
              <p:cNvSpPr/>
              <p:nvPr/>
            </p:nvSpPr>
            <p:spPr>
              <a:xfrm>
                <a:off x="0" y="-1"/>
                <a:ext cx="9166226" cy="300040"/>
              </a:xfrm>
              <a:prstGeom prst="rect">
                <a:avLst/>
              </a:prstGeom>
              <a:solidFill>
                <a:srgbClr val="113E67"/>
              </a:solidFill>
              <a:ln w="12700" cap="flat">
                <a:noFill/>
                <a:miter lim="400000"/>
              </a:ln>
              <a:effectLst>
                <a:outerShdw blurRad="38100" dist="25400" dir="5400000" rotWithShape="0">
                  <a:srgbClr val="000000">
                    <a:alpha val="50000"/>
                  </a:srgbClr>
                </a:outerShdw>
              </a:effectLst>
            </p:spPr>
            <p:txBody>
              <a:bodyPr wrap="square" lIns="45718" tIns="45718" rIns="45718" bIns="45718" numCol="1" anchor="ctr">
                <a:noAutofit/>
              </a:bodyPr>
              <a:lstStyle/>
              <a:p>
                <a:pPr algn="ctr" defTabSz="366711">
                  <a:defRPr sz="1900">
                    <a:solidFill>
                      <a:srgbClr val="FFFFFF"/>
                    </a:solidFill>
                    <a:latin typeface="Helvetica Light"/>
                    <a:ea typeface="Helvetica Light"/>
                    <a:cs typeface="Helvetica Light"/>
                    <a:sym typeface="Helvetica Light"/>
                  </a:defRPr>
                </a:pPr>
                <a:endParaRPr/>
              </a:p>
            </p:txBody>
          </p:sp>
          <p:sp>
            <p:nvSpPr>
              <p:cNvPr id="53" name="DigitalBricks"/>
              <p:cNvSpPr txBox="1"/>
              <p:nvPr/>
            </p:nvSpPr>
            <p:spPr>
              <a:xfrm>
                <a:off x="7957966" y="18694"/>
                <a:ext cx="929031" cy="2626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defTabSz="452437">
                  <a:defRPr sz="1100">
                    <a:solidFill>
                      <a:srgbClr val="FFFFFF"/>
                    </a:solidFill>
                  </a:defRPr>
                </a:pPr>
                <a:r>
                  <a:t>Digital</a:t>
                </a:r>
                <a:r>
                  <a:rPr b="1"/>
                  <a:t>Bricks</a:t>
                </a:r>
              </a:p>
            </p:txBody>
          </p:sp>
          <p:pic>
            <p:nvPicPr>
              <p:cNvPr id="54" name="Header.png" descr="Header.png"/>
              <p:cNvPicPr>
                <a:picLocks noChangeAspect="1"/>
              </p:cNvPicPr>
              <p:nvPr/>
            </p:nvPicPr>
            <p:blipFill>
              <a:blip r:embed="rId2">
                <a:extLst/>
              </a:blip>
              <a:srcRect l="28145" t="17500" r="28145" b="46202"/>
              <a:stretch>
                <a:fillRect/>
              </a:stretch>
            </p:blipFill>
            <p:spPr>
              <a:xfrm>
                <a:off x="7537559" y="24592"/>
                <a:ext cx="296700" cy="184126"/>
              </a:xfrm>
              <a:prstGeom prst="rect">
                <a:avLst/>
              </a:prstGeom>
              <a:ln w="12700" cap="flat">
                <a:noFill/>
                <a:miter lim="400000"/>
              </a:ln>
              <a:effectLst/>
            </p:spPr>
          </p:pic>
        </p:grpSp>
        <p:sp>
          <p:nvSpPr>
            <p:cNvPr id="56" name="Proprietary and confidential information Yottolabs Pvt. Ltd."/>
            <p:cNvSpPr txBox="1"/>
            <p:nvPr/>
          </p:nvSpPr>
          <p:spPr>
            <a:xfrm>
              <a:off x="101726" y="0"/>
              <a:ext cx="5097210" cy="330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452437">
                <a:defRPr sz="1500">
                  <a:latin typeface="Helvetica Light"/>
                  <a:ea typeface="Helvetica Light"/>
                  <a:cs typeface="Helvetica Light"/>
                  <a:sym typeface="Helvetica Light"/>
                </a:defRPr>
              </a:lvl1pPr>
            </a:lstStyle>
            <a:p>
              <a:r>
                <a:t> Proprietary and confidential information Yottolabs Pvt. Ltd.</a:t>
              </a:r>
            </a:p>
          </p:txBody>
        </p:sp>
      </p:grpSp>
      <p:sp>
        <p:nvSpPr>
          <p:cNvPr id="58" name="Title Text"/>
          <p:cNvSpPr txBox="1">
            <a:spLocks noGrp="1"/>
          </p:cNvSpPr>
          <p:nvPr>
            <p:ph type="title"/>
          </p:nvPr>
        </p:nvSpPr>
        <p:spPr>
          <a:prstGeom prst="rect">
            <a:avLst/>
          </a:prstGeom>
        </p:spPr>
        <p:txBody>
          <a:bodyPr/>
          <a:lstStyle/>
          <a:p>
            <a:r>
              <a:t>Title Text</a:t>
            </a:r>
          </a:p>
        </p:txBody>
      </p:sp>
      <p:sp>
        <p:nvSpPr>
          <p:cNvPr id="5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0" name="Slide Number"/>
          <p:cNvSpPr txBox="1">
            <a:spLocks noGrp="1"/>
          </p:cNvSpPr>
          <p:nvPr>
            <p:ph type="sldNum" sz="quarter" idx="2"/>
          </p:nvPr>
        </p:nvSpPr>
        <p:spPr>
          <a:prstGeom prst="rect">
            <a:avLst/>
          </a:prstGeom>
        </p:spPr>
        <p:txBody>
          <a:bodyPr/>
          <a:lstStyle>
            <a:lvl1pPr defTabSz="739775"/>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318" name="Group"/>
          <p:cNvGrpSpPr/>
          <p:nvPr/>
        </p:nvGrpSpPr>
        <p:grpSpPr>
          <a:xfrm>
            <a:off x="-573370" y="4788777"/>
            <a:ext cx="9893430" cy="436396"/>
            <a:chOff x="0" y="0"/>
            <a:chExt cx="9893428" cy="436395"/>
          </a:xfrm>
        </p:grpSpPr>
        <p:grpSp>
          <p:nvGrpSpPr>
            <p:cNvPr id="316" name="Group"/>
            <p:cNvGrpSpPr/>
            <p:nvPr/>
          </p:nvGrpSpPr>
          <p:grpSpPr>
            <a:xfrm>
              <a:off x="562255" y="0"/>
              <a:ext cx="9331174" cy="436396"/>
              <a:chOff x="0" y="0"/>
              <a:chExt cx="9331173" cy="436395"/>
            </a:xfrm>
          </p:grpSpPr>
          <p:sp>
            <p:nvSpPr>
              <p:cNvPr id="313" name="Rectangle"/>
              <p:cNvSpPr/>
              <p:nvPr/>
            </p:nvSpPr>
            <p:spPr>
              <a:xfrm>
                <a:off x="0" y="68972"/>
                <a:ext cx="9167816" cy="298453"/>
              </a:xfrm>
              <a:prstGeom prst="rect">
                <a:avLst/>
              </a:prstGeom>
              <a:solidFill>
                <a:srgbClr val="113E67"/>
              </a:solidFill>
              <a:ln w="12700" cap="flat">
                <a:noFill/>
                <a:miter lim="400000"/>
              </a:ln>
              <a:effectLst>
                <a:outerShdw blurRad="38100" dist="25400" dir="5400000" rotWithShape="0">
                  <a:srgbClr val="000000">
                    <a:alpha val="50000"/>
                  </a:srgbClr>
                </a:outerShdw>
              </a:effectLst>
            </p:spPr>
            <p:txBody>
              <a:bodyPr wrap="square" lIns="45718" tIns="45718" rIns="45718" bIns="45718" numCol="1" anchor="ctr">
                <a:noAutofit/>
              </a:bodyPr>
              <a:lstStyle/>
              <a:p>
                <a:pPr algn="ctr" defTabSz="365125">
                  <a:defRPr sz="2400">
                    <a:solidFill>
                      <a:srgbClr val="FFFFFF"/>
                    </a:solidFill>
                    <a:latin typeface="Helvetica Light"/>
                    <a:ea typeface="Helvetica Light"/>
                    <a:cs typeface="Helvetica Light"/>
                    <a:sym typeface="Helvetica Light"/>
                  </a:defRPr>
                </a:pPr>
                <a:endParaRPr/>
              </a:p>
            </p:txBody>
          </p:sp>
          <p:sp>
            <p:nvSpPr>
              <p:cNvPr id="314" name="DigitalBricks"/>
              <p:cNvSpPr txBox="1"/>
              <p:nvPr/>
            </p:nvSpPr>
            <p:spPr>
              <a:xfrm>
                <a:off x="7515886" y="0"/>
                <a:ext cx="1815288" cy="4363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365125">
                  <a:defRPr sz="2200" b="1">
                    <a:solidFill>
                      <a:srgbClr val="FFFFFF"/>
                    </a:solidFill>
                  </a:defRPr>
                </a:lvl1pPr>
              </a:lstStyle>
              <a:p>
                <a:r>
                  <a:t>DigitalBricks</a:t>
                </a:r>
              </a:p>
            </p:txBody>
          </p:sp>
          <p:pic>
            <p:nvPicPr>
              <p:cNvPr id="315" name="Header.png" descr="Header.png"/>
              <p:cNvPicPr>
                <a:picLocks noChangeAspect="1"/>
              </p:cNvPicPr>
              <p:nvPr/>
            </p:nvPicPr>
            <p:blipFill>
              <a:blip r:embed="rId2">
                <a:extLst/>
              </a:blip>
              <a:srcRect l="28145" t="17500" r="28145" b="46202"/>
              <a:stretch>
                <a:fillRect/>
              </a:stretch>
            </p:blipFill>
            <p:spPr>
              <a:xfrm>
                <a:off x="7538435" y="92660"/>
                <a:ext cx="296735" cy="184289"/>
              </a:xfrm>
              <a:prstGeom prst="rect">
                <a:avLst/>
              </a:prstGeom>
              <a:ln w="12700" cap="flat">
                <a:noFill/>
                <a:miter lim="400000"/>
              </a:ln>
              <a:effectLst/>
            </p:spPr>
          </p:pic>
        </p:grpSp>
        <p:sp>
          <p:nvSpPr>
            <p:cNvPr id="317" name="Proprietary and confidential information Yottolabs Pvt. Ltd."/>
            <p:cNvSpPr txBox="1"/>
            <p:nvPr/>
          </p:nvSpPr>
          <p:spPr>
            <a:xfrm>
              <a:off x="-1" y="21348"/>
              <a:ext cx="6425985" cy="393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450850">
                <a:defRPr sz="1900">
                  <a:latin typeface="Helvetica Light"/>
                  <a:ea typeface="Helvetica Light"/>
                  <a:cs typeface="Helvetica Light"/>
                  <a:sym typeface="Helvetica Light"/>
                </a:defRPr>
              </a:lvl1pPr>
            </a:lstStyle>
            <a:p>
              <a:r>
                <a:t> Proprietary and confidential information Yottolabs Pvt. Ltd.</a:t>
              </a:r>
            </a:p>
          </p:txBody>
        </p:sp>
      </p:grpSp>
      <p:sp>
        <p:nvSpPr>
          <p:cNvPr id="319" name="Title Text"/>
          <p:cNvSpPr txBox="1">
            <a:spLocks noGrp="1"/>
          </p:cNvSpPr>
          <p:nvPr>
            <p:ph type="title"/>
          </p:nvPr>
        </p:nvSpPr>
        <p:spPr>
          <a:xfrm>
            <a:off x="457200" y="69850"/>
            <a:ext cx="8229600" cy="1130300"/>
          </a:xfrm>
          <a:prstGeom prst="rect">
            <a:avLst/>
          </a:prstGeom>
        </p:spPr>
        <p:txBody>
          <a:bodyPr lIns="40809" tIns="40809" rIns="40809" bIns="40809"/>
          <a:lstStyle>
            <a:lvl1pPr algn="l" defTabSz="739775">
              <a:defRPr sz="3600">
                <a:latin typeface="Calibri"/>
                <a:ea typeface="Calibri"/>
                <a:cs typeface="Calibri"/>
                <a:sym typeface="Calibri"/>
              </a:defRPr>
            </a:lvl1pPr>
          </a:lstStyle>
          <a:p>
            <a:r>
              <a:t>Title Text</a:t>
            </a:r>
          </a:p>
        </p:txBody>
      </p:sp>
      <p:sp>
        <p:nvSpPr>
          <p:cNvPr id="320" name="Body Level One…"/>
          <p:cNvSpPr txBox="1">
            <a:spLocks noGrp="1"/>
          </p:cNvSpPr>
          <p:nvPr>
            <p:ph type="body" idx="1"/>
          </p:nvPr>
        </p:nvSpPr>
        <p:spPr>
          <a:xfrm>
            <a:off x="457200" y="1200150"/>
            <a:ext cx="8229600" cy="3943350"/>
          </a:xfrm>
          <a:prstGeom prst="rect">
            <a:avLst/>
          </a:prstGeom>
        </p:spPr>
        <p:txBody>
          <a:bodyPr lIns="37054" tIns="37054" rIns="37054" bIns="37054" anchor="t"/>
          <a:lstStyle>
            <a:lvl1pPr marL="0" indent="0" defTabSz="739775">
              <a:spcBef>
                <a:spcPts val="0"/>
              </a:spcBef>
              <a:buSzTx/>
              <a:buNone/>
              <a:defRPr sz="2600">
                <a:latin typeface="Cambria"/>
                <a:ea typeface="Cambria"/>
                <a:cs typeface="Cambria"/>
                <a:sym typeface="Cambria"/>
              </a:defRPr>
            </a:lvl1pPr>
            <a:lvl2pPr marL="0" indent="0" defTabSz="739775">
              <a:spcBef>
                <a:spcPts val="0"/>
              </a:spcBef>
              <a:buSzPct val="100000"/>
              <a:defRPr sz="2600">
                <a:latin typeface="Cambria"/>
                <a:ea typeface="Cambria"/>
                <a:cs typeface="Cambria"/>
                <a:sym typeface="Cambria"/>
              </a:defRPr>
            </a:lvl2pPr>
            <a:lvl3pPr marL="0" indent="0" defTabSz="739775">
              <a:spcBef>
                <a:spcPts val="0"/>
              </a:spcBef>
              <a:buSzPct val="100000"/>
              <a:defRPr sz="2600">
                <a:latin typeface="Cambria"/>
                <a:ea typeface="Cambria"/>
                <a:cs typeface="Cambria"/>
                <a:sym typeface="Cambria"/>
              </a:defRPr>
            </a:lvl3pPr>
            <a:lvl4pPr marL="0" indent="0" defTabSz="739775">
              <a:spcBef>
                <a:spcPts val="0"/>
              </a:spcBef>
              <a:buSzPct val="100000"/>
              <a:defRPr sz="2600">
                <a:latin typeface="Cambria"/>
                <a:ea typeface="Cambria"/>
                <a:cs typeface="Cambria"/>
                <a:sym typeface="Cambria"/>
              </a:defRPr>
            </a:lvl4pPr>
            <a:lvl5pPr marL="0" indent="0" defTabSz="739775">
              <a:spcBef>
                <a:spcPts val="0"/>
              </a:spcBef>
              <a:buSzPct val="100000"/>
              <a:defRPr sz="2600">
                <a:latin typeface="Cambria"/>
                <a:ea typeface="Cambria"/>
                <a:cs typeface="Cambria"/>
                <a:sym typeface="Cambria"/>
              </a:defRPr>
            </a:lvl5pPr>
          </a:lstStyle>
          <a:p>
            <a:r>
              <a:t>Body Level One</a:t>
            </a:r>
          </a:p>
          <a:p>
            <a:pPr lvl="1"/>
            <a:r>
              <a:t>Body Level Two</a:t>
            </a:r>
          </a:p>
          <a:p>
            <a:pPr lvl="2"/>
            <a:r>
              <a:t>Body Level Three</a:t>
            </a:r>
          </a:p>
          <a:p>
            <a:pPr lvl="3"/>
            <a:r>
              <a:t>Body Level Four</a:t>
            </a:r>
          </a:p>
          <a:p>
            <a:pPr lvl="4"/>
            <a:r>
              <a:t>Body Level Five</a:t>
            </a:r>
          </a:p>
        </p:txBody>
      </p:sp>
      <p:sp>
        <p:nvSpPr>
          <p:cNvPr id="3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333" name="Group"/>
          <p:cNvGrpSpPr/>
          <p:nvPr/>
        </p:nvGrpSpPr>
        <p:grpSpPr>
          <a:xfrm>
            <a:off x="-573370" y="4788777"/>
            <a:ext cx="9893430" cy="436396"/>
            <a:chOff x="0" y="0"/>
            <a:chExt cx="9893428" cy="436395"/>
          </a:xfrm>
        </p:grpSpPr>
        <p:grpSp>
          <p:nvGrpSpPr>
            <p:cNvPr id="331" name="Group"/>
            <p:cNvGrpSpPr/>
            <p:nvPr/>
          </p:nvGrpSpPr>
          <p:grpSpPr>
            <a:xfrm>
              <a:off x="562255" y="0"/>
              <a:ext cx="9331174" cy="436396"/>
              <a:chOff x="0" y="0"/>
              <a:chExt cx="9331173" cy="436395"/>
            </a:xfrm>
          </p:grpSpPr>
          <p:sp>
            <p:nvSpPr>
              <p:cNvPr id="328" name="Rectangle"/>
              <p:cNvSpPr/>
              <p:nvPr/>
            </p:nvSpPr>
            <p:spPr>
              <a:xfrm>
                <a:off x="0" y="68972"/>
                <a:ext cx="9167816" cy="298453"/>
              </a:xfrm>
              <a:prstGeom prst="rect">
                <a:avLst/>
              </a:prstGeom>
              <a:solidFill>
                <a:srgbClr val="113E67"/>
              </a:solidFill>
              <a:ln w="12700" cap="flat">
                <a:noFill/>
                <a:miter lim="400000"/>
              </a:ln>
              <a:effectLst>
                <a:outerShdw blurRad="38100" dist="25400" dir="5400000" rotWithShape="0">
                  <a:srgbClr val="000000">
                    <a:alpha val="50000"/>
                  </a:srgbClr>
                </a:outerShdw>
              </a:effectLst>
            </p:spPr>
            <p:txBody>
              <a:bodyPr wrap="square" lIns="45718" tIns="45718" rIns="45718" bIns="45718" numCol="1" anchor="ctr">
                <a:noAutofit/>
              </a:bodyPr>
              <a:lstStyle/>
              <a:p>
                <a:pPr algn="ctr" defTabSz="365125">
                  <a:defRPr sz="2400">
                    <a:solidFill>
                      <a:srgbClr val="FFFFFF"/>
                    </a:solidFill>
                    <a:latin typeface="Helvetica Light"/>
                    <a:ea typeface="Helvetica Light"/>
                    <a:cs typeface="Helvetica Light"/>
                    <a:sym typeface="Helvetica Light"/>
                  </a:defRPr>
                </a:pPr>
                <a:endParaRPr/>
              </a:p>
            </p:txBody>
          </p:sp>
          <p:sp>
            <p:nvSpPr>
              <p:cNvPr id="329" name="DigitalBricks"/>
              <p:cNvSpPr txBox="1"/>
              <p:nvPr/>
            </p:nvSpPr>
            <p:spPr>
              <a:xfrm>
                <a:off x="7515886" y="0"/>
                <a:ext cx="1815288" cy="4363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365125">
                  <a:defRPr sz="2200" b="1">
                    <a:solidFill>
                      <a:srgbClr val="FFFFFF"/>
                    </a:solidFill>
                  </a:defRPr>
                </a:lvl1pPr>
              </a:lstStyle>
              <a:p>
                <a:r>
                  <a:t>DigitalBricks</a:t>
                </a:r>
              </a:p>
            </p:txBody>
          </p:sp>
          <p:pic>
            <p:nvPicPr>
              <p:cNvPr id="330" name="Header.png" descr="Header.png"/>
              <p:cNvPicPr>
                <a:picLocks noChangeAspect="1"/>
              </p:cNvPicPr>
              <p:nvPr/>
            </p:nvPicPr>
            <p:blipFill>
              <a:blip r:embed="rId2">
                <a:extLst/>
              </a:blip>
              <a:srcRect l="28145" t="17500" r="28145" b="46202"/>
              <a:stretch>
                <a:fillRect/>
              </a:stretch>
            </p:blipFill>
            <p:spPr>
              <a:xfrm>
                <a:off x="7538435" y="92660"/>
                <a:ext cx="296735" cy="184289"/>
              </a:xfrm>
              <a:prstGeom prst="rect">
                <a:avLst/>
              </a:prstGeom>
              <a:ln w="12700" cap="flat">
                <a:noFill/>
                <a:miter lim="400000"/>
              </a:ln>
              <a:effectLst/>
            </p:spPr>
          </p:pic>
        </p:grpSp>
        <p:sp>
          <p:nvSpPr>
            <p:cNvPr id="332" name="Proprietary and confidential information Yottolabs Pvt. Ltd."/>
            <p:cNvSpPr txBox="1"/>
            <p:nvPr/>
          </p:nvSpPr>
          <p:spPr>
            <a:xfrm>
              <a:off x="-1" y="21348"/>
              <a:ext cx="6425985" cy="393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450850">
                <a:defRPr sz="1900">
                  <a:latin typeface="Helvetica Light"/>
                  <a:ea typeface="Helvetica Light"/>
                  <a:cs typeface="Helvetica Light"/>
                  <a:sym typeface="Helvetica Light"/>
                </a:defRPr>
              </a:lvl1pPr>
            </a:lstStyle>
            <a:p>
              <a:r>
                <a:t> Proprietary and confidential information Yottolabs Pvt. Ltd.</a:t>
              </a:r>
            </a:p>
          </p:txBody>
        </p:sp>
      </p:grpSp>
      <p:sp>
        <p:nvSpPr>
          <p:cNvPr id="334" name="Title Text"/>
          <p:cNvSpPr txBox="1">
            <a:spLocks noGrp="1"/>
          </p:cNvSpPr>
          <p:nvPr>
            <p:ph type="title"/>
          </p:nvPr>
        </p:nvSpPr>
        <p:spPr>
          <a:xfrm>
            <a:off x="457200" y="69850"/>
            <a:ext cx="8229600" cy="1130300"/>
          </a:xfrm>
          <a:prstGeom prst="rect">
            <a:avLst/>
          </a:prstGeom>
        </p:spPr>
        <p:txBody>
          <a:bodyPr lIns="40809" tIns="40809" rIns="40809" bIns="40809"/>
          <a:lstStyle>
            <a:lvl1pPr algn="l" defTabSz="739775">
              <a:defRPr sz="3600">
                <a:latin typeface="Calibri"/>
                <a:ea typeface="Calibri"/>
                <a:cs typeface="Calibri"/>
                <a:sym typeface="Calibri"/>
              </a:defRPr>
            </a:lvl1pPr>
          </a:lstStyle>
          <a:p>
            <a:r>
              <a:t>Title Text</a:t>
            </a:r>
          </a:p>
        </p:txBody>
      </p:sp>
      <p:sp>
        <p:nvSpPr>
          <p:cNvPr id="335" name="Body Level One…"/>
          <p:cNvSpPr txBox="1">
            <a:spLocks noGrp="1"/>
          </p:cNvSpPr>
          <p:nvPr>
            <p:ph type="body" idx="1"/>
          </p:nvPr>
        </p:nvSpPr>
        <p:spPr>
          <a:xfrm>
            <a:off x="457200" y="1200150"/>
            <a:ext cx="8229600" cy="3943350"/>
          </a:xfrm>
          <a:prstGeom prst="rect">
            <a:avLst/>
          </a:prstGeom>
        </p:spPr>
        <p:txBody>
          <a:bodyPr lIns="37054" tIns="37054" rIns="37054" bIns="37054" anchor="t"/>
          <a:lstStyle>
            <a:lvl1pPr marL="0" indent="0" defTabSz="739775">
              <a:spcBef>
                <a:spcPts val="0"/>
              </a:spcBef>
              <a:buSzTx/>
              <a:buNone/>
              <a:defRPr sz="2600">
                <a:latin typeface="Cambria"/>
                <a:ea typeface="Cambria"/>
                <a:cs typeface="Cambria"/>
                <a:sym typeface="Cambria"/>
              </a:defRPr>
            </a:lvl1pPr>
            <a:lvl2pPr marL="0" indent="0" defTabSz="739775">
              <a:spcBef>
                <a:spcPts val="0"/>
              </a:spcBef>
              <a:buSzPct val="100000"/>
              <a:defRPr sz="2600">
                <a:latin typeface="Cambria"/>
                <a:ea typeface="Cambria"/>
                <a:cs typeface="Cambria"/>
                <a:sym typeface="Cambria"/>
              </a:defRPr>
            </a:lvl2pPr>
            <a:lvl3pPr marL="0" indent="0" defTabSz="739775">
              <a:spcBef>
                <a:spcPts val="0"/>
              </a:spcBef>
              <a:buSzPct val="100000"/>
              <a:defRPr sz="2600">
                <a:latin typeface="Cambria"/>
                <a:ea typeface="Cambria"/>
                <a:cs typeface="Cambria"/>
                <a:sym typeface="Cambria"/>
              </a:defRPr>
            </a:lvl3pPr>
            <a:lvl4pPr marL="0" indent="0" defTabSz="739775">
              <a:spcBef>
                <a:spcPts val="0"/>
              </a:spcBef>
              <a:buSzPct val="100000"/>
              <a:defRPr sz="2600">
                <a:latin typeface="Cambria"/>
                <a:ea typeface="Cambria"/>
                <a:cs typeface="Cambria"/>
                <a:sym typeface="Cambria"/>
              </a:defRPr>
            </a:lvl4pPr>
            <a:lvl5pPr marL="0" indent="0" defTabSz="739775">
              <a:spcBef>
                <a:spcPts val="0"/>
              </a:spcBef>
              <a:buSzPct val="100000"/>
              <a:defRPr sz="2600">
                <a:latin typeface="Cambria"/>
                <a:ea typeface="Cambria"/>
                <a:cs typeface="Cambria"/>
                <a:sym typeface="Cambria"/>
              </a:defRPr>
            </a:lvl5pPr>
          </a:lstStyle>
          <a:p>
            <a:r>
              <a:t>Body Level One</a:t>
            </a:r>
          </a:p>
          <a:p>
            <a:pPr lvl="1"/>
            <a:r>
              <a:t>Body Level Two</a:t>
            </a:r>
          </a:p>
          <a:p>
            <a:pPr lvl="2"/>
            <a:r>
              <a:t>Body Level Three</a:t>
            </a:r>
          </a:p>
          <a:p>
            <a:pPr lvl="3"/>
            <a:r>
              <a:t>Body Level Four</a:t>
            </a:r>
          </a:p>
          <a:p>
            <a:pPr lvl="4"/>
            <a:r>
              <a:t>Body Level Five</a:t>
            </a:r>
          </a:p>
        </p:txBody>
      </p:sp>
      <p:sp>
        <p:nvSpPr>
          <p:cNvPr id="3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343" name="Rectangle"/>
          <p:cNvSpPr/>
          <p:nvPr/>
        </p:nvSpPr>
        <p:spPr>
          <a:xfrm>
            <a:off x="-11113" y="4857750"/>
            <a:ext cx="9166226" cy="298450"/>
          </a:xfrm>
          <a:prstGeom prst="rect">
            <a:avLst/>
          </a:prstGeom>
          <a:solidFill>
            <a:srgbClr val="113E67"/>
          </a:solidFill>
          <a:ln w="12700">
            <a:miter lim="400000"/>
          </a:ln>
          <a:effectLst>
            <a:outerShdw blurRad="38100" dist="25400" dir="5400000" rotWithShape="0">
              <a:srgbClr val="000000">
                <a:alpha val="50000"/>
              </a:srgbClr>
            </a:outerShdw>
          </a:effectLst>
        </p:spPr>
        <p:txBody>
          <a:bodyPr lIns="45718" tIns="45718" rIns="45718" bIns="45718" anchor="ctr"/>
          <a:lstStyle/>
          <a:p>
            <a:pPr algn="ctr" defTabSz="365125">
              <a:defRPr sz="2400">
                <a:solidFill>
                  <a:srgbClr val="FFFFFF"/>
                </a:solidFill>
                <a:latin typeface="Helvetica Light"/>
                <a:ea typeface="Helvetica Light"/>
                <a:cs typeface="Helvetica Light"/>
                <a:sym typeface="Helvetica Light"/>
              </a:defRPr>
            </a:pPr>
            <a:endParaRPr/>
          </a:p>
        </p:txBody>
      </p:sp>
      <p:sp>
        <p:nvSpPr>
          <p:cNvPr id="344" name="DigitalBricks"/>
          <p:cNvSpPr txBox="1"/>
          <p:nvPr/>
        </p:nvSpPr>
        <p:spPr>
          <a:xfrm>
            <a:off x="7523428" y="4807688"/>
            <a:ext cx="1777465" cy="398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1888" tIns="31888" rIns="31888" bIns="31888" anchor="ctr">
            <a:spAutoFit/>
          </a:bodyPr>
          <a:lstStyle>
            <a:lvl1pPr algn="ctr" defTabSz="365125">
              <a:defRPr sz="2200" b="1">
                <a:solidFill>
                  <a:srgbClr val="FFFFFF"/>
                </a:solidFill>
              </a:defRPr>
            </a:lvl1pPr>
          </a:lstStyle>
          <a:p>
            <a:r>
              <a:t>DigitalBricks</a:t>
            </a:r>
          </a:p>
        </p:txBody>
      </p:sp>
      <p:pic>
        <p:nvPicPr>
          <p:cNvPr id="345" name="Header.png" descr="Header.png"/>
          <p:cNvPicPr>
            <a:picLocks noChangeAspect="1"/>
          </p:cNvPicPr>
          <p:nvPr/>
        </p:nvPicPr>
        <p:blipFill>
          <a:blip r:embed="rId2">
            <a:extLst/>
          </a:blip>
          <a:srcRect l="28145" t="17500" r="28145" b="46202"/>
          <a:stretch>
            <a:fillRect/>
          </a:stretch>
        </p:blipFill>
        <p:spPr>
          <a:xfrm>
            <a:off x="7526336" y="4881562"/>
            <a:ext cx="296865" cy="184152"/>
          </a:xfrm>
          <a:prstGeom prst="rect">
            <a:avLst/>
          </a:prstGeom>
          <a:ln w="12700">
            <a:miter lim="400000"/>
          </a:ln>
        </p:spPr>
      </p:pic>
      <p:sp>
        <p:nvSpPr>
          <p:cNvPr id="346" name="Proprietary and confidential information Yottolabs Pvt. Ltd."/>
          <p:cNvSpPr txBox="1"/>
          <p:nvPr/>
        </p:nvSpPr>
        <p:spPr>
          <a:xfrm>
            <a:off x="-554864" y="4829035"/>
            <a:ext cx="6388162" cy="3558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1888" tIns="31888" rIns="31888" bIns="31888" anchor="ctr">
            <a:spAutoFit/>
          </a:bodyPr>
          <a:lstStyle>
            <a:lvl1pPr algn="ctr" defTabSz="450850">
              <a:defRPr sz="1900">
                <a:latin typeface="Helvetica Light"/>
                <a:ea typeface="Helvetica Light"/>
                <a:cs typeface="Helvetica Light"/>
                <a:sym typeface="Helvetica Light"/>
              </a:defRPr>
            </a:lvl1pPr>
          </a:lstStyle>
          <a:p>
            <a:r>
              <a:t> Proprietary and confidential information Yottolabs Pvt. Ltd.</a:t>
            </a:r>
          </a:p>
        </p:txBody>
      </p:sp>
      <p:sp>
        <p:nvSpPr>
          <p:cNvPr id="347" name="Title Text"/>
          <p:cNvSpPr txBox="1">
            <a:spLocks noGrp="1"/>
          </p:cNvSpPr>
          <p:nvPr>
            <p:ph type="title"/>
          </p:nvPr>
        </p:nvSpPr>
        <p:spPr>
          <a:xfrm>
            <a:off x="457200" y="69850"/>
            <a:ext cx="8229600" cy="1130300"/>
          </a:xfrm>
          <a:prstGeom prst="rect">
            <a:avLst/>
          </a:prstGeom>
        </p:spPr>
        <p:txBody>
          <a:bodyPr lIns="40809" tIns="40809" rIns="40809" bIns="40809"/>
          <a:lstStyle>
            <a:lvl1pPr algn="l" defTabSz="739775">
              <a:defRPr sz="3600">
                <a:latin typeface="Calibri"/>
                <a:ea typeface="Calibri"/>
                <a:cs typeface="Calibri"/>
                <a:sym typeface="Calibri"/>
              </a:defRPr>
            </a:lvl1pPr>
          </a:lstStyle>
          <a:p>
            <a:r>
              <a:t>Title Text</a:t>
            </a:r>
          </a:p>
        </p:txBody>
      </p:sp>
      <p:sp>
        <p:nvSpPr>
          <p:cNvPr id="348" name="Body Level One…"/>
          <p:cNvSpPr txBox="1">
            <a:spLocks noGrp="1"/>
          </p:cNvSpPr>
          <p:nvPr>
            <p:ph type="body" idx="1"/>
          </p:nvPr>
        </p:nvSpPr>
        <p:spPr>
          <a:xfrm>
            <a:off x="457200" y="1200150"/>
            <a:ext cx="8229600" cy="3943350"/>
          </a:xfrm>
          <a:prstGeom prst="rect">
            <a:avLst/>
          </a:prstGeom>
        </p:spPr>
        <p:txBody>
          <a:bodyPr lIns="37054" tIns="37054" rIns="37054" bIns="37054" anchor="t"/>
          <a:lstStyle>
            <a:lvl1pPr marL="0" indent="0" defTabSz="739775">
              <a:spcBef>
                <a:spcPts val="0"/>
              </a:spcBef>
              <a:buSzTx/>
              <a:buNone/>
              <a:defRPr sz="2600">
                <a:latin typeface="Cambria"/>
                <a:ea typeface="Cambria"/>
                <a:cs typeface="Cambria"/>
                <a:sym typeface="Cambria"/>
              </a:defRPr>
            </a:lvl1pPr>
            <a:lvl2pPr marL="0" indent="0" defTabSz="739775">
              <a:spcBef>
                <a:spcPts val="0"/>
              </a:spcBef>
              <a:buSzPct val="100000"/>
              <a:defRPr sz="2600">
                <a:latin typeface="Cambria"/>
                <a:ea typeface="Cambria"/>
                <a:cs typeface="Cambria"/>
                <a:sym typeface="Cambria"/>
              </a:defRPr>
            </a:lvl2pPr>
            <a:lvl3pPr marL="0" indent="0" defTabSz="739775">
              <a:spcBef>
                <a:spcPts val="0"/>
              </a:spcBef>
              <a:buSzPct val="100000"/>
              <a:defRPr sz="2600">
                <a:latin typeface="Cambria"/>
                <a:ea typeface="Cambria"/>
                <a:cs typeface="Cambria"/>
                <a:sym typeface="Cambria"/>
              </a:defRPr>
            </a:lvl3pPr>
            <a:lvl4pPr marL="0" indent="0" defTabSz="739775">
              <a:spcBef>
                <a:spcPts val="0"/>
              </a:spcBef>
              <a:buSzPct val="100000"/>
              <a:defRPr sz="2600">
                <a:latin typeface="Cambria"/>
                <a:ea typeface="Cambria"/>
                <a:cs typeface="Cambria"/>
                <a:sym typeface="Cambria"/>
              </a:defRPr>
            </a:lvl4pPr>
            <a:lvl5pPr marL="0" indent="0" defTabSz="739775">
              <a:spcBef>
                <a:spcPts val="0"/>
              </a:spcBef>
              <a:buSzPct val="100000"/>
              <a:defRPr sz="2600">
                <a:latin typeface="Cambria"/>
                <a:ea typeface="Cambria"/>
                <a:cs typeface="Cambria"/>
                <a:sym typeface="Cambria"/>
              </a:defRPr>
            </a:lvl5pPr>
          </a:lstStyle>
          <a:p>
            <a:r>
              <a:t>Body Level One</a:t>
            </a:r>
          </a:p>
          <a:p>
            <a:pPr lvl="1"/>
            <a:r>
              <a:t>Body Level Two</a:t>
            </a:r>
          </a:p>
          <a:p>
            <a:pPr lvl="2"/>
            <a:r>
              <a:t>Body Level Three</a:t>
            </a:r>
          </a:p>
          <a:p>
            <a:pPr lvl="3"/>
            <a:r>
              <a:t>Body Level Four</a:t>
            </a:r>
          </a:p>
          <a:p>
            <a:pPr lvl="4"/>
            <a:r>
              <a:t>Body Level Five</a:t>
            </a:r>
          </a:p>
        </p:txBody>
      </p:sp>
      <p:sp>
        <p:nvSpPr>
          <p:cNvPr id="3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361" name="Group"/>
          <p:cNvGrpSpPr/>
          <p:nvPr/>
        </p:nvGrpSpPr>
        <p:grpSpPr>
          <a:xfrm>
            <a:off x="-573370" y="4788777"/>
            <a:ext cx="9893430" cy="436396"/>
            <a:chOff x="0" y="0"/>
            <a:chExt cx="9893428" cy="436395"/>
          </a:xfrm>
        </p:grpSpPr>
        <p:grpSp>
          <p:nvGrpSpPr>
            <p:cNvPr id="359" name="Group"/>
            <p:cNvGrpSpPr/>
            <p:nvPr/>
          </p:nvGrpSpPr>
          <p:grpSpPr>
            <a:xfrm>
              <a:off x="562255" y="0"/>
              <a:ext cx="9331174" cy="436396"/>
              <a:chOff x="0" y="0"/>
              <a:chExt cx="9331173" cy="436395"/>
            </a:xfrm>
          </p:grpSpPr>
          <p:sp>
            <p:nvSpPr>
              <p:cNvPr id="356" name="Rectangle"/>
              <p:cNvSpPr/>
              <p:nvPr/>
            </p:nvSpPr>
            <p:spPr>
              <a:xfrm>
                <a:off x="0" y="68972"/>
                <a:ext cx="9167816" cy="298453"/>
              </a:xfrm>
              <a:prstGeom prst="rect">
                <a:avLst/>
              </a:prstGeom>
              <a:solidFill>
                <a:srgbClr val="113E67"/>
              </a:solidFill>
              <a:ln w="12700" cap="flat">
                <a:noFill/>
                <a:miter lim="400000"/>
              </a:ln>
              <a:effectLst>
                <a:outerShdw blurRad="38100" dist="25400" dir="5400000" rotWithShape="0">
                  <a:srgbClr val="000000">
                    <a:alpha val="50000"/>
                  </a:srgbClr>
                </a:outerShdw>
              </a:effectLst>
            </p:spPr>
            <p:txBody>
              <a:bodyPr wrap="square" lIns="45718" tIns="45718" rIns="45718" bIns="45718" numCol="1" anchor="ctr">
                <a:noAutofit/>
              </a:bodyPr>
              <a:lstStyle/>
              <a:p>
                <a:pPr algn="ctr" defTabSz="365125">
                  <a:defRPr sz="2400">
                    <a:solidFill>
                      <a:srgbClr val="FFFFFF"/>
                    </a:solidFill>
                    <a:latin typeface="Helvetica Light"/>
                    <a:ea typeface="Helvetica Light"/>
                    <a:cs typeface="Helvetica Light"/>
                    <a:sym typeface="Helvetica Light"/>
                  </a:defRPr>
                </a:pPr>
                <a:endParaRPr/>
              </a:p>
            </p:txBody>
          </p:sp>
          <p:sp>
            <p:nvSpPr>
              <p:cNvPr id="357" name="DigitalBricks"/>
              <p:cNvSpPr txBox="1"/>
              <p:nvPr/>
            </p:nvSpPr>
            <p:spPr>
              <a:xfrm>
                <a:off x="7515886" y="0"/>
                <a:ext cx="1815288" cy="4363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365125">
                  <a:defRPr sz="2200" b="1">
                    <a:solidFill>
                      <a:srgbClr val="FFFFFF"/>
                    </a:solidFill>
                  </a:defRPr>
                </a:lvl1pPr>
              </a:lstStyle>
              <a:p>
                <a:r>
                  <a:t>DigitalBricks</a:t>
                </a:r>
              </a:p>
            </p:txBody>
          </p:sp>
          <p:pic>
            <p:nvPicPr>
              <p:cNvPr id="358" name="Header.png" descr="Header.png"/>
              <p:cNvPicPr>
                <a:picLocks noChangeAspect="1"/>
              </p:cNvPicPr>
              <p:nvPr/>
            </p:nvPicPr>
            <p:blipFill>
              <a:blip r:embed="rId2">
                <a:extLst/>
              </a:blip>
              <a:srcRect l="28145" t="17500" r="28145" b="46202"/>
              <a:stretch>
                <a:fillRect/>
              </a:stretch>
            </p:blipFill>
            <p:spPr>
              <a:xfrm>
                <a:off x="7538435" y="92660"/>
                <a:ext cx="296735" cy="184289"/>
              </a:xfrm>
              <a:prstGeom prst="rect">
                <a:avLst/>
              </a:prstGeom>
              <a:ln w="12700" cap="flat">
                <a:noFill/>
                <a:miter lim="400000"/>
              </a:ln>
              <a:effectLst/>
            </p:spPr>
          </p:pic>
        </p:grpSp>
        <p:sp>
          <p:nvSpPr>
            <p:cNvPr id="360" name="Proprietary and confidential information Yottolabs Pvt. Ltd."/>
            <p:cNvSpPr txBox="1"/>
            <p:nvPr/>
          </p:nvSpPr>
          <p:spPr>
            <a:xfrm>
              <a:off x="-1" y="21348"/>
              <a:ext cx="6425985" cy="393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450850">
                <a:defRPr sz="1900">
                  <a:latin typeface="Helvetica Light"/>
                  <a:ea typeface="Helvetica Light"/>
                  <a:cs typeface="Helvetica Light"/>
                  <a:sym typeface="Helvetica Light"/>
                </a:defRPr>
              </a:lvl1pPr>
            </a:lstStyle>
            <a:p>
              <a:r>
                <a:t> Proprietary and confidential information Yottolabs Pvt. Ltd.</a:t>
              </a:r>
            </a:p>
          </p:txBody>
        </p:sp>
      </p:grpSp>
      <p:sp>
        <p:nvSpPr>
          <p:cNvPr id="362" name="Title Text"/>
          <p:cNvSpPr txBox="1">
            <a:spLocks noGrp="1"/>
          </p:cNvSpPr>
          <p:nvPr>
            <p:ph type="title"/>
          </p:nvPr>
        </p:nvSpPr>
        <p:spPr>
          <a:xfrm>
            <a:off x="457200" y="69850"/>
            <a:ext cx="8229600" cy="1130300"/>
          </a:xfrm>
          <a:prstGeom prst="rect">
            <a:avLst/>
          </a:prstGeom>
        </p:spPr>
        <p:txBody>
          <a:bodyPr lIns="40809" tIns="40809" rIns="40809" bIns="40809"/>
          <a:lstStyle>
            <a:lvl1pPr algn="l" defTabSz="739775">
              <a:defRPr sz="3600">
                <a:latin typeface="Calibri"/>
                <a:ea typeface="Calibri"/>
                <a:cs typeface="Calibri"/>
                <a:sym typeface="Calibri"/>
              </a:defRPr>
            </a:lvl1pPr>
          </a:lstStyle>
          <a:p>
            <a:r>
              <a:t>Title Text</a:t>
            </a:r>
          </a:p>
        </p:txBody>
      </p:sp>
      <p:sp>
        <p:nvSpPr>
          <p:cNvPr id="363" name="Body Level One…"/>
          <p:cNvSpPr txBox="1">
            <a:spLocks noGrp="1"/>
          </p:cNvSpPr>
          <p:nvPr>
            <p:ph type="body" idx="1"/>
          </p:nvPr>
        </p:nvSpPr>
        <p:spPr>
          <a:xfrm>
            <a:off x="457200" y="1200150"/>
            <a:ext cx="8229600" cy="3943350"/>
          </a:xfrm>
          <a:prstGeom prst="rect">
            <a:avLst/>
          </a:prstGeom>
        </p:spPr>
        <p:txBody>
          <a:bodyPr lIns="37054" tIns="37054" rIns="37054" bIns="37054" anchor="t"/>
          <a:lstStyle>
            <a:lvl1pPr marL="0" indent="0" defTabSz="739775">
              <a:spcBef>
                <a:spcPts val="0"/>
              </a:spcBef>
              <a:buSzTx/>
              <a:buNone/>
              <a:defRPr sz="2600">
                <a:latin typeface="Cambria"/>
                <a:ea typeface="Cambria"/>
                <a:cs typeface="Cambria"/>
                <a:sym typeface="Cambria"/>
              </a:defRPr>
            </a:lvl1pPr>
            <a:lvl2pPr marL="0" indent="0" defTabSz="739775">
              <a:spcBef>
                <a:spcPts val="0"/>
              </a:spcBef>
              <a:buSzPct val="100000"/>
              <a:defRPr sz="2600">
                <a:latin typeface="Cambria"/>
                <a:ea typeface="Cambria"/>
                <a:cs typeface="Cambria"/>
                <a:sym typeface="Cambria"/>
              </a:defRPr>
            </a:lvl2pPr>
            <a:lvl3pPr marL="0" indent="0" defTabSz="739775">
              <a:spcBef>
                <a:spcPts val="0"/>
              </a:spcBef>
              <a:buSzPct val="100000"/>
              <a:defRPr sz="2600">
                <a:latin typeface="Cambria"/>
                <a:ea typeface="Cambria"/>
                <a:cs typeface="Cambria"/>
                <a:sym typeface="Cambria"/>
              </a:defRPr>
            </a:lvl3pPr>
            <a:lvl4pPr marL="0" indent="0" defTabSz="739775">
              <a:spcBef>
                <a:spcPts val="0"/>
              </a:spcBef>
              <a:buSzPct val="100000"/>
              <a:defRPr sz="2600">
                <a:latin typeface="Cambria"/>
                <a:ea typeface="Cambria"/>
                <a:cs typeface="Cambria"/>
                <a:sym typeface="Cambria"/>
              </a:defRPr>
            </a:lvl4pPr>
            <a:lvl5pPr marL="0" indent="0" defTabSz="739775">
              <a:spcBef>
                <a:spcPts val="0"/>
              </a:spcBef>
              <a:buSzPct val="100000"/>
              <a:defRPr sz="2600">
                <a:latin typeface="Cambria"/>
                <a:ea typeface="Cambria"/>
                <a:cs typeface="Cambria"/>
                <a:sym typeface="Cambria"/>
              </a:defRPr>
            </a:lvl5pPr>
          </a:lstStyle>
          <a:p>
            <a:r>
              <a:t>Body Level One</a:t>
            </a:r>
          </a:p>
          <a:p>
            <a:pPr lvl="1"/>
            <a:r>
              <a:t>Body Level Two</a:t>
            </a:r>
          </a:p>
          <a:p>
            <a:pPr lvl="2"/>
            <a:r>
              <a:t>Body Level Three</a:t>
            </a:r>
          </a:p>
          <a:p>
            <a:pPr lvl="3"/>
            <a:r>
              <a:t>Body Level Four</a:t>
            </a:r>
          </a:p>
          <a:p>
            <a:pPr lvl="4"/>
            <a:r>
              <a:t>Body Level Five</a:t>
            </a:r>
          </a:p>
        </p:txBody>
      </p:sp>
      <p:sp>
        <p:nvSpPr>
          <p:cNvPr id="3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376" name="Group"/>
          <p:cNvGrpSpPr/>
          <p:nvPr/>
        </p:nvGrpSpPr>
        <p:grpSpPr>
          <a:xfrm>
            <a:off x="-573370" y="4788777"/>
            <a:ext cx="9893430" cy="436396"/>
            <a:chOff x="0" y="0"/>
            <a:chExt cx="9893428" cy="436395"/>
          </a:xfrm>
        </p:grpSpPr>
        <p:grpSp>
          <p:nvGrpSpPr>
            <p:cNvPr id="374" name="Group"/>
            <p:cNvGrpSpPr/>
            <p:nvPr/>
          </p:nvGrpSpPr>
          <p:grpSpPr>
            <a:xfrm>
              <a:off x="562255" y="0"/>
              <a:ext cx="9331174" cy="436396"/>
              <a:chOff x="0" y="0"/>
              <a:chExt cx="9331173" cy="436395"/>
            </a:xfrm>
          </p:grpSpPr>
          <p:sp>
            <p:nvSpPr>
              <p:cNvPr id="371" name="Rectangle"/>
              <p:cNvSpPr/>
              <p:nvPr/>
            </p:nvSpPr>
            <p:spPr>
              <a:xfrm>
                <a:off x="0" y="68972"/>
                <a:ext cx="9167816" cy="298453"/>
              </a:xfrm>
              <a:prstGeom prst="rect">
                <a:avLst/>
              </a:prstGeom>
              <a:solidFill>
                <a:srgbClr val="113E67"/>
              </a:solidFill>
              <a:ln w="12700" cap="flat">
                <a:noFill/>
                <a:miter lim="400000"/>
              </a:ln>
              <a:effectLst>
                <a:outerShdw blurRad="38100" dist="25400" dir="5400000" rotWithShape="0">
                  <a:srgbClr val="000000">
                    <a:alpha val="50000"/>
                  </a:srgbClr>
                </a:outerShdw>
              </a:effectLst>
            </p:spPr>
            <p:txBody>
              <a:bodyPr wrap="square" lIns="45718" tIns="45718" rIns="45718" bIns="45718" numCol="1" anchor="ctr">
                <a:noAutofit/>
              </a:bodyPr>
              <a:lstStyle/>
              <a:p>
                <a:pPr algn="ctr" defTabSz="365125">
                  <a:defRPr sz="2400">
                    <a:solidFill>
                      <a:srgbClr val="FFFFFF"/>
                    </a:solidFill>
                    <a:latin typeface="Helvetica Light"/>
                    <a:ea typeface="Helvetica Light"/>
                    <a:cs typeface="Helvetica Light"/>
                    <a:sym typeface="Helvetica Light"/>
                  </a:defRPr>
                </a:pPr>
                <a:endParaRPr/>
              </a:p>
            </p:txBody>
          </p:sp>
          <p:sp>
            <p:nvSpPr>
              <p:cNvPr id="372" name="DigitalBricks"/>
              <p:cNvSpPr txBox="1"/>
              <p:nvPr/>
            </p:nvSpPr>
            <p:spPr>
              <a:xfrm>
                <a:off x="7515886" y="0"/>
                <a:ext cx="1815288" cy="4363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365125">
                  <a:defRPr sz="2200" b="1">
                    <a:solidFill>
                      <a:srgbClr val="FFFFFF"/>
                    </a:solidFill>
                  </a:defRPr>
                </a:lvl1pPr>
              </a:lstStyle>
              <a:p>
                <a:r>
                  <a:t>DigitalBricks</a:t>
                </a:r>
              </a:p>
            </p:txBody>
          </p:sp>
          <p:pic>
            <p:nvPicPr>
              <p:cNvPr id="373" name="Header.png" descr="Header.png"/>
              <p:cNvPicPr>
                <a:picLocks noChangeAspect="1"/>
              </p:cNvPicPr>
              <p:nvPr/>
            </p:nvPicPr>
            <p:blipFill>
              <a:blip r:embed="rId2">
                <a:extLst/>
              </a:blip>
              <a:srcRect l="28145" t="17500" r="28145" b="46202"/>
              <a:stretch>
                <a:fillRect/>
              </a:stretch>
            </p:blipFill>
            <p:spPr>
              <a:xfrm>
                <a:off x="7538435" y="92660"/>
                <a:ext cx="296735" cy="184289"/>
              </a:xfrm>
              <a:prstGeom prst="rect">
                <a:avLst/>
              </a:prstGeom>
              <a:ln w="12700" cap="flat">
                <a:noFill/>
                <a:miter lim="400000"/>
              </a:ln>
              <a:effectLst/>
            </p:spPr>
          </p:pic>
        </p:grpSp>
        <p:sp>
          <p:nvSpPr>
            <p:cNvPr id="375" name="Proprietary and confidential information Yottolabs Pvt. Ltd."/>
            <p:cNvSpPr txBox="1"/>
            <p:nvPr/>
          </p:nvSpPr>
          <p:spPr>
            <a:xfrm>
              <a:off x="-1" y="21348"/>
              <a:ext cx="6425985" cy="393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450850">
                <a:defRPr sz="1900">
                  <a:latin typeface="Helvetica Light"/>
                  <a:ea typeface="Helvetica Light"/>
                  <a:cs typeface="Helvetica Light"/>
                  <a:sym typeface="Helvetica Light"/>
                </a:defRPr>
              </a:lvl1pPr>
            </a:lstStyle>
            <a:p>
              <a:r>
                <a:t> Proprietary and confidential information Yottolabs Pvt. Ltd.</a:t>
              </a:r>
            </a:p>
          </p:txBody>
        </p:sp>
      </p:grpSp>
      <p:sp>
        <p:nvSpPr>
          <p:cNvPr id="377" name="Title Text"/>
          <p:cNvSpPr txBox="1">
            <a:spLocks noGrp="1"/>
          </p:cNvSpPr>
          <p:nvPr>
            <p:ph type="title"/>
          </p:nvPr>
        </p:nvSpPr>
        <p:spPr>
          <a:xfrm>
            <a:off x="457200" y="69850"/>
            <a:ext cx="8229600" cy="1130300"/>
          </a:xfrm>
          <a:prstGeom prst="rect">
            <a:avLst/>
          </a:prstGeom>
        </p:spPr>
        <p:txBody>
          <a:bodyPr lIns="40809" tIns="40809" rIns="40809" bIns="40809"/>
          <a:lstStyle>
            <a:lvl1pPr algn="l" defTabSz="739775">
              <a:defRPr sz="3600">
                <a:latin typeface="Calibri"/>
                <a:ea typeface="Calibri"/>
                <a:cs typeface="Calibri"/>
                <a:sym typeface="Calibri"/>
              </a:defRPr>
            </a:lvl1pPr>
          </a:lstStyle>
          <a:p>
            <a:r>
              <a:t>Title Text</a:t>
            </a:r>
          </a:p>
        </p:txBody>
      </p:sp>
      <p:sp>
        <p:nvSpPr>
          <p:cNvPr id="378" name="Body Level One…"/>
          <p:cNvSpPr txBox="1">
            <a:spLocks noGrp="1"/>
          </p:cNvSpPr>
          <p:nvPr>
            <p:ph type="body" idx="1"/>
          </p:nvPr>
        </p:nvSpPr>
        <p:spPr>
          <a:xfrm>
            <a:off x="457200" y="1200150"/>
            <a:ext cx="8229600" cy="3943350"/>
          </a:xfrm>
          <a:prstGeom prst="rect">
            <a:avLst/>
          </a:prstGeom>
        </p:spPr>
        <p:txBody>
          <a:bodyPr lIns="37054" tIns="37054" rIns="37054" bIns="37054" anchor="t"/>
          <a:lstStyle>
            <a:lvl1pPr marL="0" indent="0" defTabSz="739775">
              <a:spcBef>
                <a:spcPts val="0"/>
              </a:spcBef>
              <a:buSzTx/>
              <a:buNone/>
              <a:defRPr sz="2600">
                <a:latin typeface="Cambria"/>
                <a:ea typeface="Cambria"/>
                <a:cs typeface="Cambria"/>
                <a:sym typeface="Cambria"/>
              </a:defRPr>
            </a:lvl1pPr>
            <a:lvl2pPr marL="0" indent="0" defTabSz="739775">
              <a:spcBef>
                <a:spcPts val="0"/>
              </a:spcBef>
              <a:buSzPct val="100000"/>
              <a:defRPr sz="2600">
                <a:latin typeface="Cambria"/>
                <a:ea typeface="Cambria"/>
                <a:cs typeface="Cambria"/>
                <a:sym typeface="Cambria"/>
              </a:defRPr>
            </a:lvl2pPr>
            <a:lvl3pPr marL="0" indent="0" defTabSz="739775">
              <a:spcBef>
                <a:spcPts val="0"/>
              </a:spcBef>
              <a:buSzPct val="100000"/>
              <a:defRPr sz="2600">
                <a:latin typeface="Cambria"/>
                <a:ea typeface="Cambria"/>
                <a:cs typeface="Cambria"/>
                <a:sym typeface="Cambria"/>
              </a:defRPr>
            </a:lvl3pPr>
            <a:lvl4pPr marL="0" indent="0" defTabSz="739775">
              <a:spcBef>
                <a:spcPts val="0"/>
              </a:spcBef>
              <a:buSzPct val="100000"/>
              <a:defRPr sz="2600">
                <a:latin typeface="Cambria"/>
                <a:ea typeface="Cambria"/>
                <a:cs typeface="Cambria"/>
                <a:sym typeface="Cambria"/>
              </a:defRPr>
            </a:lvl4pPr>
            <a:lvl5pPr marL="0" indent="0" defTabSz="739775">
              <a:spcBef>
                <a:spcPts val="0"/>
              </a:spcBef>
              <a:buSzPct val="100000"/>
              <a:defRPr sz="2600">
                <a:latin typeface="Cambria"/>
                <a:ea typeface="Cambria"/>
                <a:cs typeface="Cambria"/>
                <a:sym typeface="Cambria"/>
              </a:defRPr>
            </a:lvl5pPr>
          </a:lstStyle>
          <a:p>
            <a:r>
              <a:t>Body Level One</a:t>
            </a:r>
          </a:p>
          <a:p>
            <a:pPr lvl="1"/>
            <a:r>
              <a:t>Body Level Two</a:t>
            </a:r>
          </a:p>
          <a:p>
            <a:pPr lvl="2"/>
            <a:r>
              <a:t>Body Level Three</a:t>
            </a:r>
          </a:p>
          <a:p>
            <a:pPr lvl="3"/>
            <a:r>
              <a:t>Body Level Four</a:t>
            </a:r>
          </a:p>
          <a:p>
            <a:pPr lvl="4"/>
            <a:r>
              <a:t>Body Level Five</a:t>
            </a:r>
          </a:p>
        </p:txBody>
      </p:sp>
      <p:sp>
        <p:nvSpPr>
          <p:cNvPr id="3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391" name="Group"/>
          <p:cNvGrpSpPr/>
          <p:nvPr/>
        </p:nvGrpSpPr>
        <p:grpSpPr>
          <a:xfrm>
            <a:off x="-573370" y="4788777"/>
            <a:ext cx="9893430" cy="436396"/>
            <a:chOff x="0" y="0"/>
            <a:chExt cx="9893428" cy="436395"/>
          </a:xfrm>
        </p:grpSpPr>
        <p:grpSp>
          <p:nvGrpSpPr>
            <p:cNvPr id="389" name="Group"/>
            <p:cNvGrpSpPr/>
            <p:nvPr/>
          </p:nvGrpSpPr>
          <p:grpSpPr>
            <a:xfrm>
              <a:off x="562255" y="0"/>
              <a:ext cx="9331174" cy="436396"/>
              <a:chOff x="0" y="0"/>
              <a:chExt cx="9331173" cy="436395"/>
            </a:xfrm>
          </p:grpSpPr>
          <p:sp>
            <p:nvSpPr>
              <p:cNvPr id="386" name="Rectangle"/>
              <p:cNvSpPr/>
              <p:nvPr/>
            </p:nvSpPr>
            <p:spPr>
              <a:xfrm>
                <a:off x="0" y="68972"/>
                <a:ext cx="9167816" cy="298453"/>
              </a:xfrm>
              <a:prstGeom prst="rect">
                <a:avLst/>
              </a:prstGeom>
              <a:solidFill>
                <a:srgbClr val="113E67"/>
              </a:solidFill>
              <a:ln w="12700" cap="flat">
                <a:noFill/>
                <a:miter lim="400000"/>
              </a:ln>
              <a:effectLst>
                <a:outerShdw blurRad="38100" dist="25400" dir="5400000" rotWithShape="0">
                  <a:srgbClr val="000000">
                    <a:alpha val="50000"/>
                  </a:srgbClr>
                </a:outerShdw>
              </a:effectLst>
            </p:spPr>
            <p:txBody>
              <a:bodyPr wrap="square" lIns="45718" tIns="45718" rIns="45718" bIns="45718" numCol="1" anchor="ctr">
                <a:noAutofit/>
              </a:bodyPr>
              <a:lstStyle/>
              <a:p>
                <a:pPr algn="ctr" defTabSz="365125">
                  <a:defRPr sz="2400">
                    <a:solidFill>
                      <a:srgbClr val="FFFFFF"/>
                    </a:solidFill>
                    <a:latin typeface="Helvetica Light"/>
                    <a:ea typeface="Helvetica Light"/>
                    <a:cs typeface="Helvetica Light"/>
                    <a:sym typeface="Helvetica Light"/>
                  </a:defRPr>
                </a:pPr>
                <a:endParaRPr/>
              </a:p>
            </p:txBody>
          </p:sp>
          <p:sp>
            <p:nvSpPr>
              <p:cNvPr id="387" name="DigitalBricks"/>
              <p:cNvSpPr txBox="1"/>
              <p:nvPr/>
            </p:nvSpPr>
            <p:spPr>
              <a:xfrm>
                <a:off x="7515886" y="0"/>
                <a:ext cx="1815288" cy="4363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365125">
                  <a:defRPr sz="2200" b="1">
                    <a:solidFill>
                      <a:srgbClr val="FFFFFF"/>
                    </a:solidFill>
                  </a:defRPr>
                </a:lvl1pPr>
              </a:lstStyle>
              <a:p>
                <a:r>
                  <a:t>DigitalBricks</a:t>
                </a:r>
              </a:p>
            </p:txBody>
          </p:sp>
          <p:pic>
            <p:nvPicPr>
              <p:cNvPr id="388" name="Header.png" descr="Header.png"/>
              <p:cNvPicPr>
                <a:picLocks noChangeAspect="1"/>
              </p:cNvPicPr>
              <p:nvPr/>
            </p:nvPicPr>
            <p:blipFill>
              <a:blip r:embed="rId2">
                <a:extLst/>
              </a:blip>
              <a:srcRect l="28145" t="17500" r="28145" b="46202"/>
              <a:stretch>
                <a:fillRect/>
              </a:stretch>
            </p:blipFill>
            <p:spPr>
              <a:xfrm>
                <a:off x="7538435" y="92660"/>
                <a:ext cx="296735" cy="184289"/>
              </a:xfrm>
              <a:prstGeom prst="rect">
                <a:avLst/>
              </a:prstGeom>
              <a:ln w="12700" cap="flat">
                <a:noFill/>
                <a:miter lim="400000"/>
              </a:ln>
              <a:effectLst/>
            </p:spPr>
          </p:pic>
        </p:grpSp>
        <p:sp>
          <p:nvSpPr>
            <p:cNvPr id="390" name="Proprietary and confidential information Yottolabs Pvt. Ltd."/>
            <p:cNvSpPr txBox="1"/>
            <p:nvPr/>
          </p:nvSpPr>
          <p:spPr>
            <a:xfrm>
              <a:off x="-1" y="21348"/>
              <a:ext cx="6425985" cy="393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450850">
                <a:defRPr sz="1900">
                  <a:latin typeface="Helvetica Light"/>
                  <a:ea typeface="Helvetica Light"/>
                  <a:cs typeface="Helvetica Light"/>
                  <a:sym typeface="Helvetica Light"/>
                </a:defRPr>
              </a:lvl1pPr>
            </a:lstStyle>
            <a:p>
              <a:r>
                <a:t> Proprietary and confidential information Yottolabs Pvt. Ltd.</a:t>
              </a:r>
            </a:p>
          </p:txBody>
        </p:sp>
      </p:grpSp>
      <p:sp>
        <p:nvSpPr>
          <p:cNvPr id="392" name="Title Text"/>
          <p:cNvSpPr txBox="1">
            <a:spLocks noGrp="1"/>
          </p:cNvSpPr>
          <p:nvPr>
            <p:ph type="title"/>
          </p:nvPr>
        </p:nvSpPr>
        <p:spPr>
          <a:xfrm>
            <a:off x="457200" y="69850"/>
            <a:ext cx="8229600" cy="1130300"/>
          </a:xfrm>
          <a:prstGeom prst="rect">
            <a:avLst/>
          </a:prstGeom>
        </p:spPr>
        <p:txBody>
          <a:bodyPr lIns="40809" tIns="40809" rIns="40809" bIns="40809"/>
          <a:lstStyle>
            <a:lvl1pPr algn="l" defTabSz="739775">
              <a:defRPr sz="3600">
                <a:latin typeface="Calibri"/>
                <a:ea typeface="Calibri"/>
                <a:cs typeface="Calibri"/>
                <a:sym typeface="Calibri"/>
              </a:defRPr>
            </a:lvl1pPr>
          </a:lstStyle>
          <a:p>
            <a:r>
              <a:t>Title Text</a:t>
            </a:r>
          </a:p>
        </p:txBody>
      </p:sp>
      <p:sp>
        <p:nvSpPr>
          <p:cNvPr id="393" name="Body Level One…"/>
          <p:cNvSpPr txBox="1">
            <a:spLocks noGrp="1"/>
          </p:cNvSpPr>
          <p:nvPr>
            <p:ph type="body" idx="1"/>
          </p:nvPr>
        </p:nvSpPr>
        <p:spPr>
          <a:xfrm>
            <a:off x="457200" y="1200150"/>
            <a:ext cx="8229600" cy="3943350"/>
          </a:xfrm>
          <a:prstGeom prst="rect">
            <a:avLst/>
          </a:prstGeom>
        </p:spPr>
        <p:txBody>
          <a:bodyPr lIns="37054" tIns="37054" rIns="37054" bIns="37054" anchor="t"/>
          <a:lstStyle>
            <a:lvl1pPr marL="0" indent="0" defTabSz="739775">
              <a:spcBef>
                <a:spcPts val="0"/>
              </a:spcBef>
              <a:buSzTx/>
              <a:buNone/>
              <a:defRPr sz="2600">
                <a:latin typeface="Cambria"/>
                <a:ea typeface="Cambria"/>
                <a:cs typeface="Cambria"/>
                <a:sym typeface="Cambria"/>
              </a:defRPr>
            </a:lvl1pPr>
            <a:lvl2pPr marL="0" indent="0" defTabSz="739775">
              <a:spcBef>
                <a:spcPts val="0"/>
              </a:spcBef>
              <a:buSzPct val="100000"/>
              <a:defRPr sz="2600">
                <a:latin typeface="Cambria"/>
                <a:ea typeface="Cambria"/>
                <a:cs typeface="Cambria"/>
                <a:sym typeface="Cambria"/>
              </a:defRPr>
            </a:lvl2pPr>
            <a:lvl3pPr marL="0" indent="0" defTabSz="739775">
              <a:spcBef>
                <a:spcPts val="0"/>
              </a:spcBef>
              <a:buSzPct val="100000"/>
              <a:defRPr sz="2600">
                <a:latin typeface="Cambria"/>
                <a:ea typeface="Cambria"/>
                <a:cs typeface="Cambria"/>
                <a:sym typeface="Cambria"/>
              </a:defRPr>
            </a:lvl3pPr>
            <a:lvl4pPr marL="0" indent="0" defTabSz="739775">
              <a:spcBef>
                <a:spcPts val="0"/>
              </a:spcBef>
              <a:buSzPct val="100000"/>
              <a:defRPr sz="2600">
                <a:latin typeface="Cambria"/>
                <a:ea typeface="Cambria"/>
                <a:cs typeface="Cambria"/>
                <a:sym typeface="Cambria"/>
              </a:defRPr>
            </a:lvl4pPr>
            <a:lvl5pPr marL="0" indent="0" defTabSz="739775">
              <a:spcBef>
                <a:spcPts val="0"/>
              </a:spcBef>
              <a:buSzPct val="100000"/>
              <a:defRPr sz="2600">
                <a:latin typeface="Cambria"/>
                <a:ea typeface="Cambria"/>
                <a:cs typeface="Cambria"/>
                <a:sym typeface="Cambria"/>
              </a:defRPr>
            </a:lvl5pPr>
          </a:lstStyle>
          <a:p>
            <a:r>
              <a:t>Body Level One</a:t>
            </a:r>
          </a:p>
          <a:p>
            <a:pPr lvl="1"/>
            <a:r>
              <a:t>Body Level Two</a:t>
            </a:r>
          </a:p>
          <a:p>
            <a:pPr lvl="2"/>
            <a:r>
              <a:t>Body Level Three</a:t>
            </a:r>
          </a:p>
          <a:p>
            <a:pPr lvl="3"/>
            <a:r>
              <a:t>Body Level Four</a:t>
            </a:r>
          </a:p>
          <a:p>
            <a:pPr lvl="4"/>
            <a:r>
              <a:t>Body Level Five</a:t>
            </a:r>
          </a:p>
        </p:txBody>
      </p:sp>
      <p:sp>
        <p:nvSpPr>
          <p:cNvPr id="3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406" name="Group"/>
          <p:cNvGrpSpPr/>
          <p:nvPr/>
        </p:nvGrpSpPr>
        <p:grpSpPr>
          <a:xfrm>
            <a:off x="-573370" y="4788777"/>
            <a:ext cx="9893430" cy="436396"/>
            <a:chOff x="0" y="0"/>
            <a:chExt cx="9893428" cy="436395"/>
          </a:xfrm>
        </p:grpSpPr>
        <p:grpSp>
          <p:nvGrpSpPr>
            <p:cNvPr id="404" name="Group"/>
            <p:cNvGrpSpPr/>
            <p:nvPr/>
          </p:nvGrpSpPr>
          <p:grpSpPr>
            <a:xfrm>
              <a:off x="562255" y="0"/>
              <a:ext cx="9331174" cy="436396"/>
              <a:chOff x="0" y="0"/>
              <a:chExt cx="9331173" cy="436395"/>
            </a:xfrm>
          </p:grpSpPr>
          <p:sp>
            <p:nvSpPr>
              <p:cNvPr id="401" name="Rectangle"/>
              <p:cNvSpPr/>
              <p:nvPr/>
            </p:nvSpPr>
            <p:spPr>
              <a:xfrm>
                <a:off x="0" y="68972"/>
                <a:ext cx="9167816" cy="298453"/>
              </a:xfrm>
              <a:prstGeom prst="rect">
                <a:avLst/>
              </a:prstGeom>
              <a:solidFill>
                <a:srgbClr val="113E67"/>
              </a:solidFill>
              <a:ln w="12700" cap="flat">
                <a:noFill/>
                <a:miter lim="400000"/>
              </a:ln>
              <a:effectLst>
                <a:outerShdw blurRad="38100" dist="25400" dir="5400000" rotWithShape="0">
                  <a:srgbClr val="000000">
                    <a:alpha val="50000"/>
                  </a:srgbClr>
                </a:outerShdw>
              </a:effectLst>
            </p:spPr>
            <p:txBody>
              <a:bodyPr wrap="square" lIns="45718" tIns="45718" rIns="45718" bIns="45718" numCol="1" anchor="ctr">
                <a:noAutofit/>
              </a:bodyPr>
              <a:lstStyle/>
              <a:p>
                <a:pPr algn="ctr" defTabSz="365125">
                  <a:defRPr sz="2400">
                    <a:solidFill>
                      <a:srgbClr val="FFFFFF"/>
                    </a:solidFill>
                    <a:latin typeface="Helvetica Light"/>
                    <a:ea typeface="Helvetica Light"/>
                    <a:cs typeface="Helvetica Light"/>
                    <a:sym typeface="Helvetica Light"/>
                  </a:defRPr>
                </a:pPr>
                <a:endParaRPr/>
              </a:p>
            </p:txBody>
          </p:sp>
          <p:sp>
            <p:nvSpPr>
              <p:cNvPr id="402" name="DigitalBricks"/>
              <p:cNvSpPr txBox="1"/>
              <p:nvPr/>
            </p:nvSpPr>
            <p:spPr>
              <a:xfrm>
                <a:off x="7515886" y="0"/>
                <a:ext cx="1815288" cy="4363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365125">
                  <a:defRPr sz="2200" b="1">
                    <a:solidFill>
                      <a:srgbClr val="FFFFFF"/>
                    </a:solidFill>
                  </a:defRPr>
                </a:lvl1pPr>
              </a:lstStyle>
              <a:p>
                <a:r>
                  <a:t>DigitalBricks</a:t>
                </a:r>
              </a:p>
            </p:txBody>
          </p:sp>
          <p:pic>
            <p:nvPicPr>
              <p:cNvPr id="403" name="Header.png" descr="Header.png"/>
              <p:cNvPicPr>
                <a:picLocks noChangeAspect="1"/>
              </p:cNvPicPr>
              <p:nvPr/>
            </p:nvPicPr>
            <p:blipFill>
              <a:blip r:embed="rId2">
                <a:extLst/>
              </a:blip>
              <a:srcRect l="28145" t="17500" r="28145" b="46202"/>
              <a:stretch>
                <a:fillRect/>
              </a:stretch>
            </p:blipFill>
            <p:spPr>
              <a:xfrm>
                <a:off x="7538435" y="92660"/>
                <a:ext cx="296735" cy="184289"/>
              </a:xfrm>
              <a:prstGeom prst="rect">
                <a:avLst/>
              </a:prstGeom>
              <a:ln w="12700" cap="flat">
                <a:noFill/>
                <a:miter lim="400000"/>
              </a:ln>
              <a:effectLst/>
            </p:spPr>
          </p:pic>
        </p:grpSp>
        <p:sp>
          <p:nvSpPr>
            <p:cNvPr id="405" name="Proprietary and confidential information Yottolabs Pvt. Ltd."/>
            <p:cNvSpPr txBox="1"/>
            <p:nvPr/>
          </p:nvSpPr>
          <p:spPr>
            <a:xfrm>
              <a:off x="-1" y="21348"/>
              <a:ext cx="6425985" cy="393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450850">
                <a:defRPr sz="1900">
                  <a:latin typeface="Helvetica Light"/>
                  <a:ea typeface="Helvetica Light"/>
                  <a:cs typeface="Helvetica Light"/>
                  <a:sym typeface="Helvetica Light"/>
                </a:defRPr>
              </a:lvl1pPr>
            </a:lstStyle>
            <a:p>
              <a:r>
                <a:t> Proprietary and confidential information Yottolabs Pvt. Ltd.</a:t>
              </a:r>
            </a:p>
          </p:txBody>
        </p:sp>
      </p:grpSp>
      <p:sp>
        <p:nvSpPr>
          <p:cNvPr id="407" name="Title Text"/>
          <p:cNvSpPr txBox="1">
            <a:spLocks noGrp="1"/>
          </p:cNvSpPr>
          <p:nvPr>
            <p:ph type="title"/>
          </p:nvPr>
        </p:nvSpPr>
        <p:spPr>
          <a:xfrm>
            <a:off x="457200" y="69850"/>
            <a:ext cx="8229600" cy="1130300"/>
          </a:xfrm>
          <a:prstGeom prst="rect">
            <a:avLst/>
          </a:prstGeom>
        </p:spPr>
        <p:txBody>
          <a:bodyPr lIns="40809" tIns="40809" rIns="40809" bIns="40809"/>
          <a:lstStyle>
            <a:lvl1pPr algn="l" defTabSz="739775">
              <a:defRPr sz="3600">
                <a:latin typeface="Calibri"/>
                <a:ea typeface="Calibri"/>
                <a:cs typeface="Calibri"/>
                <a:sym typeface="Calibri"/>
              </a:defRPr>
            </a:lvl1pPr>
          </a:lstStyle>
          <a:p>
            <a:r>
              <a:t>Title Text</a:t>
            </a:r>
          </a:p>
        </p:txBody>
      </p:sp>
      <p:sp>
        <p:nvSpPr>
          <p:cNvPr id="408" name="Body Level One…"/>
          <p:cNvSpPr txBox="1">
            <a:spLocks noGrp="1"/>
          </p:cNvSpPr>
          <p:nvPr>
            <p:ph type="body" idx="1"/>
          </p:nvPr>
        </p:nvSpPr>
        <p:spPr>
          <a:xfrm>
            <a:off x="457200" y="1200150"/>
            <a:ext cx="8229600" cy="3943350"/>
          </a:xfrm>
          <a:prstGeom prst="rect">
            <a:avLst/>
          </a:prstGeom>
        </p:spPr>
        <p:txBody>
          <a:bodyPr lIns="37054" tIns="37054" rIns="37054" bIns="37054" anchor="t"/>
          <a:lstStyle>
            <a:lvl1pPr marL="0" indent="0" defTabSz="739775">
              <a:spcBef>
                <a:spcPts val="0"/>
              </a:spcBef>
              <a:buSzTx/>
              <a:buNone/>
              <a:defRPr sz="2600">
                <a:latin typeface="Cambria"/>
                <a:ea typeface="Cambria"/>
                <a:cs typeface="Cambria"/>
                <a:sym typeface="Cambria"/>
              </a:defRPr>
            </a:lvl1pPr>
            <a:lvl2pPr marL="0" indent="0" defTabSz="739775">
              <a:spcBef>
                <a:spcPts val="0"/>
              </a:spcBef>
              <a:buSzPct val="100000"/>
              <a:defRPr sz="2600">
                <a:latin typeface="Cambria"/>
                <a:ea typeface="Cambria"/>
                <a:cs typeface="Cambria"/>
                <a:sym typeface="Cambria"/>
              </a:defRPr>
            </a:lvl2pPr>
            <a:lvl3pPr marL="0" indent="0" defTabSz="739775">
              <a:spcBef>
                <a:spcPts val="0"/>
              </a:spcBef>
              <a:buSzPct val="100000"/>
              <a:defRPr sz="2600">
                <a:latin typeface="Cambria"/>
                <a:ea typeface="Cambria"/>
                <a:cs typeface="Cambria"/>
                <a:sym typeface="Cambria"/>
              </a:defRPr>
            </a:lvl3pPr>
            <a:lvl4pPr marL="0" indent="0" defTabSz="739775">
              <a:spcBef>
                <a:spcPts val="0"/>
              </a:spcBef>
              <a:buSzPct val="100000"/>
              <a:defRPr sz="2600">
                <a:latin typeface="Cambria"/>
                <a:ea typeface="Cambria"/>
                <a:cs typeface="Cambria"/>
                <a:sym typeface="Cambria"/>
              </a:defRPr>
            </a:lvl4pPr>
            <a:lvl5pPr marL="0" indent="0" defTabSz="739775">
              <a:spcBef>
                <a:spcPts val="0"/>
              </a:spcBef>
              <a:buSzPct val="100000"/>
              <a:defRPr sz="2600">
                <a:latin typeface="Cambria"/>
                <a:ea typeface="Cambria"/>
                <a:cs typeface="Cambria"/>
                <a:sym typeface="Cambria"/>
              </a:defRPr>
            </a:lvl5pPr>
          </a:lstStyle>
          <a:p>
            <a:r>
              <a:t>Body Level One</a:t>
            </a:r>
          </a:p>
          <a:p>
            <a:pPr lvl="1"/>
            <a:r>
              <a:t>Body Level Two</a:t>
            </a:r>
          </a:p>
          <a:p>
            <a:pPr lvl="2"/>
            <a:r>
              <a:t>Body Level Three</a:t>
            </a:r>
          </a:p>
          <a:p>
            <a:pPr lvl="3"/>
            <a:r>
              <a:t>Body Level Four</a:t>
            </a:r>
          </a:p>
          <a:p>
            <a:pPr lvl="4"/>
            <a:r>
              <a:t>Body Level Five</a:t>
            </a:r>
          </a:p>
        </p:txBody>
      </p:sp>
      <p:sp>
        <p:nvSpPr>
          <p:cNvPr id="4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421" name="Group"/>
          <p:cNvGrpSpPr/>
          <p:nvPr/>
        </p:nvGrpSpPr>
        <p:grpSpPr>
          <a:xfrm>
            <a:off x="-573370" y="4788777"/>
            <a:ext cx="9893430" cy="436396"/>
            <a:chOff x="0" y="0"/>
            <a:chExt cx="9893428" cy="436395"/>
          </a:xfrm>
        </p:grpSpPr>
        <p:grpSp>
          <p:nvGrpSpPr>
            <p:cNvPr id="419" name="Group"/>
            <p:cNvGrpSpPr/>
            <p:nvPr/>
          </p:nvGrpSpPr>
          <p:grpSpPr>
            <a:xfrm>
              <a:off x="562255" y="0"/>
              <a:ext cx="9331174" cy="436396"/>
              <a:chOff x="0" y="0"/>
              <a:chExt cx="9331173" cy="436395"/>
            </a:xfrm>
          </p:grpSpPr>
          <p:sp>
            <p:nvSpPr>
              <p:cNvPr id="416" name="Rectangle"/>
              <p:cNvSpPr/>
              <p:nvPr/>
            </p:nvSpPr>
            <p:spPr>
              <a:xfrm>
                <a:off x="0" y="68972"/>
                <a:ext cx="9167816" cy="298453"/>
              </a:xfrm>
              <a:prstGeom prst="rect">
                <a:avLst/>
              </a:prstGeom>
              <a:solidFill>
                <a:srgbClr val="113E67"/>
              </a:solidFill>
              <a:ln w="12700" cap="flat">
                <a:noFill/>
                <a:miter lim="400000"/>
              </a:ln>
              <a:effectLst>
                <a:outerShdw blurRad="38100" dist="25400" dir="5400000" rotWithShape="0">
                  <a:srgbClr val="000000">
                    <a:alpha val="50000"/>
                  </a:srgbClr>
                </a:outerShdw>
              </a:effectLst>
            </p:spPr>
            <p:txBody>
              <a:bodyPr wrap="square" lIns="45718" tIns="45718" rIns="45718" bIns="45718" numCol="1" anchor="ctr">
                <a:noAutofit/>
              </a:bodyPr>
              <a:lstStyle/>
              <a:p>
                <a:pPr algn="ctr" defTabSz="365125">
                  <a:defRPr sz="2400">
                    <a:solidFill>
                      <a:srgbClr val="FFFFFF"/>
                    </a:solidFill>
                    <a:latin typeface="Helvetica Light"/>
                    <a:ea typeface="Helvetica Light"/>
                    <a:cs typeface="Helvetica Light"/>
                    <a:sym typeface="Helvetica Light"/>
                  </a:defRPr>
                </a:pPr>
                <a:endParaRPr/>
              </a:p>
            </p:txBody>
          </p:sp>
          <p:sp>
            <p:nvSpPr>
              <p:cNvPr id="417" name="DigitalBricks"/>
              <p:cNvSpPr txBox="1"/>
              <p:nvPr/>
            </p:nvSpPr>
            <p:spPr>
              <a:xfrm>
                <a:off x="7515886" y="0"/>
                <a:ext cx="1815288" cy="4363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365125">
                  <a:defRPr sz="2200" b="1">
                    <a:solidFill>
                      <a:srgbClr val="FFFFFF"/>
                    </a:solidFill>
                  </a:defRPr>
                </a:lvl1pPr>
              </a:lstStyle>
              <a:p>
                <a:r>
                  <a:t>DigitalBricks</a:t>
                </a:r>
              </a:p>
            </p:txBody>
          </p:sp>
          <p:pic>
            <p:nvPicPr>
              <p:cNvPr id="418" name="Header.png" descr="Header.png"/>
              <p:cNvPicPr>
                <a:picLocks noChangeAspect="1"/>
              </p:cNvPicPr>
              <p:nvPr/>
            </p:nvPicPr>
            <p:blipFill>
              <a:blip r:embed="rId2">
                <a:extLst/>
              </a:blip>
              <a:srcRect l="28145" t="17500" r="28145" b="46202"/>
              <a:stretch>
                <a:fillRect/>
              </a:stretch>
            </p:blipFill>
            <p:spPr>
              <a:xfrm>
                <a:off x="7538435" y="92660"/>
                <a:ext cx="296735" cy="184289"/>
              </a:xfrm>
              <a:prstGeom prst="rect">
                <a:avLst/>
              </a:prstGeom>
              <a:ln w="12700" cap="flat">
                <a:noFill/>
                <a:miter lim="400000"/>
              </a:ln>
              <a:effectLst/>
            </p:spPr>
          </p:pic>
        </p:grpSp>
        <p:sp>
          <p:nvSpPr>
            <p:cNvPr id="420" name="Proprietary and confidential information Yottolabs Pvt. Ltd."/>
            <p:cNvSpPr txBox="1"/>
            <p:nvPr/>
          </p:nvSpPr>
          <p:spPr>
            <a:xfrm>
              <a:off x="-1" y="21348"/>
              <a:ext cx="6425985" cy="393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450850">
                <a:defRPr sz="1900">
                  <a:latin typeface="Helvetica Light"/>
                  <a:ea typeface="Helvetica Light"/>
                  <a:cs typeface="Helvetica Light"/>
                  <a:sym typeface="Helvetica Light"/>
                </a:defRPr>
              </a:lvl1pPr>
            </a:lstStyle>
            <a:p>
              <a:r>
                <a:t> Proprietary and confidential information Yottolabs Pvt. Ltd.</a:t>
              </a:r>
            </a:p>
          </p:txBody>
        </p:sp>
      </p:grpSp>
      <p:sp>
        <p:nvSpPr>
          <p:cNvPr id="422" name="Title Text"/>
          <p:cNvSpPr txBox="1">
            <a:spLocks noGrp="1"/>
          </p:cNvSpPr>
          <p:nvPr>
            <p:ph type="title"/>
          </p:nvPr>
        </p:nvSpPr>
        <p:spPr>
          <a:xfrm>
            <a:off x="457200" y="69850"/>
            <a:ext cx="8229600" cy="1130300"/>
          </a:xfrm>
          <a:prstGeom prst="rect">
            <a:avLst/>
          </a:prstGeom>
        </p:spPr>
        <p:txBody>
          <a:bodyPr lIns="40809" tIns="40809" rIns="40809" bIns="40809"/>
          <a:lstStyle>
            <a:lvl1pPr algn="l" defTabSz="739775">
              <a:defRPr sz="3600">
                <a:latin typeface="Calibri"/>
                <a:ea typeface="Calibri"/>
                <a:cs typeface="Calibri"/>
                <a:sym typeface="Calibri"/>
              </a:defRPr>
            </a:lvl1pPr>
          </a:lstStyle>
          <a:p>
            <a:r>
              <a:t>Title Text</a:t>
            </a:r>
          </a:p>
        </p:txBody>
      </p:sp>
      <p:sp>
        <p:nvSpPr>
          <p:cNvPr id="423" name="Body Level One…"/>
          <p:cNvSpPr txBox="1">
            <a:spLocks noGrp="1"/>
          </p:cNvSpPr>
          <p:nvPr>
            <p:ph type="body" idx="1"/>
          </p:nvPr>
        </p:nvSpPr>
        <p:spPr>
          <a:xfrm>
            <a:off x="457200" y="1200150"/>
            <a:ext cx="8229600" cy="3943350"/>
          </a:xfrm>
          <a:prstGeom prst="rect">
            <a:avLst/>
          </a:prstGeom>
        </p:spPr>
        <p:txBody>
          <a:bodyPr lIns="37054" tIns="37054" rIns="37054" bIns="37054" anchor="t"/>
          <a:lstStyle>
            <a:lvl1pPr marL="0" indent="0" defTabSz="739775">
              <a:spcBef>
                <a:spcPts val="0"/>
              </a:spcBef>
              <a:buSzTx/>
              <a:buNone/>
              <a:defRPr sz="2600">
                <a:latin typeface="Cambria"/>
                <a:ea typeface="Cambria"/>
                <a:cs typeface="Cambria"/>
                <a:sym typeface="Cambria"/>
              </a:defRPr>
            </a:lvl1pPr>
            <a:lvl2pPr marL="0" indent="0" defTabSz="739775">
              <a:spcBef>
                <a:spcPts val="0"/>
              </a:spcBef>
              <a:buSzPct val="100000"/>
              <a:defRPr sz="2600">
                <a:latin typeface="Cambria"/>
                <a:ea typeface="Cambria"/>
                <a:cs typeface="Cambria"/>
                <a:sym typeface="Cambria"/>
              </a:defRPr>
            </a:lvl2pPr>
            <a:lvl3pPr marL="0" indent="0" defTabSz="739775">
              <a:spcBef>
                <a:spcPts val="0"/>
              </a:spcBef>
              <a:buSzPct val="100000"/>
              <a:defRPr sz="2600">
                <a:latin typeface="Cambria"/>
                <a:ea typeface="Cambria"/>
                <a:cs typeface="Cambria"/>
                <a:sym typeface="Cambria"/>
              </a:defRPr>
            </a:lvl3pPr>
            <a:lvl4pPr marL="0" indent="0" defTabSz="739775">
              <a:spcBef>
                <a:spcPts val="0"/>
              </a:spcBef>
              <a:buSzPct val="100000"/>
              <a:defRPr sz="2600">
                <a:latin typeface="Cambria"/>
                <a:ea typeface="Cambria"/>
                <a:cs typeface="Cambria"/>
                <a:sym typeface="Cambria"/>
              </a:defRPr>
            </a:lvl4pPr>
            <a:lvl5pPr marL="0" indent="0" defTabSz="739775">
              <a:spcBef>
                <a:spcPts val="0"/>
              </a:spcBef>
              <a:buSzPct val="100000"/>
              <a:defRPr sz="2600">
                <a:latin typeface="Cambria"/>
                <a:ea typeface="Cambria"/>
                <a:cs typeface="Cambria"/>
                <a:sym typeface="Cambria"/>
              </a:defRPr>
            </a:lvl5pPr>
          </a:lstStyle>
          <a:p>
            <a:r>
              <a:t>Body Level One</a:t>
            </a:r>
          </a:p>
          <a:p>
            <a:pPr lvl="1"/>
            <a:r>
              <a:t>Body Level Two</a:t>
            </a:r>
          </a:p>
          <a:p>
            <a:pPr lvl="2"/>
            <a:r>
              <a:t>Body Level Three</a:t>
            </a:r>
          </a:p>
          <a:p>
            <a:pPr lvl="3"/>
            <a:r>
              <a:t>Body Level Four</a:t>
            </a:r>
          </a:p>
          <a:p>
            <a:pPr lvl="4"/>
            <a:r>
              <a:t>Body Level Five</a:t>
            </a:r>
          </a:p>
        </p:txBody>
      </p:sp>
      <p:sp>
        <p:nvSpPr>
          <p:cNvPr id="4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436" name="Group"/>
          <p:cNvGrpSpPr/>
          <p:nvPr/>
        </p:nvGrpSpPr>
        <p:grpSpPr>
          <a:xfrm>
            <a:off x="-573370" y="4788777"/>
            <a:ext cx="9893430" cy="436396"/>
            <a:chOff x="0" y="0"/>
            <a:chExt cx="9893428" cy="436395"/>
          </a:xfrm>
        </p:grpSpPr>
        <p:grpSp>
          <p:nvGrpSpPr>
            <p:cNvPr id="434" name="Group"/>
            <p:cNvGrpSpPr/>
            <p:nvPr/>
          </p:nvGrpSpPr>
          <p:grpSpPr>
            <a:xfrm>
              <a:off x="562255" y="0"/>
              <a:ext cx="9331174" cy="436396"/>
              <a:chOff x="0" y="0"/>
              <a:chExt cx="9331173" cy="436395"/>
            </a:xfrm>
          </p:grpSpPr>
          <p:sp>
            <p:nvSpPr>
              <p:cNvPr id="431" name="Rectangle"/>
              <p:cNvSpPr/>
              <p:nvPr/>
            </p:nvSpPr>
            <p:spPr>
              <a:xfrm>
                <a:off x="0" y="68972"/>
                <a:ext cx="9167816" cy="298453"/>
              </a:xfrm>
              <a:prstGeom prst="rect">
                <a:avLst/>
              </a:prstGeom>
              <a:solidFill>
                <a:srgbClr val="113E67"/>
              </a:solidFill>
              <a:ln w="12700" cap="flat">
                <a:noFill/>
                <a:miter lim="400000"/>
              </a:ln>
              <a:effectLst>
                <a:outerShdw blurRad="38100" dist="25400" dir="5400000" rotWithShape="0">
                  <a:srgbClr val="000000">
                    <a:alpha val="50000"/>
                  </a:srgbClr>
                </a:outerShdw>
              </a:effectLst>
            </p:spPr>
            <p:txBody>
              <a:bodyPr wrap="square" lIns="45718" tIns="45718" rIns="45718" bIns="45718" numCol="1" anchor="ctr">
                <a:noAutofit/>
              </a:bodyPr>
              <a:lstStyle/>
              <a:p>
                <a:pPr algn="ctr" defTabSz="365125">
                  <a:defRPr sz="2400">
                    <a:solidFill>
                      <a:srgbClr val="FFFFFF"/>
                    </a:solidFill>
                    <a:latin typeface="Helvetica Light"/>
                    <a:ea typeface="Helvetica Light"/>
                    <a:cs typeface="Helvetica Light"/>
                    <a:sym typeface="Helvetica Light"/>
                  </a:defRPr>
                </a:pPr>
                <a:endParaRPr/>
              </a:p>
            </p:txBody>
          </p:sp>
          <p:sp>
            <p:nvSpPr>
              <p:cNvPr id="432" name="DigitalBricks"/>
              <p:cNvSpPr txBox="1"/>
              <p:nvPr/>
            </p:nvSpPr>
            <p:spPr>
              <a:xfrm>
                <a:off x="7515886" y="0"/>
                <a:ext cx="1815288" cy="4363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365125">
                  <a:defRPr sz="2200" b="1">
                    <a:solidFill>
                      <a:srgbClr val="FFFFFF"/>
                    </a:solidFill>
                  </a:defRPr>
                </a:lvl1pPr>
              </a:lstStyle>
              <a:p>
                <a:r>
                  <a:t>DigitalBricks</a:t>
                </a:r>
              </a:p>
            </p:txBody>
          </p:sp>
          <p:pic>
            <p:nvPicPr>
              <p:cNvPr id="433" name="Header.png" descr="Header.png"/>
              <p:cNvPicPr>
                <a:picLocks noChangeAspect="1"/>
              </p:cNvPicPr>
              <p:nvPr/>
            </p:nvPicPr>
            <p:blipFill>
              <a:blip r:embed="rId2">
                <a:extLst/>
              </a:blip>
              <a:srcRect l="28145" t="17500" r="28145" b="46202"/>
              <a:stretch>
                <a:fillRect/>
              </a:stretch>
            </p:blipFill>
            <p:spPr>
              <a:xfrm>
                <a:off x="7538435" y="92660"/>
                <a:ext cx="296735" cy="184289"/>
              </a:xfrm>
              <a:prstGeom prst="rect">
                <a:avLst/>
              </a:prstGeom>
              <a:ln w="12700" cap="flat">
                <a:noFill/>
                <a:miter lim="400000"/>
              </a:ln>
              <a:effectLst/>
            </p:spPr>
          </p:pic>
        </p:grpSp>
        <p:sp>
          <p:nvSpPr>
            <p:cNvPr id="435" name="Proprietary and confidential information Yottolabs Pvt. Ltd."/>
            <p:cNvSpPr txBox="1"/>
            <p:nvPr/>
          </p:nvSpPr>
          <p:spPr>
            <a:xfrm>
              <a:off x="-1" y="21348"/>
              <a:ext cx="6425985" cy="393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450850">
                <a:defRPr sz="1900">
                  <a:latin typeface="Helvetica Light"/>
                  <a:ea typeface="Helvetica Light"/>
                  <a:cs typeface="Helvetica Light"/>
                  <a:sym typeface="Helvetica Light"/>
                </a:defRPr>
              </a:lvl1pPr>
            </a:lstStyle>
            <a:p>
              <a:r>
                <a:t> Proprietary and confidential information Yottolabs Pvt. Ltd.</a:t>
              </a:r>
            </a:p>
          </p:txBody>
        </p:sp>
      </p:grpSp>
      <p:sp>
        <p:nvSpPr>
          <p:cNvPr id="437" name="Title Text"/>
          <p:cNvSpPr txBox="1">
            <a:spLocks noGrp="1"/>
          </p:cNvSpPr>
          <p:nvPr>
            <p:ph type="title"/>
          </p:nvPr>
        </p:nvSpPr>
        <p:spPr>
          <a:xfrm>
            <a:off x="457200" y="69850"/>
            <a:ext cx="8229600" cy="1130300"/>
          </a:xfrm>
          <a:prstGeom prst="rect">
            <a:avLst/>
          </a:prstGeom>
        </p:spPr>
        <p:txBody>
          <a:bodyPr lIns="40809" tIns="40809" rIns="40809" bIns="40809"/>
          <a:lstStyle>
            <a:lvl1pPr algn="l" defTabSz="739775">
              <a:defRPr sz="3600">
                <a:latin typeface="Calibri"/>
                <a:ea typeface="Calibri"/>
                <a:cs typeface="Calibri"/>
                <a:sym typeface="Calibri"/>
              </a:defRPr>
            </a:lvl1pPr>
          </a:lstStyle>
          <a:p>
            <a:r>
              <a:t>Title Text</a:t>
            </a:r>
          </a:p>
        </p:txBody>
      </p:sp>
      <p:sp>
        <p:nvSpPr>
          <p:cNvPr id="438" name="Body Level One…"/>
          <p:cNvSpPr txBox="1">
            <a:spLocks noGrp="1"/>
          </p:cNvSpPr>
          <p:nvPr>
            <p:ph type="body" idx="1"/>
          </p:nvPr>
        </p:nvSpPr>
        <p:spPr>
          <a:xfrm>
            <a:off x="457200" y="1200150"/>
            <a:ext cx="8229600" cy="3943350"/>
          </a:xfrm>
          <a:prstGeom prst="rect">
            <a:avLst/>
          </a:prstGeom>
        </p:spPr>
        <p:txBody>
          <a:bodyPr lIns="37054" tIns="37054" rIns="37054" bIns="37054" anchor="t"/>
          <a:lstStyle>
            <a:lvl1pPr marL="0" indent="0" defTabSz="739775">
              <a:spcBef>
                <a:spcPts val="0"/>
              </a:spcBef>
              <a:buSzTx/>
              <a:buNone/>
              <a:defRPr sz="2600">
                <a:latin typeface="Cambria"/>
                <a:ea typeface="Cambria"/>
                <a:cs typeface="Cambria"/>
                <a:sym typeface="Cambria"/>
              </a:defRPr>
            </a:lvl1pPr>
            <a:lvl2pPr marL="0" indent="0" defTabSz="739775">
              <a:spcBef>
                <a:spcPts val="0"/>
              </a:spcBef>
              <a:buSzPct val="100000"/>
              <a:defRPr sz="2600">
                <a:latin typeface="Cambria"/>
                <a:ea typeface="Cambria"/>
                <a:cs typeface="Cambria"/>
                <a:sym typeface="Cambria"/>
              </a:defRPr>
            </a:lvl2pPr>
            <a:lvl3pPr marL="0" indent="0" defTabSz="739775">
              <a:spcBef>
                <a:spcPts val="0"/>
              </a:spcBef>
              <a:buSzPct val="100000"/>
              <a:defRPr sz="2600">
                <a:latin typeface="Cambria"/>
                <a:ea typeface="Cambria"/>
                <a:cs typeface="Cambria"/>
                <a:sym typeface="Cambria"/>
              </a:defRPr>
            </a:lvl3pPr>
            <a:lvl4pPr marL="0" indent="0" defTabSz="739775">
              <a:spcBef>
                <a:spcPts val="0"/>
              </a:spcBef>
              <a:buSzPct val="100000"/>
              <a:defRPr sz="2600">
                <a:latin typeface="Cambria"/>
                <a:ea typeface="Cambria"/>
                <a:cs typeface="Cambria"/>
                <a:sym typeface="Cambria"/>
              </a:defRPr>
            </a:lvl4pPr>
            <a:lvl5pPr marL="0" indent="0" defTabSz="739775">
              <a:spcBef>
                <a:spcPts val="0"/>
              </a:spcBef>
              <a:buSzPct val="100000"/>
              <a:defRPr sz="2600">
                <a:latin typeface="Cambria"/>
                <a:ea typeface="Cambria"/>
                <a:cs typeface="Cambria"/>
                <a:sym typeface="Cambria"/>
              </a:defRPr>
            </a:lvl5pPr>
          </a:lstStyle>
          <a:p>
            <a:r>
              <a:t>Body Level One</a:t>
            </a:r>
          </a:p>
          <a:p>
            <a:pPr lvl="1"/>
            <a:r>
              <a:t>Body Level Two</a:t>
            </a:r>
          </a:p>
          <a:p>
            <a:pPr lvl="2"/>
            <a:r>
              <a:t>Body Level Three</a:t>
            </a:r>
          </a:p>
          <a:p>
            <a:pPr lvl="3"/>
            <a:r>
              <a:t>Body Level Four</a:t>
            </a:r>
          </a:p>
          <a:p>
            <a:pPr lvl="4"/>
            <a:r>
              <a:t>Body Level Five</a:t>
            </a:r>
          </a:p>
        </p:txBody>
      </p:sp>
      <p:sp>
        <p:nvSpPr>
          <p:cNvPr id="4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451" name="Group"/>
          <p:cNvGrpSpPr/>
          <p:nvPr/>
        </p:nvGrpSpPr>
        <p:grpSpPr>
          <a:xfrm>
            <a:off x="-573370" y="4788777"/>
            <a:ext cx="9893430" cy="436396"/>
            <a:chOff x="0" y="0"/>
            <a:chExt cx="9893428" cy="436395"/>
          </a:xfrm>
        </p:grpSpPr>
        <p:grpSp>
          <p:nvGrpSpPr>
            <p:cNvPr id="449" name="Group"/>
            <p:cNvGrpSpPr/>
            <p:nvPr/>
          </p:nvGrpSpPr>
          <p:grpSpPr>
            <a:xfrm>
              <a:off x="562255" y="0"/>
              <a:ext cx="9331174" cy="436396"/>
              <a:chOff x="0" y="0"/>
              <a:chExt cx="9331173" cy="436395"/>
            </a:xfrm>
          </p:grpSpPr>
          <p:sp>
            <p:nvSpPr>
              <p:cNvPr id="446" name="Rectangle"/>
              <p:cNvSpPr/>
              <p:nvPr/>
            </p:nvSpPr>
            <p:spPr>
              <a:xfrm>
                <a:off x="0" y="68972"/>
                <a:ext cx="9167816" cy="298453"/>
              </a:xfrm>
              <a:prstGeom prst="rect">
                <a:avLst/>
              </a:prstGeom>
              <a:solidFill>
                <a:srgbClr val="113E67"/>
              </a:solidFill>
              <a:ln w="12700" cap="flat">
                <a:noFill/>
                <a:miter lim="400000"/>
              </a:ln>
              <a:effectLst>
                <a:outerShdw blurRad="38100" dist="25400" dir="5400000" rotWithShape="0">
                  <a:srgbClr val="000000">
                    <a:alpha val="50000"/>
                  </a:srgbClr>
                </a:outerShdw>
              </a:effectLst>
            </p:spPr>
            <p:txBody>
              <a:bodyPr wrap="square" lIns="45718" tIns="45718" rIns="45718" bIns="45718" numCol="1" anchor="ctr">
                <a:noAutofit/>
              </a:bodyPr>
              <a:lstStyle/>
              <a:p>
                <a:pPr algn="ctr" defTabSz="365125">
                  <a:defRPr sz="2400">
                    <a:solidFill>
                      <a:srgbClr val="FFFFFF"/>
                    </a:solidFill>
                    <a:latin typeface="Helvetica Light"/>
                    <a:ea typeface="Helvetica Light"/>
                    <a:cs typeface="Helvetica Light"/>
                    <a:sym typeface="Helvetica Light"/>
                  </a:defRPr>
                </a:pPr>
                <a:endParaRPr/>
              </a:p>
            </p:txBody>
          </p:sp>
          <p:sp>
            <p:nvSpPr>
              <p:cNvPr id="447" name="DigitalBricks"/>
              <p:cNvSpPr txBox="1"/>
              <p:nvPr/>
            </p:nvSpPr>
            <p:spPr>
              <a:xfrm>
                <a:off x="7515886" y="0"/>
                <a:ext cx="1815288" cy="4363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365125">
                  <a:defRPr sz="2200" b="1">
                    <a:solidFill>
                      <a:srgbClr val="FFFFFF"/>
                    </a:solidFill>
                  </a:defRPr>
                </a:lvl1pPr>
              </a:lstStyle>
              <a:p>
                <a:r>
                  <a:t>DigitalBricks</a:t>
                </a:r>
              </a:p>
            </p:txBody>
          </p:sp>
          <p:pic>
            <p:nvPicPr>
              <p:cNvPr id="448" name="Header.png" descr="Header.png"/>
              <p:cNvPicPr>
                <a:picLocks noChangeAspect="1"/>
              </p:cNvPicPr>
              <p:nvPr/>
            </p:nvPicPr>
            <p:blipFill>
              <a:blip r:embed="rId2">
                <a:extLst/>
              </a:blip>
              <a:srcRect l="28145" t="17500" r="28145" b="46202"/>
              <a:stretch>
                <a:fillRect/>
              </a:stretch>
            </p:blipFill>
            <p:spPr>
              <a:xfrm>
                <a:off x="7538435" y="92660"/>
                <a:ext cx="296735" cy="184289"/>
              </a:xfrm>
              <a:prstGeom prst="rect">
                <a:avLst/>
              </a:prstGeom>
              <a:ln w="12700" cap="flat">
                <a:noFill/>
                <a:miter lim="400000"/>
              </a:ln>
              <a:effectLst/>
            </p:spPr>
          </p:pic>
        </p:grpSp>
        <p:sp>
          <p:nvSpPr>
            <p:cNvPr id="450" name="Proprietary and confidential information Yottolabs Pvt. Ltd."/>
            <p:cNvSpPr txBox="1"/>
            <p:nvPr/>
          </p:nvSpPr>
          <p:spPr>
            <a:xfrm>
              <a:off x="-1" y="21348"/>
              <a:ext cx="6425985" cy="393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450850">
                <a:defRPr sz="1900">
                  <a:latin typeface="Helvetica Light"/>
                  <a:ea typeface="Helvetica Light"/>
                  <a:cs typeface="Helvetica Light"/>
                  <a:sym typeface="Helvetica Light"/>
                </a:defRPr>
              </a:lvl1pPr>
            </a:lstStyle>
            <a:p>
              <a:r>
                <a:t> Proprietary and confidential information Yottolabs Pvt. Ltd.</a:t>
              </a:r>
            </a:p>
          </p:txBody>
        </p:sp>
      </p:grpSp>
      <p:sp>
        <p:nvSpPr>
          <p:cNvPr id="452" name="Title Text"/>
          <p:cNvSpPr txBox="1">
            <a:spLocks noGrp="1"/>
          </p:cNvSpPr>
          <p:nvPr>
            <p:ph type="title"/>
          </p:nvPr>
        </p:nvSpPr>
        <p:spPr>
          <a:xfrm>
            <a:off x="457200" y="69850"/>
            <a:ext cx="8229600" cy="1130300"/>
          </a:xfrm>
          <a:prstGeom prst="rect">
            <a:avLst/>
          </a:prstGeom>
        </p:spPr>
        <p:txBody>
          <a:bodyPr lIns="40809" tIns="40809" rIns="40809" bIns="40809"/>
          <a:lstStyle>
            <a:lvl1pPr algn="l" defTabSz="739775">
              <a:defRPr sz="3600">
                <a:latin typeface="Calibri"/>
                <a:ea typeface="Calibri"/>
                <a:cs typeface="Calibri"/>
                <a:sym typeface="Calibri"/>
              </a:defRPr>
            </a:lvl1pPr>
          </a:lstStyle>
          <a:p>
            <a:r>
              <a:t>Title Text</a:t>
            </a:r>
          </a:p>
        </p:txBody>
      </p:sp>
      <p:sp>
        <p:nvSpPr>
          <p:cNvPr id="453" name="Body Level One…"/>
          <p:cNvSpPr txBox="1">
            <a:spLocks noGrp="1"/>
          </p:cNvSpPr>
          <p:nvPr>
            <p:ph type="body" idx="1"/>
          </p:nvPr>
        </p:nvSpPr>
        <p:spPr>
          <a:xfrm>
            <a:off x="457200" y="1200150"/>
            <a:ext cx="8229600" cy="3943350"/>
          </a:xfrm>
          <a:prstGeom prst="rect">
            <a:avLst/>
          </a:prstGeom>
        </p:spPr>
        <p:txBody>
          <a:bodyPr lIns="37054" tIns="37054" rIns="37054" bIns="37054" anchor="t"/>
          <a:lstStyle>
            <a:lvl1pPr marL="0" indent="0" defTabSz="739775">
              <a:spcBef>
                <a:spcPts val="0"/>
              </a:spcBef>
              <a:buSzTx/>
              <a:buNone/>
              <a:defRPr sz="2600">
                <a:latin typeface="Cambria"/>
                <a:ea typeface="Cambria"/>
                <a:cs typeface="Cambria"/>
                <a:sym typeface="Cambria"/>
              </a:defRPr>
            </a:lvl1pPr>
            <a:lvl2pPr marL="0" indent="0" defTabSz="739775">
              <a:spcBef>
                <a:spcPts val="0"/>
              </a:spcBef>
              <a:buSzPct val="100000"/>
              <a:defRPr sz="2600">
                <a:latin typeface="Cambria"/>
                <a:ea typeface="Cambria"/>
                <a:cs typeface="Cambria"/>
                <a:sym typeface="Cambria"/>
              </a:defRPr>
            </a:lvl2pPr>
            <a:lvl3pPr marL="0" indent="0" defTabSz="739775">
              <a:spcBef>
                <a:spcPts val="0"/>
              </a:spcBef>
              <a:buSzPct val="100000"/>
              <a:defRPr sz="2600">
                <a:latin typeface="Cambria"/>
                <a:ea typeface="Cambria"/>
                <a:cs typeface="Cambria"/>
                <a:sym typeface="Cambria"/>
              </a:defRPr>
            </a:lvl3pPr>
            <a:lvl4pPr marL="0" indent="0" defTabSz="739775">
              <a:spcBef>
                <a:spcPts val="0"/>
              </a:spcBef>
              <a:buSzPct val="100000"/>
              <a:defRPr sz="2600">
                <a:latin typeface="Cambria"/>
                <a:ea typeface="Cambria"/>
                <a:cs typeface="Cambria"/>
                <a:sym typeface="Cambria"/>
              </a:defRPr>
            </a:lvl4pPr>
            <a:lvl5pPr marL="0" indent="0" defTabSz="739775">
              <a:spcBef>
                <a:spcPts val="0"/>
              </a:spcBef>
              <a:buSzPct val="100000"/>
              <a:defRPr sz="2600">
                <a:latin typeface="Cambria"/>
                <a:ea typeface="Cambria"/>
                <a:cs typeface="Cambria"/>
                <a:sym typeface="Cambria"/>
              </a:defRPr>
            </a:lvl5pPr>
          </a:lstStyle>
          <a:p>
            <a:r>
              <a:t>Body Level One</a:t>
            </a:r>
          </a:p>
          <a:p>
            <a:pPr lvl="1"/>
            <a:r>
              <a:t>Body Level Two</a:t>
            </a:r>
          </a:p>
          <a:p>
            <a:pPr lvl="2"/>
            <a:r>
              <a:t>Body Level Three</a:t>
            </a:r>
          </a:p>
          <a:p>
            <a:pPr lvl="3"/>
            <a:r>
              <a:t>Body Level Four</a:t>
            </a:r>
          </a:p>
          <a:p>
            <a:pPr lvl="4"/>
            <a:r>
              <a:t>Body Level Five</a:t>
            </a:r>
          </a:p>
        </p:txBody>
      </p:sp>
      <p:sp>
        <p:nvSpPr>
          <p:cNvPr id="4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72" name="Group"/>
          <p:cNvGrpSpPr/>
          <p:nvPr/>
        </p:nvGrpSpPr>
        <p:grpSpPr>
          <a:xfrm>
            <a:off x="-11113" y="4841080"/>
            <a:ext cx="9166226" cy="330201"/>
            <a:chOff x="0" y="0"/>
            <a:chExt cx="9166225" cy="330200"/>
          </a:xfrm>
        </p:grpSpPr>
        <p:grpSp>
          <p:nvGrpSpPr>
            <p:cNvPr id="70" name="Group"/>
            <p:cNvGrpSpPr/>
            <p:nvPr/>
          </p:nvGrpSpPr>
          <p:grpSpPr>
            <a:xfrm>
              <a:off x="0" y="15081"/>
              <a:ext cx="9166226" cy="300039"/>
              <a:chOff x="0" y="0"/>
              <a:chExt cx="9166225" cy="300038"/>
            </a:xfrm>
          </p:grpSpPr>
          <p:sp>
            <p:nvSpPr>
              <p:cNvPr id="67" name="Rectangle"/>
              <p:cNvSpPr/>
              <p:nvPr/>
            </p:nvSpPr>
            <p:spPr>
              <a:xfrm>
                <a:off x="0" y="-1"/>
                <a:ext cx="9166226" cy="300040"/>
              </a:xfrm>
              <a:prstGeom prst="rect">
                <a:avLst/>
              </a:prstGeom>
              <a:solidFill>
                <a:srgbClr val="113E67"/>
              </a:solidFill>
              <a:ln w="12700" cap="flat">
                <a:noFill/>
                <a:miter lim="400000"/>
              </a:ln>
              <a:effectLst>
                <a:outerShdw blurRad="38100" dist="25400" dir="5400000" rotWithShape="0">
                  <a:srgbClr val="000000">
                    <a:alpha val="50000"/>
                  </a:srgbClr>
                </a:outerShdw>
              </a:effectLst>
            </p:spPr>
            <p:txBody>
              <a:bodyPr wrap="square" lIns="45718" tIns="45718" rIns="45718" bIns="45718" numCol="1" anchor="ctr">
                <a:noAutofit/>
              </a:bodyPr>
              <a:lstStyle/>
              <a:p>
                <a:pPr algn="ctr" defTabSz="366711">
                  <a:defRPr sz="1900">
                    <a:solidFill>
                      <a:srgbClr val="FFFFFF"/>
                    </a:solidFill>
                    <a:latin typeface="Helvetica Light"/>
                    <a:ea typeface="Helvetica Light"/>
                    <a:cs typeface="Helvetica Light"/>
                    <a:sym typeface="Helvetica Light"/>
                  </a:defRPr>
                </a:pPr>
                <a:endParaRPr/>
              </a:p>
            </p:txBody>
          </p:sp>
          <p:sp>
            <p:nvSpPr>
              <p:cNvPr id="68" name="DigitalBricks"/>
              <p:cNvSpPr txBox="1"/>
              <p:nvPr/>
            </p:nvSpPr>
            <p:spPr>
              <a:xfrm>
                <a:off x="7957966" y="18694"/>
                <a:ext cx="929031" cy="2626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defTabSz="452437">
                  <a:defRPr sz="1100">
                    <a:solidFill>
                      <a:srgbClr val="FFFFFF"/>
                    </a:solidFill>
                  </a:defRPr>
                </a:pPr>
                <a:r>
                  <a:t>Digital</a:t>
                </a:r>
                <a:r>
                  <a:rPr b="1"/>
                  <a:t>Bricks</a:t>
                </a:r>
              </a:p>
            </p:txBody>
          </p:sp>
          <p:pic>
            <p:nvPicPr>
              <p:cNvPr id="69" name="Header.png" descr="Header.png"/>
              <p:cNvPicPr>
                <a:picLocks noChangeAspect="1"/>
              </p:cNvPicPr>
              <p:nvPr/>
            </p:nvPicPr>
            <p:blipFill>
              <a:blip r:embed="rId2">
                <a:extLst/>
              </a:blip>
              <a:srcRect l="28145" t="17500" r="28145" b="46202"/>
              <a:stretch>
                <a:fillRect/>
              </a:stretch>
            </p:blipFill>
            <p:spPr>
              <a:xfrm>
                <a:off x="7537559" y="24592"/>
                <a:ext cx="296700" cy="184126"/>
              </a:xfrm>
              <a:prstGeom prst="rect">
                <a:avLst/>
              </a:prstGeom>
              <a:ln w="12700" cap="flat">
                <a:noFill/>
                <a:miter lim="400000"/>
              </a:ln>
              <a:effectLst/>
            </p:spPr>
          </p:pic>
        </p:grpSp>
        <p:sp>
          <p:nvSpPr>
            <p:cNvPr id="71" name="Proprietary and confidential information Yottolabs Pvt. Ltd."/>
            <p:cNvSpPr txBox="1"/>
            <p:nvPr/>
          </p:nvSpPr>
          <p:spPr>
            <a:xfrm>
              <a:off x="101726" y="0"/>
              <a:ext cx="5097210" cy="330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452437">
                <a:defRPr sz="1500">
                  <a:latin typeface="Helvetica Light"/>
                  <a:ea typeface="Helvetica Light"/>
                  <a:cs typeface="Helvetica Light"/>
                  <a:sym typeface="Helvetica Light"/>
                </a:defRPr>
              </a:lvl1pPr>
            </a:lstStyle>
            <a:p>
              <a:r>
                <a:t> Proprietary and confidential information Yottolabs Pvt. Ltd.</a:t>
              </a:r>
            </a:p>
          </p:txBody>
        </p:sp>
      </p:grpSp>
      <p:sp>
        <p:nvSpPr>
          <p:cNvPr id="73" name="Title Text"/>
          <p:cNvSpPr txBox="1">
            <a:spLocks noGrp="1"/>
          </p:cNvSpPr>
          <p:nvPr>
            <p:ph type="title"/>
          </p:nvPr>
        </p:nvSpPr>
        <p:spPr>
          <a:prstGeom prst="rect">
            <a:avLst/>
          </a:prstGeom>
        </p:spPr>
        <p:txBody>
          <a:bodyPr/>
          <a:lstStyle/>
          <a:p>
            <a:r>
              <a:t>Title Text</a:t>
            </a:r>
          </a:p>
        </p:txBody>
      </p:sp>
      <p:sp>
        <p:nvSpPr>
          <p:cNvPr id="7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xfrm>
            <a:off x="4434657" y="4875212"/>
            <a:ext cx="231823" cy="228877"/>
          </a:xfrm>
          <a:prstGeom prst="rect">
            <a:avLst/>
          </a:prstGeom>
        </p:spPr>
        <p:txBody>
          <a:bodyPr/>
          <a:lstStyle>
            <a:lvl1pPr defTabSz="739775"/>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464" name="Group"/>
          <p:cNvGrpSpPr/>
          <p:nvPr/>
        </p:nvGrpSpPr>
        <p:grpSpPr>
          <a:xfrm>
            <a:off x="-2" y="4610182"/>
            <a:ext cx="9144005" cy="779297"/>
            <a:chOff x="0" y="0"/>
            <a:chExt cx="9144003" cy="779295"/>
          </a:xfrm>
        </p:grpSpPr>
        <p:sp>
          <p:nvSpPr>
            <p:cNvPr id="461" name="Rectangle"/>
            <p:cNvSpPr/>
            <p:nvPr/>
          </p:nvSpPr>
          <p:spPr>
            <a:xfrm>
              <a:off x="-1" y="239629"/>
              <a:ext cx="9144005" cy="300039"/>
            </a:xfrm>
            <a:prstGeom prst="rect">
              <a:avLst/>
            </a:prstGeom>
            <a:solidFill>
              <a:srgbClr val="174F86"/>
            </a:solidFill>
            <a:ln w="12700" cap="flat">
              <a:noFill/>
              <a:miter lim="400000"/>
            </a:ln>
            <a:effectLst>
              <a:outerShdw blurRad="38100" dist="25400" dir="5400000" rotWithShape="0">
                <a:srgbClr val="000000">
                  <a:alpha val="50000"/>
                </a:srgbClr>
              </a:outerShdw>
            </a:effectLst>
          </p:spPr>
          <p:txBody>
            <a:bodyPr wrap="square" lIns="45718" tIns="45718" rIns="45718" bIns="45718" numCol="1" anchor="ctr">
              <a:noAutofit/>
            </a:bodyPr>
            <a:lstStyle/>
            <a:p>
              <a:pPr algn="ctr" defTabSz="365125">
                <a:defRPr sz="2400">
                  <a:solidFill>
                    <a:srgbClr val="FFFFFF"/>
                  </a:solidFill>
                  <a:latin typeface="Helvetica Light"/>
                  <a:ea typeface="Helvetica Light"/>
                  <a:cs typeface="Helvetica Light"/>
                  <a:sym typeface="Helvetica Light"/>
                </a:defRPr>
              </a:pPr>
              <a:endParaRPr/>
            </a:p>
          </p:txBody>
        </p:sp>
        <p:sp>
          <p:nvSpPr>
            <p:cNvPr id="462" name="DigitalBricks"/>
            <p:cNvSpPr txBox="1"/>
            <p:nvPr/>
          </p:nvSpPr>
          <p:spPr>
            <a:xfrm>
              <a:off x="7790564" y="0"/>
              <a:ext cx="1223717" cy="7792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defTabSz="365125">
                <a:defRPr sz="2200" b="1">
                  <a:solidFill>
                    <a:srgbClr val="FFFFFF"/>
                  </a:solidFill>
                </a:defRPr>
              </a:lvl1pPr>
            </a:lstStyle>
            <a:p>
              <a:r>
                <a:t>DigitalBricks</a:t>
              </a:r>
            </a:p>
          </p:txBody>
        </p:sp>
        <p:pic>
          <p:nvPicPr>
            <p:cNvPr id="463" name="Header.png" descr="Header.png"/>
            <p:cNvPicPr>
              <a:picLocks noChangeAspect="1"/>
            </p:cNvPicPr>
            <p:nvPr/>
          </p:nvPicPr>
          <p:blipFill>
            <a:blip r:embed="rId2">
              <a:extLst/>
            </a:blip>
            <a:srcRect l="28145" t="17500" r="28145" b="46201"/>
            <a:stretch>
              <a:fillRect/>
            </a:stretch>
          </p:blipFill>
          <p:spPr>
            <a:xfrm>
              <a:off x="7519428" y="264198"/>
              <a:ext cx="295987" cy="184157"/>
            </a:xfrm>
            <a:prstGeom prst="rect">
              <a:avLst/>
            </a:prstGeom>
            <a:ln w="12700" cap="flat">
              <a:noFill/>
              <a:miter lim="400000"/>
            </a:ln>
            <a:effectLst/>
          </p:spPr>
        </p:pic>
      </p:grpSp>
      <p:sp>
        <p:nvSpPr>
          <p:cNvPr id="465" name="Proprietary and confidential information of Yottolabs Pvt Ltd."/>
          <p:cNvSpPr txBox="1"/>
          <p:nvPr/>
        </p:nvSpPr>
        <p:spPr>
          <a:xfrm>
            <a:off x="30729" y="4905375"/>
            <a:ext cx="6020251" cy="317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0813" tIns="40813" rIns="40813" bIns="40813">
            <a:spAutoFit/>
          </a:bodyPr>
          <a:lstStyle>
            <a:lvl1pPr algn="ctr" defTabSz="1298575">
              <a:defRPr sz="1600" b="1"/>
            </a:lvl1pPr>
          </a:lstStyle>
          <a:p>
            <a:r>
              <a:t>Proprietary and confidential information of Yottolabs Pvt Ltd. </a:t>
            </a:r>
          </a:p>
        </p:txBody>
      </p:sp>
      <p:sp>
        <p:nvSpPr>
          <p:cNvPr id="466" name="Title Text"/>
          <p:cNvSpPr txBox="1">
            <a:spLocks noGrp="1"/>
          </p:cNvSpPr>
          <p:nvPr>
            <p:ph type="title"/>
          </p:nvPr>
        </p:nvSpPr>
        <p:spPr>
          <a:xfrm>
            <a:off x="457200" y="69850"/>
            <a:ext cx="8229600" cy="1130300"/>
          </a:xfrm>
          <a:prstGeom prst="rect">
            <a:avLst/>
          </a:prstGeom>
        </p:spPr>
        <p:txBody>
          <a:bodyPr lIns="40809" tIns="40809" rIns="40809" bIns="40809"/>
          <a:lstStyle>
            <a:lvl1pPr algn="l" defTabSz="739775">
              <a:defRPr sz="3600">
                <a:latin typeface="Calibri"/>
                <a:ea typeface="Calibri"/>
                <a:cs typeface="Calibri"/>
                <a:sym typeface="Calibri"/>
              </a:defRPr>
            </a:lvl1pPr>
          </a:lstStyle>
          <a:p>
            <a:r>
              <a:t>Title Text</a:t>
            </a:r>
          </a:p>
        </p:txBody>
      </p:sp>
      <p:sp>
        <p:nvSpPr>
          <p:cNvPr id="467" name="Body Level One…"/>
          <p:cNvSpPr txBox="1">
            <a:spLocks noGrp="1"/>
          </p:cNvSpPr>
          <p:nvPr>
            <p:ph type="body" idx="1"/>
          </p:nvPr>
        </p:nvSpPr>
        <p:spPr>
          <a:xfrm>
            <a:off x="457200" y="1200150"/>
            <a:ext cx="8229600" cy="3943350"/>
          </a:xfrm>
          <a:prstGeom prst="rect">
            <a:avLst/>
          </a:prstGeom>
        </p:spPr>
        <p:txBody>
          <a:bodyPr lIns="37054" tIns="37054" rIns="37054" bIns="37054" anchor="t"/>
          <a:lstStyle>
            <a:lvl1pPr marL="0" indent="0" defTabSz="739775">
              <a:spcBef>
                <a:spcPts val="0"/>
              </a:spcBef>
              <a:buSzTx/>
              <a:buNone/>
              <a:defRPr sz="2600">
                <a:latin typeface="Cambria"/>
                <a:ea typeface="Cambria"/>
                <a:cs typeface="Cambria"/>
                <a:sym typeface="Cambria"/>
              </a:defRPr>
            </a:lvl1pPr>
            <a:lvl2pPr marL="0" indent="0" defTabSz="739775">
              <a:spcBef>
                <a:spcPts val="0"/>
              </a:spcBef>
              <a:buSzPct val="100000"/>
              <a:defRPr sz="2600">
                <a:latin typeface="Cambria"/>
                <a:ea typeface="Cambria"/>
                <a:cs typeface="Cambria"/>
                <a:sym typeface="Cambria"/>
              </a:defRPr>
            </a:lvl2pPr>
            <a:lvl3pPr marL="0" indent="0" defTabSz="739775">
              <a:spcBef>
                <a:spcPts val="0"/>
              </a:spcBef>
              <a:buSzPct val="100000"/>
              <a:defRPr sz="2600">
                <a:latin typeface="Cambria"/>
                <a:ea typeface="Cambria"/>
                <a:cs typeface="Cambria"/>
                <a:sym typeface="Cambria"/>
              </a:defRPr>
            </a:lvl3pPr>
            <a:lvl4pPr marL="0" indent="0" defTabSz="739775">
              <a:spcBef>
                <a:spcPts val="0"/>
              </a:spcBef>
              <a:buSzPct val="100000"/>
              <a:defRPr sz="2600">
                <a:latin typeface="Cambria"/>
                <a:ea typeface="Cambria"/>
                <a:cs typeface="Cambria"/>
                <a:sym typeface="Cambria"/>
              </a:defRPr>
            </a:lvl4pPr>
            <a:lvl5pPr marL="0" indent="0" defTabSz="739775">
              <a:spcBef>
                <a:spcPts val="0"/>
              </a:spcBef>
              <a:buSzPct val="100000"/>
              <a:defRPr sz="2600">
                <a:latin typeface="Cambria"/>
                <a:ea typeface="Cambria"/>
                <a:cs typeface="Cambria"/>
                <a:sym typeface="Cambria"/>
              </a:defRPr>
            </a:lvl5pPr>
          </a:lstStyle>
          <a:p>
            <a:r>
              <a:t>Body Level One</a:t>
            </a:r>
          </a:p>
          <a:p>
            <a:pPr lvl="1"/>
            <a:r>
              <a:t>Body Level Two</a:t>
            </a:r>
          </a:p>
          <a:p>
            <a:pPr lvl="2"/>
            <a:r>
              <a:t>Body Level Three</a:t>
            </a:r>
          </a:p>
          <a:p>
            <a:pPr lvl="3"/>
            <a:r>
              <a:t>Body Level Four</a:t>
            </a:r>
          </a:p>
          <a:p>
            <a:pPr lvl="4"/>
            <a:r>
              <a:t>Body Level Five</a:t>
            </a:r>
          </a:p>
        </p:txBody>
      </p:sp>
      <p:sp>
        <p:nvSpPr>
          <p:cNvPr id="4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478" name="Group"/>
          <p:cNvGrpSpPr/>
          <p:nvPr/>
        </p:nvGrpSpPr>
        <p:grpSpPr>
          <a:xfrm>
            <a:off x="-2" y="4610182"/>
            <a:ext cx="9144005" cy="779297"/>
            <a:chOff x="0" y="0"/>
            <a:chExt cx="9144003" cy="779295"/>
          </a:xfrm>
        </p:grpSpPr>
        <p:sp>
          <p:nvSpPr>
            <p:cNvPr id="475" name="Rectangle"/>
            <p:cNvSpPr/>
            <p:nvPr/>
          </p:nvSpPr>
          <p:spPr>
            <a:xfrm>
              <a:off x="-1" y="239629"/>
              <a:ext cx="9144005" cy="300039"/>
            </a:xfrm>
            <a:prstGeom prst="rect">
              <a:avLst/>
            </a:prstGeom>
            <a:solidFill>
              <a:srgbClr val="174F86"/>
            </a:solidFill>
            <a:ln w="12700" cap="flat">
              <a:noFill/>
              <a:miter lim="400000"/>
            </a:ln>
            <a:effectLst>
              <a:outerShdw blurRad="38100" dist="25400" dir="5400000" rotWithShape="0">
                <a:srgbClr val="000000">
                  <a:alpha val="50000"/>
                </a:srgbClr>
              </a:outerShdw>
            </a:effectLst>
          </p:spPr>
          <p:txBody>
            <a:bodyPr wrap="square" lIns="45718" tIns="45718" rIns="45718" bIns="45718" numCol="1" anchor="ctr">
              <a:noAutofit/>
            </a:bodyPr>
            <a:lstStyle/>
            <a:p>
              <a:pPr algn="ctr" defTabSz="365125">
                <a:defRPr sz="2400">
                  <a:solidFill>
                    <a:srgbClr val="FFFFFF"/>
                  </a:solidFill>
                  <a:latin typeface="Helvetica Light"/>
                  <a:ea typeface="Helvetica Light"/>
                  <a:cs typeface="Helvetica Light"/>
                  <a:sym typeface="Helvetica Light"/>
                </a:defRPr>
              </a:pPr>
              <a:endParaRPr/>
            </a:p>
          </p:txBody>
        </p:sp>
        <p:sp>
          <p:nvSpPr>
            <p:cNvPr id="476" name="DigitalBricks"/>
            <p:cNvSpPr txBox="1"/>
            <p:nvPr/>
          </p:nvSpPr>
          <p:spPr>
            <a:xfrm>
              <a:off x="7790564" y="0"/>
              <a:ext cx="1223717" cy="7792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defTabSz="365125">
                <a:defRPr sz="2200" b="1">
                  <a:solidFill>
                    <a:srgbClr val="FFFFFF"/>
                  </a:solidFill>
                </a:defRPr>
              </a:lvl1pPr>
            </a:lstStyle>
            <a:p>
              <a:r>
                <a:t>DigitalBricks</a:t>
              </a:r>
            </a:p>
          </p:txBody>
        </p:sp>
        <p:pic>
          <p:nvPicPr>
            <p:cNvPr id="477" name="Header.png" descr="Header.png"/>
            <p:cNvPicPr>
              <a:picLocks noChangeAspect="1"/>
            </p:cNvPicPr>
            <p:nvPr/>
          </p:nvPicPr>
          <p:blipFill>
            <a:blip r:embed="rId2">
              <a:extLst/>
            </a:blip>
            <a:srcRect l="28145" t="17500" r="28145" b="46201"/>
            <a:stretch>
              <a:fillRect/>
            </a:stretch>
          </p:blipFill>
          <p:spPr>
            <a:xfrm>
              <a:off x="7519428" y="264198"/>
              <a:ext cx="295987" cy="184157"/>
            </a:xfrm>
            <a:prstGeom prst="rect">
              <a:avLst/>
            </a:prstGeom>
            <a:ln w="12700" cap="flat">
              <a:noFill/>
              <a:miter lim="400000"/>
            </a:ln>
            <a:effectLst/>
          </p:spPr>
        </p:pic>
      </p:grpSp>
      <p:sp>
        <p:nvSpPr>
          <p:cNvPr id="479" name="Rectangle"/>
          <p:cNvSpPr/>
          <p:nvPr/>
        </p:nvSpPr>
        <p:spPr>
          <a:xfrm>
            <a:off x="-7938" y="195261"/>
            <a:ext cx="446088" cy="669928"/>
          </a:xfrm>
          <a:prstGeom prst="rect">
            <a:avLst/>
          </a:prstGeom>
          <a:solidFill>
            <a:srgbClr val="FFFFFF"/>
          </a:solidFill>
          <a:ln w="12700">
            <a:miter lim="400000"/>
          </a:ln>
          <a:effectLst>
            <a:outerShdw blurRad="38100" dist="25400" dir="5400000" rotWithShape="0">
              <a:srgbClr val="000000">
                <a:alpha val="50000"/>
              </a:srgbClr>
            </a:outerShdw>
          </a:effectLst>
        </p:spPr>
        <p:txBody>
          <a:bodyPr lIns="45718" tIns="45718" rIns="45718" bIns="45718" anchor="ctr"/>
          <a:lstStyle/>
          <a:p>
            <a:pPr algn="ctr" defTabSz="365125">
              <a:defRPr sz="2400">
                <a:solidFill>
                  <a:srgbClr val="FFFFFF"/>
                </a:solidFill>
                <a:latin typeface="Helvetica Light"/>
                <a:ea typeface="Helvetica Light"/>
                <a:cs typeface="Helvetica Light"/>
                <a:sym typeface="Helvetica Light"/>
              </a:defRPr>
            </a:pPr>
            <a:endParaRPr/>
          </a:p>
        </p:txBody>
      </p:sp>
      <p:sp>
        <p:nvSpPr>
          <p:cNvPr id="480" name="Proprietary and confidential information of Yottolabs Pvt Ltd."/>
          <p:cNvSpPr txBox="1"/>
          <p:nvPr/>
        </p:nvSpPr>
        <p:spPr>
          <a:xfrm>
            <a:off x="30729" y="4905375"/>
            <a:ext cx="6020251" cy="317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0813" tIns="40813" rIns="40813" bIns="40813">
            <a:spAutoFit/>
          </a:bodyPr>
          <a:lstStyle>
            <a:lvl1pPr algn="ctr" defTabSz="1298575">
              <a:defRPr sz="1600" b="1"/>
            </a:lvl1pPr>
          </a:lstStyle>
          <a:p>
            <a:r>
              <a:t>Proprietary and confidential information of Yottolabs Pvt Ltd. </a:t>
            </a:r>
          </a:p>
        </p:txBody>
      </p:sp>
      <p:sp>
        <p:nvSpPr>
          <p:cNvPr id="481" name="Title Text"/>
          <p:cNvSpPr txBox="1">
            <a:spLocks noGrp="1"/>
          </p:cNvSpPr>
          <p:nvPr>
            <p:ph type="title"/>
          </p:nvPr>
        </p:nvSpPr>
        <p:spPr>
          <a:xfrm>
            <a:off x="457200" y="69850"/>
            <a:ext cx="8229600" cy="1130300"/>
          </a:xfrm>
          <a:prstGeom prst="rect">
            <a:avLst/>
          </a:prstGeom>
        </p:spPr>
        <p:txBody>
          <a:bodyPr lIns="40809" tIns="40809" rIns="40809" bIns="40809"/>
          <a:lstStyle>
            <a:lvl1pPr algn="l" defTabSz="739775">
              <a:defRPr sz="3600">
                <a:latin typeface="Calibri"/>
                <a:ea typeface="Calibri"/>
                <a:cs typeface="Calibri"/>
                <a:sym typeface="Calibri"/>
              </a:defRPr>
            </a:lvl1pPr>
          </a:lstStyle>
          <a:p>
            <a:r>
              <a:t>Title Text</a:t>
            </a:r>
          </a:p>
        </p:txBody>
      </p:sp>
      <p:sp>
        <p:nvSpPr>
          <p:cNvPr id="482" name="Body Level One…"/>
          <p:cNvSpPr txBox="1">
            <a:spLocks noGrp="1"/>
          </p:cNvSpPr>
          <p:nvPr>
            <p:ph type="body" idx="1"/>
          </p:nvPr>
        </p:nvSpPr>
        <p:spPr>
          <a:xfrm>
            <a:off x="457200" y="1200150"/>
            <a:ext cx="8229600" cy="3943350"/>
          </a:xfrm>
          <a:prstGeom prst="rect">
            <a:avLst/>
          </a:prstGeom>
        </p:spPr>
        <p:txBody>
          <a:bodyPr lIns="37054" tIns="37054" rIns="37054" bIns="37054" anchor="t"/>
          <a:lstStyle>
            <a:lvl1pPr marL="0" indent="0" defTabSz="739775">
              <a:spcBef>
                <a:spcPts val="0"/>
              </a:spcBef>
              <a:buSzTx/>
              <a:buNone/>
              <a:defRPr sz="2600">
                <a:latin typeface="Cambria"/>
                <a:ea typeface="Cambria"/>
                <a:cs typeface="Cambria"/>
                <a:sym typeface="Cambria"/>
              </a:defRPr>
            </a:lvl1pPr>
            <a:lvl2pPr marL="0" indent="0" defTabSz="739775">
              <a:spcBef>
                <a:spcPts val="0"/>
              </a:spcBef>
              <a:buSzPct val="100000"/>
              <a:defRPr sz="2600">
                <a:latin typeface="Cambria"/>
                <a:ea typeface="Cambria"/>
                <a:cs typeface="Cambria"/>
                <a:sym typeface="Cambria"/>
              </a:defRPr>
            </a:lvl2pPr>
            <a:lvl3pPr marL="0" indent="0" defTabSz="739775">
              <a:spcBef>
                <a:spcPts val="0"/>
              </a:spcBef>
              <a:buSzPct val="100000"/>
              <a:defRPr sz="2600">
                <a:latin typeface="Cambria"/>
                <a:ea typeface="Cambria"/>
                <a:cs typeface="Cambria"/>
                <a:sym typeface="Cambria"/>
              </a:defRPr>
            </a:lvl3pPr>
            <a:lvl4pPr marL="0" indent="0" defTabSz="739775">
              <a:spcBef>
                <a:spcPts val="0"/>
              </a:spcBef>
              <a:buSzPct val="100000"/>
              <a:defRPr sz="2600">
                <a:latin typeface="Cambria"/>
                <a:ea typeface="Cambria"/>
                <a:cs typeface="Cambria"/>
                <a:sym typeface="Cambria"/>
              </a:defRPr>
            </a:lvl4pPr>
            <a:lvl5pPr marL="0" indent="0" defTabSz="739775">
              <a:spcBef>
                <a:spcPts val="0"/>
              </a:spcBef>
              <a:buSzPct val="100000"/>
              <a:defRPr sz="2600">
                <a:latin typeface="Cambria"/>
                <a:ea typeface="Cambria"/>
                <a:cs typeface="Cambria"/>
                <a:sym typeface="Cambria"/>
              </a:defRPr>
            </a:lvl5pPr>
          </a:lstStyle>
          <a:p>
            <a:r>
              <a:t>Body Level One</a:t>
            </a:r>
          </a:p>
          <a:p>
            <a:pPr lvl="1"/>
            <a:r>
              <a:t>Body Level Two</a:t>
            </a:r>
          </a:p>
          <a:p>
            <a:pPr lvl="2"/>
            <a:r>
              <a:t>Body Level Three</a:t>
            </a:r>
          </a:p>
          <a:p>
            <a:pPr lvl="3"/>
            <a:r>
              <a:t>Body Level Four</a:t>
            </a:r>
          </a:p>
          <a:p>
            <a:pPr lvl="4"/>
            <a:r>
              <a:t>Body Level Five</a:t>
            </a:r>
          </a:p>
        </p:txBody>
      </p:sp>
      <p:sp>
        <p:nvSpPr>
          <p:cNvPr id="4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490" name="image1.png" descr="image1.png"/>
          <p:cNvPicPr>
            <a:picLocks noChangeAspect="1"/>
          </p:cNvPicPr>
          <p:nvPr/>
        </p:nvPicPr>
        <p:blipFill>
          <a:blip r:embed="rId2">
            <a:extLst/>
          </a:blip>
          <a:stretch>
            <a:fillRect/>
          </a:stretch>
        </p:blipFill>
        <p:spPr>
          <a:xfrm>
            <a:off x="-7939" y="4760912"/>
            <a:ext cx="6845302" cy="395289"/>
          </a:xfrm>
          <a:prstGeom prst="rect">
            <a:avLst/>
          </a:prstGeom>
          <a:ln w="12700">
            <a:miter lim="400000"/>
          </a:ln>
        </p:spPr>
      </p:pic>
      <p:pic>
        <p:nvPicPr>
          <p:cNvPr id="491" name="image2.png" descr="image2.png"/>
          <p:cNvPicPr>
            <a:picLocks noChangeAspect="1"/>
          </p:cNvPicPr>
          <p:nvPr/>
        </p:nvPicPr>
        <p:blipFill>
          <a:blip r:embed="rId3">
            <a:extLst/>
          </a:blip>
          <a:stretch>
            <a:fillRect/>
          </a:stretch>
        </p:blipFill>
        <p:spPr>
          <a:xfrm>
            <a:off x="6589711" y="4760912"/>
            <a:ext cx="2565402" cy="395289"/>
          </a:xfrm>
          <a:prstGeom prst="rect">
            <a:avLst/>
          </a:prstGeom>
          <a:ln w="12700">
            <a:miter lim="400000"/>
          </a:ln>
        </p:spPr>
      </p:pic>
      <p:grpSp>
        <p:nvGrpSpPr>
          <p:cNvPr id="494" name="Group"/>
          <p:cNvGrpSpPr/>
          <p:nvPr/>
        </p:nvGrpSpPr>
        <p:grpSpPr>
          <a:xfrm>
            <a:off x="6011862" y="4760912"/>
            <a:ext cx="1384303" cy="398466"/>
            <a:chOff x="0" y="0"/>
            <a:chExt cx="1384301" cy="398464"/>
          </a:xfrm>
        </p:grpSpPr>
        <p:sp>
          <p:nvSpPr>
            <p:cNvPr id="492" name="Rectangle"/>
            <p:cNvSpPr/>
            <p:nvPr/>
          </p:nvSpPr>
          <p:spPr>
            <a:xfrm>
              <a:off x="0" y="0"/>
              <a:ext cx="1384302" cy="398466"/>
            </a:xfrm>
            <a:prstGeom prst="rect">
              <a:avLst/>
            </a:prstGeom>
            <a:solidFill>
              <a:srgbClr val="000000"/>
            </a:solidFill>
            <a:ln w="12700" cap="flat">
              <a:noFill/>
              <a:miter lim="400000"/>
            </a:ln>
            <a:effectLst/>
          </p:spPr>
          <p:txBody>
            <a:bodyPr wrap="square" lIns="45718" tIns="45718" rIns="45718" bIns="45718" numCol="1" anchor="ctr">
              <a:noAutofit/>
            </a:bodyPr>
            <a:lstStyle/>
            <a:p>
              <a:pPr algn="ctr" defTabSz="814387">
                <a:defRPr sz="2400" b="1">
                  <a:solidFill>
                    <a:srgbClr val="FFFFFF"/>
                  </a:solidFill>
                  <a:latin typeface="Calibri"/>
                  <a:ea typeface="Calibri"/>
                  <a:cs typeface="Calibri"/>
                  <a:sym typeface="Calibri"/>
                </a:defRPr>
              </a:pPr>
              <a:endParaRPr/>
            </a:p>
          </p:txBody>
        </p:sp>
        <p:pic>
          <p:nvPicPr>
            <p:cNvPr id="493" name="image3.jpeg" descr="image3.jpeg"/>
            <p:cNvPicPr>
              <a:picLocks noChangeAspect="1"/>
            </p:cNvPicPr>
            <p:nvPr/>
          </p:nvPicPr>
          <p:blipFill>
            <a:blip r:embed="rId4">
              <a:extLst/>
            </a:blip>
            <a:srcRect r="7169"/>
            <a:stretch>
              <a:fillRect/>
            </a:stretch>
          </p:blipFill>
          <p:spPr>
            <a:xfrm>
              <a:off x="68417" y="993"/>
              <a:ext cx="1237751" cy="389119"/>
            </a:xfrm>
            <a:prstGeom prst="rect">
              <a:avLst/>
            </a:prstGeom>
            <a:ln w="12700" cap="flat">
              <a:noFill/>
              <a:miter lim="400000"/>
            </a:ln>
            <a:effectLst/>
          </p:spPr>
        </p:pic>
      </p:grpSp>
      <p:sp>
        <p:nvSpPr>
          <p:cNvPr id="495" name="Proprietary and confidential information of Yottolabs Pvt Ltd."/>
          <p:cNvSpPr txBox="1"/>
          <p:nvPr/>
        </p:nvSpPr>
        <p:spPr>
          <a:xfrm>
            <a:off x="-78808" y="4859337"/>
            <a:ext cx="6020251" cy="317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0813" tIns="40813" rIns="40813" bIns="40813">
            <a:spAutoFit/>
          </a:bodyPr>
          <a:lstStyle>
            <a:lvl1pPr algn="ctr" defTabSz="1298575">
              <a:defRPr sz="1600" b="1"/>
            </a:lvl1pPr>
          </a:lstStyle>
          <a:p>
            <a:r>
              <a:t>Proprietary and confidential information of Yottolabs Pvt Ltd. </a:t>
            </a:r>
          </a:p>
        </p:txBody>
      </p:sp>
      <p:sp>
        <p:nvSpPr>
          <p:cNvPr id="496" name="Title Text"/>
          <p:cNvSpPr txBox="1">
            <a:spLocks noGrp="1"/>
          </p:cNvSpPr>
          <p:nvPr>
            <p:ph type="title"/>
          </p:nvPr>
        </p:nvSpPr>
        <p:spPr>
          <a:xfrm>
            <a:off x="457200" y="69850"/>
            <a:ext cx="8229600" cy="1130300"/>
          </a:xfrm>
          <a:prstGeom prst="rect">
            <a:avLst/>
          </a:prstGeom>
        </p:spPr>
        <p:txBody>
          <a:bodyPr lIns="40809" tIns="40809" rIns="40809" bIns="40809"/>
          <a:lstStyle>
            <a:lvl1pPr algn="l" defTabSz="739775">
              <a:defRPr sz="3600">
                <a:latin typeface="Calibri"/>
                <a:ea typeface="Calibri"/>
                <a:cs typeface="Calibri"/>
                <a:sym typeface="Calibri"/>
              </a:defRPr>
            </a:lvl1pPr>
          </a:lstStyle>
          <a:p>
            <a:r>
              <a:t>Title Text</a:t>
            </a:r>
          </a:p>
        </p:txBody>
      </p:sp>
      <p:sp>
        <p:nvSpPr>
          <p:cNvPr id="497" name="Body Level One…"/>
          <p:cNvSpPr txBox="1">
            <a:spLocks noGrp="1"/>
          </p:cNvSpPr>
          <p:nvPr>
            <p:ph type="body" idx="1"/>
          </p:nvPr>
        </p:nvSpPr>
        <p:spPr>
          <a:xfrm>
            <a:off x="457200" y="1200150"/>
            <a:ext cx="8229600" cy="3943350"/>
          </a:xfrm>
          <a:prstGeom prst="rect">
            <a:avLst/>
          </a:prstGeom>
        </p:spPr>
        <p:txBody>
          <a:bodyPr lIns="37054" tIns="37054" rIns="37054" bIns="37054" anchor="t"/>
          <a:lstStyle>
            <a:lvl1pPr marL="0" indent="0" defTabSz="739775">
              <a:spcBef>
                <a:spcPts val="0"/>
              </a:spcBef>
              <a:buSzTx/>
              <a:buNone/>
              <a:defRPr sz="2600">
                <a:latin typeface="Cambria"/>
                <a:ea typeface="Cambria"/>
                <a:cs typeface="Cambria"/>
                <a:sym typeface="Cambria"/>
              </a:defRPr>
            </a:lvl1pPr>
            <a:lvl2pPr marL="0" indent="0" defTabSz="739775">
              <a:spcBef>
                <a:spcPts val="0"/>
              </a:spcBef>
              <a:buSzPct val="100000"/>
              <a:defRPr sz="2600">
                <a:latin typeface="Cambria"/>
                <a:ea typeface="Cambria"/>
                <a:cs typeface="Cambria"/>
                <a:sym typeface="Cambria"/>
              </a:defRPr>
            </a:lvl2pPr>
            <a:lvl3pPr marL="0" indent="0" defTabSz="739775">
              <a:spcBef>
                <a:spcPts val="0"/>
              </a:spcBef>
              <a:buSzPct val="100000"/>
              <a:defRPr sz="2600">
                <a:latin typeface="Cambria"/>
                <a:ea typeface="Cambria"/>
                <a:cs typeface="Cambria"/>
                <a:sym typeface="Cambria"/>
              </a:defRPr>
            </a:lvl3pPr>
            <a:lvl4pPr marL="0" indent="0" defTabSz="739775">
              <a:spcBef>
                <a:spcPts val="0"/>
              </a:spcBef>
              <a:buSzPct val="100000"/>
              <a:defRPr sz="2600">
                <a:latin typeface="Cambria"/>
                <a:ea typeface="Cambria"/>
                <a:cs typeface="Cambria"/>
                <a:sym typeface="Cambria"/>
              </a:defRPr>
            </a:lvl4pPr>
            <a:lvl5pPr marL="0" indent="0" defTabSz="739775">
              <a:spcBef>
                <a:spcPts val="0"/>
              </a:spcBef>
              <a:buSzPct val="100000"/>
              <a:defRPr sz="2600">
                <a:latin typeface="Cambria"/>
                <a:ea typeface="Cambria"/>
                <a:cs typeface="Cambria"/>
                <a:sym typeface="Cambria"/>
              </a:defRPr>
            </a:lvl5pPr>
          </a:lstStyle>
          <a:p>
            <a:r>
              <a:t>Body Level One</a:t>
            </a:r>
          </a:p>
          <a:p>
            <a:pPr lvl="1"/>
            <a:r>
              <a:t>Body Level Two</a:t>
            </a:r>
          </a:p>
          <a:p>
            <a:pPr lvl="2"/>
            <a:r>
              <a:t>Body Level Three</a:t>
            </a:r>
          </a:p>
          <a:p>
            <a:pPr lvl="3"/>
            <a:r>
              <a:t>Body Level Four</a:t>
            </a:r>
          </a:p>
          <a:p>
            <a:pPr lvl="4"/>
            <a:r>
              <a:t>Body Level Five</a:t>
            </a:r>
          </a:p>
        </p:txBody>
      </p:sp>
      <p:sp>
        <p:nvSpPr>
          <p:cNvPr id="498" name="Slide Number"/>
          <p:cNvSpPr txBox="1">
            <a:spLocks noGrp="1"/>
          </p:cNvSpPr>
          <p:nvPr>
            <p:ph type="sldNum" sz="quarter" idx="2"/>
          </p:nvPr>
        </p:nvSpPr>
        <p:spPr>
          <a:xfrm>
            <a:off x="8660934" y="4758992"/>
            <a:ext cx="406868" cy="399129"/>
          </a:xfrm>
          <a:prstGeom prst="rect">
            <a:avLst/>
          </a:prstGeom>
        </p:spPr>
        <p:txBody>
          <a:bodyPr lIns="40813" tIns="40813" rIns="40813" bIns="40813" anchor="ctr"/>
          <a:lstStyle>
            <a:lvl1pPr algn="r" defTabSz="814387">
              <a:defRPr sz="2100" b="1">
                <a:solidFill>
                  <a:srgbClr val="FFFFFF"/>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505" name="image1.png" descr="image1.png"/>
          <p:cNvPicPr>
            <a:picLocks noChangeAspect="1"/>
          </p:cNvPicPr>
          <p:nvPr/>
        </p:nvPicPr>
        <p:blipFill>
          <a:blip r:embed="rId2">
            <a:extLst/>
          </a:blip>
          <a:stretch>
            <a:fillRect/>
          </a:stretch>
        </p:blipFill>
        <p:spPr>
          <a:xfrm>
            <a:off x="-7940" y="4759325"/>
            <a:ext cx="6845304" cy="395290"/>
          </a:xfrm>
          <a:prstGeom prst="rect">
            <a:avLst/>
          </a:prstGeom>
          <a:ln w="12700">
            <a:miter lim="400000"/>
          </a:ln>
        </p:spPr>
      </p:pic>
      <p:pic>
        <p:nvPicPr>
          <p:cNvPr id="506" name="image2.png" descr="image2.png"/>
          <p:cNvPicPr>
            <a:picLocks noChangeAspect="1"/>
          </p:cNvPicPr>
          <p:nvPr/>
        </p:nvPicPr>
        <p:blipFill>
          <a:blip r:embed="rId3">
            <a:extLst/>
          </a:blip>
          <a:stretch>
            <a:fillRect/>
          </a:stretch>
        </p:blipFill>
        <p:spPr>
          <a:xfrm>
            <a:off x="6589710" y="4759325"/>
            <a:ext cx="2565403" cy="395290"/>
          </a:xfrm>
          <a:prstGeom prst="rect">
            <a:avLst/>
          </a:prstGeom>
          <a:ln w="12700">
            <a:miter lim="400000"/>
          </a:ln>
        </p:spPr>
      </p:pic>
      <p:grpSp>
        <p:nvGrpSpPr>
          <p:cNvPr id="509" name="Group"/>
          <p:cNvGrpSpPr/>
          <p:nvPr/>
        </p:nvGrpSpPr>
        <p:grpSpPr>
          <a:xfrm>
            <a:off x="6010272" y="4759325"/>
            <a:ext cx="1385892" cy="400050"/>
            <a:chOff x="-1" y="0"/>
            <a:chExt cx="1385890" cy="400050"/>
          </a:xfrm>
        </p:grpSpPr>
        <p:sp>
          <p:nvSpPr>
            <p:cNvPr id="507" name="Rectangle"/>
            <p:cNvSpPr/>
            <p:nvPr/>
          </p:nvSpPr>
          <p:spPr>
            <a:xfrm>
              <a:off x="-2" y="0"/>
              <a:ext cx="1385892" cy="400050"/>
            </a:xfrm>
            <a:prstGeom prst="rect">
              <a:avLst/>
            </a:prstGeom>
            <a:solidFill>
              <a:srgbClr val="000000"/>
            </a:solidFill>
            <a:ln w="12700" cap="flat">
              <a:noFill/>
              <a:miter lim="400000"/>
            </a:ln>
            <a:effectLst/>
          </p:spPr>
          <p:txBody>
            <a:bodyPr wrap="square" lIns="45718" tIns="45718" rIns="45718" bIns="45718" numCol="1" anchor="ctr">
              <a:noAutofit/>
            </a:bodyPr>
            <a:lstStyle/>
            <a:p>
              <a:pPr algn="ctr" defTabSz="1006475">
                <a:defRPr sz="1500">
                  <a:solidFill>
                    <a:srgbClr val="FFFFFF"/>
                  </a:solidFill>
                  <a:latin typeface="Calibri"/>
                  <a:ea typeface="Calibri"/>
                  <a:cs typeface="Calibri"/>
                  <a:sym typeface="Calibri"/>
                </a:defRPr>
              </a:pPr>
              <a:endParaRPr/>
            </a:p>
          </p:txBody>
        </p:sp>
        <p:pic>
          <p:nvPicPr>
            <p:cNvPr id="508" name="image3.jpeg" descr="image3.jpeg"/>
            <p:cNvPicPr>
              <a:picLocks noChangeAspect="1"/>
            </p:cNvPicPr>
            <p:nvPr/>
          </p:nvPicPr>
          <p:blipFill>
            <a:blip r:embed="rId4">
              <a:extLst/>
            </a:blip>
            <a:stretch>
              <a:fillRect/>
            </a:stretch>
          </p:blipFill>
          <p:spPr>
            <a:xfrm>
              <a:off x="68496" y="998"/>
              <a:ext cx="1239169" cy="390667"/>
            </a:xfrm>
            <a:prstGeom prst="rect">
              <a:avLst/>
            </a:prstGeom>
            <a:ln w="12700" cap="flat">
              <a:noFill/>
              <a:miter lim="400000"/>
            </a:ln>
            <a:effectLst/>
          </p:spPr>
        </p:pic>
      </p:grpSp>
      <p:sp>
        <p:nvSpPr>
          <p:cNvPr id="510" name="Proprietary and confidential information of Yottolabs Pvt Ltd."/>
          <p:cNvSpPr txBox="1"/>
          <p:nvPr/>
        </p:nvSpPr>
        <p:spPr>
          <a:xfrm>
            <a:off x="377824" y="4857750"/>
            <a:ext cx="3556847" cy="230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0809" tIns="40809" rIns="40809" bIns="40809">
            <a:spAutoFit/>
          </a:bodyPr>
          <a:lstStyle>
            <a:lvl1pPr defTabSz="1006475">
              <a:defRPr sz="1000"/>
            </a:lvl1pPr>
          </a:lstStyle>
          <a:p>
            <a:r>
              <a:t>Proprietary and confidential information of Yottolabs Pvt Ltd. </a:t>
            </a:r>
          </a:p>
        </p:txBody>
      </p:sp>
      <p:sp>
        <p:nvSpPr>
          <p:cNvPr id="511" name="Slide Number"/>
          <p:cNvSpPr txBox="1">
            <a:spLocks noGrp="1"/>
          </p:cNvSpPr>
          <p:nvPr>
            <p:ph type="sldNum" sz="quarter" idx="2"/>
          </p:nvPr>
        </p:nvSpPr>
        <p:spPr>
          <a:xfrm>
            <a:off x="8660944" y="4757409"/>
            <a:ext cx="406858" cy="399119"/>
          </a:xfrm>
          <a:prstGeom prst="rect">
            <a:avLst/>
          </a:prstGeom>
        </p:spPr>
        <p:txBody>
          <a:bodyPr lIns="40809" tIns="40809" rIns="40809" bIns="40809" anchor="ctr"/>
          <a:lstStyle>
            <a:lvl1pPr algn="r" defTabSz="814387">
              <a:defRPr sz="2100" b="1">
                <a:solidFill>
                  <a:srgbClr val="FFFFFF"/>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518" name="Title Text"/>
          <p:cNvSpPr txBox="1">
            <a:spLocks noGrp="1"/>
          </p:cNvSpPr>
          <p:nvPr>
            <p:ph type="title"/>
          </p:nvPr>
        </p:nvSpPr>
        <p:spPr>
          <a:xfrm>
            <a:off x="1812726" y="863947"/>
            <a:ext cx="5518548" cy="1741290"/>
          </a:xfrm>
          <a:prstGeom prst="rect">
            <a:avLst/>
          </a:prstGeom>
        </p:spPr>
        <p:txBody>
          <a:bodyPr lIns="26789" tIns="26789" rIns="26789" bIns="26789" anchor="b"/>
          <a:lstStyle>
            <a:lvl1pPr defTabSz="308074">
              <a:defRPr sz="4200">
                <a:latin typeface="Helvetica Neue Medium"/>
                <a:ea typeface="Helvetica Neue Medium"/>
                <a:cs typeface="Helvetica Neue Medium"/>
                <a:sym typeface="Helvetica Neue Medium"/>
              </a:defRPr>
            </a:lvl1pPr>
          </a:lstStyle>
          <a:p>
            <a:r>
              <a:t>Title Text</a:t>
            </a:r>
          </a:p>
        </p:txBody>
      </p:sp>
      <p:sp>
        <p:nvSpPr>
          <p:cNvPr id="519" name="Body Level One…"/>
          <p:cNvSpPr txBox="1">
            <a:spLocks noGrp="1"/>
          </p:cNvSpPr>
          <p:nvPr>
            <p:ph type="body" sz="quarter" idx="1"/>
          </p:nvPr>
        </p:nvSpPr>
        <p:spPr>
          <a:xfrm>
            <a:off x="1812726" y="2658814"/>
            <a:ext cx="5518548" cy="596058"/>
          </a:xfrm>
          <a:prstGeom prst="rect">
            <a:avLst/>
          </a:prstGeom>
        </p:spPr>
        <p:txBody>
          <a:bodyPr lIns="26789" tIns="26789" rIns="26789" bIns="26789" anchor="t"/>
          <a:lstStyle>
            <a:lvl1pPr marL="0" indent="0" algn="ctr" defTabSz="308074">
              <a:spcBef>
                <a:spcPts val="0"/>
              </a:spcBef>
              <a:buSzTx/>
              <a:buNone/>
              <a:defRPr sz="1800">
                <a:latin typeface="+mn-lt"/>
                <a:ea typeface="+mn-ea"/>
                <a:cs typeface="+mn-cs"/>
                <a:sym typeface="Helvetica Neue"/>
              </a:defRPr>
            </a:lvl1pPr>
            <a:lvl2pPr marL="0" indent="0" algn="ctr" defTabSz="308074">
              <a:spcBef>
                <a:spcPts val="0"/>
              </a:spcBef>
              <a:buSzTx/>
              <a:buNone/>
              <a:defRPr sz="1800">
                <a:latin typeface="+mn-lt"/>
                <a:ea typeface="+mn-ea"/>
                <a:cs typeface="+mn-cs"/>
                <a:sym typeface="Helvetica Neue"/>
              </a:defRPr>
            </a:lvl2pPr>
            <a:lvl3pPr marL="0" indent="0" algn="ctr" defTabSz="308074">
              <a:spcBef>
                <a:spcPts val="0"/>
              </a:spcBef>
              <a:buSzTx/>
              <a:buNone/>
              <a:defRPr sz="1800">
                <a:latin typeface="+mn-lt"/>
                <a:ea typeface="+mn-ea"/>
                <a:cs typeface="+mn-cs"/>
                <a:sym typeface="Helvetica Neue"/>
              </a:defRPr>
            </a:lvl3pPr>
            <a:lvl4pPr marL="0" indent="0" algn="ctr" defTabSz="308074">
              <a:spcBef>
                <a:spcPts val="0"/>
              </a:spcBef>
              <a:buSzTx/>
              <a:buNone/>
              <a:defRPr sz="1800">
                <a:latin typeface="+mn-lt"/>
                <a:ea typeface="+mn-ea"/>
                <a:cs typeface="+mn-cs"/>
                <a:sym typeface="Helvetica Neue"/>
              </a:defRPr>
            </a:lvl4pPr>
            <a:lvl5pPr marL="0" indent="0" algn="ctr" defTabSz="308074">
              <a:spcBef>
                <a:spcPts val="0"/>
              </a:spcBef>
              <a:buSzTx/>
              <a:buNone/>
              <a:defRPr sz="1800">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20" name="Slide Number"/>
          <p:cNvSpPr txBox="1">
            <a:spLocks noGrp="1"/>
          </p:cNvSpPr>
          <p:nvPr>
            <p:ph type="sldNum" sz="quarter" idx="2"/>
          </p:nvPr>
        </p:nvSpPr>
        <p:spPr>
          <a:xfrm>
            <a:off x="4480585" y="4902398"/>
            <a:ext cx="179258" cy="177632"/>
          </a:xfrm>
          <a:prstGeom prst="rect">
            <a:avLst/>
          </a:prstGeom>
        </p:spPr>
        <p:txBody>
          <a:bodyPr lIns="26789" tIns="26789" rIns="26789" bIns="26789"/>
          <a:lstStyle>
            <a:lvl1pPr defTabSz="308074">
              <a:defRPr sz="800">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527" name="Slide Number"/>
          <p:cNvSpPr txBox="1">
            <a:spLocks noGrp="1"/>
          </p:cNvSpPr>
          <p:nvPr>
            <p:ph type="sldNum" sz="quarter" idx="2"/>
          </p:nvPr>
        </p:nvSpPr>
        <p:spPr>
          <a:xfrm>
            <a:off x="8314221" y="4806410"/>
            <a:ext cx="201130" cy="195549"/>
          </a:xfrm>
          <a:prstGeom prst="rect">
            <a:avLst/>
          </a:prstGeom>
        </p:spPr>
        <p:txBody>
          <a:bodyPr lIns="34274" tIns="34274" rIns="34274" bIns="34274" anchor="ctr"/>
          <a:lstStyle>
            <a:lvl1pPr algn="r" defTabSz="685800">
              <a:defRPr sz="9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_ONLY">
    <p:spTree>
      <p:nvGrpSpPr>
        <p:cNvPr id="1" name=""/>
        <p:cNvGrpSpPr/>
        <p:nvPr/>
      </p:nvGrpSpPr>
      <p:grpSpPr>
        <a:xfrm>
          <a:off x="0" y="0"/>
          <a:ext cx="0" cy="0"/>
          <a:chOff x="0" y="0"/>
          <a:chExt cx="0" cy="0"/>
        </a:xfrm>
      </p:grpSpPr>
      <p:grpSp>
        <p:nvGrpSpPr>
          <p:cNvPr id="536" name="Group 4"/>
          <p:cNvGrpSpPr/>
          <p:nvPr/>
        </p:nvGrpSpPr>
        <p:grpSpPr>
          <a:xfrm>
            <a:off x="0" y="4808962"/>
            <a:ext cx="9144002" cy="334539"/>
            <a:chOff x="0" y="0"/>
            <a:chExt cx="9144000" cy="334537"/>
          </a:xfrm>
        </p:grpSpPr>
        <p:sp>
          <p:nvSpPr>
            <p:cNvPr id="534" name="Shape 2"/>
            <p:cNvSpPr/>
            <p:nvPr/>
          </p:nvSpPr>
          <p:spPr>
            <a:xfrm>
              <a:off x="0" y="0"/>
              <a:ext cx="9144001" cy="334538"/>
            </a:xfrm>
            <a:prstGeom prst="rect">
              <a:avLst/>
            </a:prstGeom>
            <a:solidFill>
              <a:srgbClr val="193C5B"/>
            </a:solidFill>
            <a:ln w="3175" cap="flat">
              <a:solidFill>
                <a:srgbClr val="42719B"/>
              </a:solidFill>
              <a:prstDash val="solid"/>
              <a:miter lim="400000"/>
            </a:ln>
            <a:effectLst/>
          </p:spPr>
          <p:txBody>
            <a:bodyPr wrap="square" lIns="34289" tIns="34289" rIns="34289" bIns="34289" numCol="1" anchor="ctr">
              <a:noAutofit/>
            </a:bodyPr>
            <a:lstStyle/>
            <a:p>
              <a:pPr algn="ctr" defTabSz="685800">
                <a:defRPr sz="1000">
                  <a:latin typeface="Arial"/>
                  <a:ea typeface="Arial"/>
                  <a:cs typeface="Arial"/>
                  <a:sym typeface="Arial"/>
                </a:defRPr>
              </a:pPr>
              <a:endParaRPr/>
            </a:p>
          </p:txBody>
        </p:sp>
        <p:sp>
          <p:nvSpPr>
            <p:cNvPr id="535" name="Shape 3"/>
            <p:cNvSpPr txBox="1"/>
            <p:nvPr/>
          </p:nvSpPr>
          <p:spPr>
            <a:xfrm>
              <a:off x="0" y="69494"/>
              <a:ext cx="9144001" cy="1955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74" tIns="34274" rIns="34274" bIns="34274" numCol="1" anchor="ctr">
              <a:spAutoFit/>
            </a:bodyPr>
            <a:lstStyle>
              <a:lvl1pPr algn="ctr" defTabSz="685800">
                <a:defRPr sz="800">
                  <a:solidFill>
                    <a:srgbClr val="FFFFFF"/>
                  </a:solidFill>
                  <a:latin typeface="Calibri"/>
                  <a:ea typeface="Calibri"/>
                  <a:cs typeface="Calibri"/>
                  <a:sym typeface="Calibri"/>
                </a:defRPr>
              </a:lvl1pPr>
            </a:lstStyle>
            <a:p>
              <a:r>
                <a:t>Page:1</a:t>
              </a:r>
            </a:p>
          </p:txBody>
        </p:sp>
      </p:grpSp>
      <p:pic>
        <p:nvPicPr>
          <p:cNvPr id="537" name="image1.png" descr="image1.png"/>
          <p:cNvPicPr>
            <a:picLocks noChangeAspect="1"/>
          </p:cNvPicPr>
          <p:nvPr/>
        </p:nvPicPr>
        <p:blipFill>
          <a:blip r:embed="rId2">
            <a:extLst/>
          </a:blip>
          <a:stretch>
            <a:fillRect/>
          </a:stretch>
        </p:blipFill>
        <p:spPr>
          <a:xfrm>
            <a:off x="7752467" y="4848505"/>
            <a:ext cx="1151328" cy="255452"/>
          </a:xfrm>
          <a:prstGeom prst="rect">
            <a:avLst/>
          </a:prstGeom>
          <a:ln w="12700">
            <a:miter lim="400000"/>
          </a:ln>
        </p:spPr>
      </p:pic>
      <p:sp>
        <p:nvSpPr>
          <p:cNvPr id="538" name="Title Text"/>
          <p:cNvSpPr txBox="1">
            <a:spLocks noGrp="1"/>
          </p:cNvSpPr>
          <p:nvPr>
            <p:ph type="title"/>
          </p:nvPr>
        </p:nvSpPr>
        <p:spPr>
          <a:xfrm>
            <a:off x="628650" y="273843"/>
            <a:ext cx="7886700" cy="994174"/>
          </a:xfrm>
          <a:prstGeom prst="rect">
            <a:avLst/>
          </a:prstGeom>
        </p:spPr>
        <p:txBody>
          <a:bodyPr lIns="68567" tIns="68567" rIns="68567" bIns="68567"/>
          <a:lstStyle>
            <a:lvl1pPr algn="l" defTabSz="685800">
              <a:lnSpc>
                <a:spcPct val="90000"/>
              </a:lnSpc>
              <a:defRPr sz="3200">
                <a:latin typeface="Calibri"/>
                <a:ea typeface="Calibri"/>
                <a:cs typeface="Calibri"/>
                <a:sym typeface="Calibri"/>
              </a:defRPr>
            </a:lvl1pPr>
          </a:lstStyle>
          <a:p>
            <a:r>
              <a:t>Title Text</a:t>
            </a:r>
          </a:p>
        </p:txBody>
      </p:sp>
      <p:sp>
        <p:nvSpPr>
          <p:cNvPr id="539" name="Slide Number"/>
          <p:cNvSpPr txBox="1">
            <a:spLocks noGrp="1"/>
          </p:cNvSpPr>
          <p:nvPr>
            <p:ph type="sldNum" sz="quarter" idx="2"/>
          </p:nvPr>
        </p:nvSpPr>
        <p:spPr>
          <a:xfrm>
            <a:off x="8314221" y="4806410"/>
            <a:ext cx="201130" cy="195549"/>
          </a:xfrm>
          <a:prstGeom prst="rect">
            <a:avLst/>
          </a:prstGeom>
        </p:spPr>
        <p:txBody>
          <a:bodyPr lIns="34274" tIns="34274" rIns="34274" bIns="34274" anchor="ctr"/>
          <a:lstStyle>
            <a:lvl1pPr algn="r" defTabSz="685800">
              <a:defRPr sz="9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546" name="image1.png" descr="image1.png"/>
          <p:cNvPicPr>
            <a:picLocks noChangeAspect="1"/>
          </p:cNvPicPr>
          <p:nvPr/>
        </p:nvPicPr>
        <p:blipFill>
          <a:blip r:embed="rId2">
            <a:extLst/>
          </a:blip>
          <a:stretch>
            <a:fillRect/>
          </a:stretch>
        </p:blipFill>
        <p:spPr>
          <a:xfrm>
            <a:off x="-7939" y="4759325"/>
            <a:ext cx="6845302" cy="395289"/>
          </a:xfrm>
          <a:prstGeom prst="rect">
            <a:avLst/>
          </a:prstGeom>
          <a:ln w="12700">
            <a:miter lim="400000"/>
          </a:ln>
        </p:spPr>
      </p:pic>
      <p:pic>
        <p:nvPicPr>
          <p:cNvPr id="547" name="image2.png" descr="image2.png"/>
          <p:cNvPicPr>
            <a:picLocks noChangeAspect="1"/>
          </p:cNvPicPr>
          <p:nvPr/>
        </p:nvPicPr>
        <p:blipFill>
          <a:blip r:embed="rId3">
            <a:extLst/>
          </a:blip>
          <a:stretch>
            <a:fillRect/>
          </a:stretch>
        </p:blipFill>
        <p:spPr>
          <a:xfrm>
            <a:off x="6589711" y="4759325"/>
            <a:ext cx="2565402" cy="395289"/>
          </a:xfrm>
          <a:prstGeom prst="rect">
            <a:avLst/>
          </a:prstGeom>
          <a:ln w="12700">
            <a:miter lim="400000"/>
          </a:ln>
        </p:spPr>
      </p:pic>
      <p:grpSp>
        <p:nvGrpSpPr>
          <p:cNvPr id="550" name="Group"/>
          <p:cNvGrpSpPr/>
          <p:nvPr/>
        </p:nvGrpSpPr>
        <p:grpSpPr>
          <a:xfrm>
            <a:off x="6010274" y="4759325"/>
            <a:ext cx="1385890" cy="400050"/>
            <a:chOff x="0" y="0"/>
            <a:chExt cx="1385889" cy="400050"/>
          </a:xfrm>
        </p:grpSpPr>
        <p:sp>
          <p:nvSpPr>
            <p:cNvPr id="548" name="Rectangle"/>
            <p:cNvSpPr/>
            <p:nvPr/>
          </p:nvSpPr>
          <p:spPr>
            <a:xfrm>
              <a:off x="-1" y="0"/>
              <a:ext cx="1385890" cy="400050"/>
            </a:xfrm>
            <a:prstGeom prst="rect">
              <a:avLst/>
            </a:prstGeom>
            <a:solidFill>
              <a:srgbClr val="000000"/>
            </a:solidFill>
            <a:ln w="3175" cap="flat">
              <a:noFill/>
              <a:miter lim="400000"/>
            </a:ln>
            <a:effectLst/>
          </p:spPr>
          <p:txBody>
            <a:bodyPr wrap="square" lIns="45718" tIns="45718" rIns="45718" bIns="45718" numCol="1" anchor="ctr">
              <a:noAutofit/>
            </a:bodyPr>
            <a:lstStyle/>
            <a:p>
              <a:pPr algn="ctr" defTabSz="1006475">
                <a:defRPr sz="1400">
                  <a:solidFill>
                    <a:srgbClr val="FFFFFF"/>
                  </a:solidFill>
                  <a:latin typeface="Calibri"/>
                  <a:ea typeface="Calibri"/>
                  <a:cs typeface="Calibri"/>
                  <a:sym typeface="Calibri"/>
                </a:defRPr>
              </a:pPr>
              <a:endParaRPr/>
            </a:p>
          </p:txBody>
        </p:sp>
        <p:pic>
          <p:nvPicPr>
            <p:cNvPr id="549" name="image3.jpeg" descr="image3.jpeg"/>
            <p:cNvPicPr>
              <a:picLocks noChangeAspect="1"/>
            </p:cNvPicPr>
            <p:nvPr/>
          </p:nvPicPr>
          <p:blipFill>
            <a:blip r:embed="rId4">
              <a:extLst/>
            </a:blip>
            <a:srcRect r="7169"/>
            <a:stretch>
              <a:fillRect/>
            </a:stretch>
          </p:blipFill>
          <p:spPr>
            <a:xfrm>
              <a:off x="68496" y="998"/>
              <a:ext cx="1239169" cy="390667"/>
            </a:xfrm>
            <a:prstGeom prst="rect">
              <a:avLst/>
            </a:prstGeom>
            <a:ln w="12700" cap="flat">
              <a:noFill/>
              <a:miter lim="400000"/>
            </a:ln>
            <a:effectLst/>
          </p:spPr>
        </p:pic>
      </p:grpSp>
      <p:sp>
        <p:nvSpPr>
          <p:cNvPr id="551" name="Proprietary and confidential information of Yottolabs Pvt Ltd."/>
          <p:cNvSpPr txBox="1"/>
          <p:nvPr/>
        </p:nvSpPr>
        <p:spPr>
          <a:xfrm>
            <a:off x="377824" y="4857750"/>
            <a:ext cx="3210597" cy="2181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0809" tIns="40809" rIns="40809" bIns="40809">
            <a:spAutoFit/>
          </a:bodyPr>
          <a:lstStyle>
            <a:lvl1pPr defTabSz="1006475">
              <a:defRPr sz="900"/>
            </a:lvl1pPr>
          </a:lstStyle>
          <a:p>
            <a:r>
              <a:t>Proprietary and confidential information of Yottolabs Pvt Ltd. </a:t>
            </a:r>
          </a:p>
        </p:txBody>
      </p:sp>
      <p:sp>
        <p:nvSpPr>
          <p:cNvPr id="552" name="Slide Number"/>
          <p:cNvSpPr txBox="1">
            <a:spLocks noGrp="1"/>
          </p:cNvSpPr>
          <p:nvPr>
            <p:ph type="sldNum" sz="quarter" idx="2"/>
          </p:nvPr>
        </p:nvSpPr>
        <p:spPr>
          <a:xfrm>
            <a:off x="8675823" y="4770108"/>
            <a:ext cx="391978" cy="373721"/>
          </a:xfrm>
          <a:prstGeom prst="rect">
            <a:avLst/>
          </a:prstGeom>
        </p:spPr>
        <p:txBody>
          <a:bodyPr lIns="40809" tIns="40809" rIns="40809" bIns="40809" anchor="ctr"/>
          <a:lstStyle>
            <a:lvl1pPr algn="r" defTabSz="814387">
              <a:defRPr sz="2000" b="1">
                <a:solidFill>
                  <a:srgbClr val="FFFFFF"/>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_AND_BODY">
    <p:spTree>
      <p:nvGrpSpPr>
        <p:cNvPr id="1" name=""/>
        <p:cNvGrpSpPr/>
        <p:nvPr/>
      </p:nvGrpSpPr>
      <p:grpSpPr>
        <a:xfrm>
          <a:off x="0" y="0"/>
          <a:ext cx="0" cy="0"/>
          <a:chOff x="0" y="0"/>
          <a:chExt cx="0" cy="0"/>
        </a:xfrm>
      </p:grpSpPr>
      <p:pic>
        <p:nvPicPr>
          <p:cNvPr id="559" name="Google Shape;14;p25" descr="Google Shape;14;p25"/>
          <p:cNvPicPr>
            <a:picLocks noChangeAspect="1"/>
          </p:cNvPicPr>
          <p:nvPr/>
        </p:nvPicPr>
        <p:blipFill>
          <a:blip r:embed="rId2">
            <a:extLst/>
          </a:blip>
          <a:stretch>
            <a:fillRect/>
          </a:stretch>
        </p:blipFill>
        <p:spPr>
          <a:xfrm>
            <a:off x="-7940" y="4759325"/>
            <a:ext cx="6845304" cy="395290"/>
          </a:xfrm>
          <a:prstGeom prst="rect">
            <a:avLst/>
          </a:prstGeom>
          <a:ln w="12700">
            <a:miter lim="400000"/>
          </a:ln>
        </p:spPr>
      </p:pic>
      <p:pic>
        <p:nvPicPr>
          <p:cNvPr id="560" name="Google Shape;15;p25" descr="Google Shape;15;p25"/>
          <p:cNvPicPr>
            <a:picLocks noChangeAspect="1"/>
          </p:cNvPicPr>
          <p:nvPr/>
        </p:nvPicPr>
        <p:blipFill>
          <a:blip r:embed="rId3">
            <a:extLst/>
          </a:blip>
          <a:stretch>
            <a:fillRect/>
          </a:stretch>
        </p:blipFill>
        <p:spPr>
          <a:xfrm>
            <a:off x="6589710" y="4759325"/>
            <a:ext cx="2565403" cy="395290"/>
          </a:xfrm>
          <a:prstGeom prst="rect">
            <a:avLst/>
          </a:prstGeom>
          <a:ln w="12700">
            <a:miter lim="400000"/>
          </a:ln>
        </p:spPr>
      </p:pic>
      <p:grpSp>
        <p:nvGrpSpPr>
          <p:cNvPr id="563" name="Google Shape;16;p25"/>
          <p:cNvGrpSpPr/>
          <p:nvPr/>
        </p:nvGrpSpPr>
        <p:grpSpPr>
          <a:xfrm>
            <a:off x="6010273" y="4759325"/>
            <a:ext cx="1385892" cy="400050"/>
            <a:chOff x="0" y="0"/>
            <a:chExt cx="1385890" cy="400050"/>
          </a:xfrm>
        </p:grpSpPr>
        <p:sp>
          <p:nvSpPr>
            <p:cNvPr id="561" name="Google Shape;17;p25"/>
            <p:cNvSpPr/>
            <p:nvPr/>
          </p:nvSpPr>
          <p:spPr>
            <a:xfrm>
              <a:off x="-1" y="0"/>
              <a:ext cx="1385892" cy="400050"/>
            </a:xfrm>
            <a:prstGeom prst="rect">
              <a:avLst/>
            </a:prstGeom>
            <a:solidFill>
              <a:srgbClr val="000000"/>
            </a:solidFill>
            <a:ln w="12700" cap="flat">
              <a:noFill/>
              <a:miter lim="400000"/>
            </a:ln>
            <a:effectLst/>
          </p:spPr>
          <p:txBody>
            <a:bodyPr wrap="square" lIns="45719" tIns="45719" rIns="45719" bIns="45719" numCol="1" anchor="ctr">
              <a:noAutofit/>
            </a:bodyPr>
            <a:lstStyle/>
            <a:p>
              <a:pPr algn="ctr"/>
              <a:endParaRPr/>
            </a:p>
          </p:txBody>
        </p:sp>
        <p:pic>
          <p:nvPicPr>
            <p:cNvPr id="562" name="Google Shape;18;p25" descr="Google Shape;18;p25"/>
            <p:cNvPicPr>
              <a:picLocks noChangeAspect="1"/>
            </p:cNvPicPr>
            <p:nvPr/>
          </p:nvPicPr>
          <p:blipFill>
            <a:blip r:embed="rId4">
              <a:extLst/>
            </a:blip>
            <a:srcRect r="7170"/>
            <a:stretch>
              <a:fillRect/>
            </a:stretch>
          </p:blipFill>
          <p:spPr>
            <a:xfrm>
              <a:off x="68497" y="998"/>
              <a:ext cx="1239169" cy="390667"/>
            </a:xfrm>
            <a:prstGeom prst="rect">
              <a:avLst/>
            </a:prstGeom>
            <a:ln w="12700" cap="flat">
              <a:noFill/>
              <a:miter lim="400000"/>
            </a:ln>
            <a:effectLst/>
          </p:spPr>
        </p:pic>
      </p:grpSp>
      <p:sp>
        <p:nvSpPr>
          <p:cNvPr id="564" name="Google Shape;19;p25"/>
          <p:cNvSpPr txBox="1"/>
          <p:nvPr/>
        </p:nvSpPr>
        <p:spPr>
          <a:xfrm>
            <a:off x="377824" y="4857750"/>
            <a:ext cx="3556851" cy="230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799" tIns="40799" rIns="40799" bIns="40799">
            <a:spAutoFit/>
          </a:bodyPr>
          <a:lstStyle>
            <a:lvl1pPr>
              <a:defRPr sz="1000"/>
            </a:lvl1pPr>
          </a:lstStyle>
          <a:p>
            <a:r>
              <a:t>Proprietary and confidential information of Yottolabs Pvt Ltd. </a:t>
            </a:r>
          </a:p>
        </p:txBody>
      </p:sp>
      <p:sp>
        <p:nvSpPr>
          <p:cNvPr id="565" name="Slide Number"/>
          <p:cNvSpPr txBox="1">
            <a:spLocks noGrp="1"/>
          </p:cNvSpPr>
          <p:nvPr>
            <p:ph type="sldNum" sz="quarter" idx="2"/>
          </p:nvPr>
        </p:nvSpPr>
        <p:spPr>
          <a:xfrm>
            <a:off x="8660962" y="4757418"/>
            <a:ext cx="406840" cy="399101"/>
          </a:xfrm>
          <a:prstGeom prst="rect">
            <a:avLst/>
          </a:prstGeom>
        </p:spPr>
        <p:txBody>
          <a:bodyPr lIns="40799" tIns="40799" rIns="40799" bIns="40799" anchor="ctr"/>
          <a:lstStyle>
            <a:lvl1pPr algn="r" defTabSz="914400">
              <a:defRPr sz="2100" b="1">
                <a:solidFill>
                  <a:srgbClr val="FFFFFF"/>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572" name="image1.png" descr="image1.png"/>
          <p:cNvPicPr>
            <a:picLocks noChangeAspect="1"/>
          </p:cNvPicPr>
          <p:nvPr/>
        </p:nvPicPr>
        <p:blipFill>
          <a:blip r:embed="rId2">
            <a:extLst/>
          </a:blip>
          <a:stretch>
            <a:fillRect/>
          </a:stretch>
        </p:blipFill>
        <p:spPr>
          <a:xfrm>
            <a:off x="-7940" y="4759325"/>
            <a:ext cx="6845304" cy="395290"/>
          </a:xfrm>
          <a:prstGeom prst="rect">
            <a:avLst/>
          </a:prstGeom>
          <a:ln w="12700">
            <a:miter lim="400000"/>
          </a:ln>
        </p:spPr>
      </p:pic>
      <p:pic>
        <p:nvPicPr>
          <p:cNvPr id="573" name="image2.png" descr="image2.png"/>
          <p:cNvPicPr>
            <a:picLocks noChangeAspect="1"/>
          </p:cNvPicPr>
          <p:nvPr/>
        </p:nvPicPr>
        <p:blipFill>
          <a:blip r:embed="rId3">
            <a:extLst/>
          </a:blip>
          <a:stretch>
            <a:fillRect/>
          </a:stretch>
        </p:blipFill>
        <p:spPr>
          <a:xfrm>
            <a:off x="6589710" y="4759325"/>
            <a:ext cx="2565403" cy="395290"/>
          </a:xfrm>
          <a:prstGeom prst="rect">
            <a:avLst/>
          </a:prstGeom>
          <a:ln w="12700">
            <a:miter lim="400000"/>
          </a:ln>
        </p:spPr>
      </p:pic>
      <p:grpSp>
        <p:nvGrpSpPr>
          <p:cNvPr id="576" name="Group"/>
          <p:cNvGrpSpPr/>
          <p:nvPr/>
        </p:nvGrpSpPr>
        <p:grpSpPr>
          <a:xfrm>
            <a:off x="6010272" y="4759325"/>
            <a:ext cx="1385892" cy="400050"/>
            <a:chOff x="-1" y="0"/>
            <a:chExt cx="1385890" cy="400050"/>
          </a:xfrm>
        </p:grpSpPr>
        <p:sp>
          <p:nvSpPr>
            <p:cNvPr id="574" name="Rectangle"/>
            <p:cNvSpPr/>
            <p:nvPr/>
          </p:nvSpPr>
          <p:spPr>
            <a:xfrm>
              <a:off x="-2" y="0"/>
              <a:ext cx="1385892" cy="400050"/>
            </a:xfrm>
            <a:prstGeom prst="rect">
              <a:avLst/>
            </a:prstGeom>
            <a:solidFill>
              <a:srgbClr val="000000"/>
            </a:solidFill>
            <a:ln w="12700" cap="flat">
              <a:noFill/>
              <a:miter lim="400000"/>
            </a:ln>
            <a:effectLst/>
          </p:spPr>
          <p:txBody>
            <a:bodyPr wrap="square" lIns="45718" tIns="45718" rIns="45718" bIns="45718" numCol="1" anchor="ctr">
              <a:noAutofit/>
            </a:bodyPr>
            <a:lstStyle/>
            <a:p>
              <a:pPr algn="ctr" defTabSz="1006475">
                <a:defRPr sz="1500">
                  <a:solidFill>
                    <a:srgbClr val="FFFFFF"/>
                  </a:solidFill>
                  <a:latin typeface="Calibri"/>
                  <a:ea typeface="Calibri"/>
                  <a:cs typeface="Calibri"/>
                  <a:sym typeface="Calibri"/>
                </a:defRPr>
              </a:pPr>
              <a:endParaRPr/>
            </a:p>
          </p:txBody>
        </p:sp>
        <p:pic>
          <p:nvPicPr>
            <p:cNvPr id="575" name="image3.jpeg" descr="image3.jpeg"/>
            <p:cNvPicPr>
              <a:picLocks noChangeAspect="1"/>
            </p:cNvPicPr>
            <p:nvPr/>
          </p:nvPicPr>
          <p:blipFill>
            <a:blip r:embed="rId4">
              <a:extLst/>
            </a:blip>
            <a:srcRect r="7170"/>
            <a:stretch>
              <a:fillRect/>
            </a:stretch>
          </p:blipFill>
          <p:spPr>
            <a:xfrm>
              <a:off x="68496" y="998"/>
              <a:ext cx="1239169" cy="390667"/>
            </a:xfrm>
            <a:prstGeom prst="rect">
              <a:avLst/>
            </a:prstGeom>
            <a:ln w="12700" cap="flat">
              <a:noFill/>
              <a:miter lim="400000"/>
            </a:ln>
            <a:effectLst/>
          </p:spPr>
        </p:pic>
      </p:grpSp>
      <p:sp>
        <p:nvSpPr>
          <p:cNvPr id="577" name="Proprietary and confidential information of Yottolabs Pvt Ltd."/>
          <p:cNvSpPr txBox="1"/>
          <p:nvPr/>
        </p:nvSpPr>
        <p:spPr>
          <a:xfrm>
            <a:off x="377824" y="4857750"/>
            <a:ext cx="3556847" cy="230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0809" tIns="40809" rIns="40809" bIns="40809">
            <a:spAutoFit/>
          </a:bodyPr>
          <a:lstStyle>
            <a:lvl1pPr defTabSz="1006475">
              <a:defRPr sz="1000"/>
            </a:lvl1pPr>
          </a:lstStyle>
          <a:p>
            <a:r>
              <a:t>Proprietary and confidential information of Yottolabs Pvt Ltd. </a:t>
            </a:r>
          </a:p>
        </p:txBody>
      </p:sp>
      <p:sp>
        <p:nvSpPr>
          <p:cNvPr id="578" name="Slide Number"/>
          <p:cNvSpPr txBox="1">
            <a:spLocks noGrp="1"/>
          </p:cNvSpPr>
          <p:nvPr>
            <p:ph type="sldNum" sz="quarter" idx="2"/>
          </p:nvPr>
        </p:nvSpPr>
        <p:spPr>
          <a:xfrm>
            <a:off x="8660944" y="4757409"/>
            <a:ext cx="406858" cy="399119"/>
          </a:xfrm>
          <a:prstGeom prst="rect">
            <a:avLst/>
          </a:prstGeom>
        </p:spPr>
        <p:txBody>
          <a:bodyPr lIns="40809" tIns="40809" rIns="40809" bIns="40809" anchor="ctr"/>
          <a:lstStyle>
            <a:lvl1pPr algn="r" defTabSz="814387">
              <a:defRPr sz="2100" b="1">
                <a:solidFill>
                  <a:srgbClr val="FFFFFF"/>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87" name="Group"/>
          <p:cNvGrpSpPr/>
          <p:nvPr/>
        </p:nvGrpSpPr>
        <p:grpSpPr>
          <a:xfrm>
            <a:off x="-11113" y="4841080"/>
            <a:ext cx="9166226" cy="330201"/>
            <a:chOff x="0" y="0"/>
            <a:chExt cx="9166225" cy="330200"/>
          </a:xfrm>
        </p:grpSpPr>
        <p:grpSp>
          <p:nvGrpSpPr>
            <p:cNvPr id="85" name="Group"/>
            <p:cNvGrpSpPr/>
            <p:nvPr/>
          </p:nvGrpSpPr>
          <p:grpSpPr>
            <a:xfrm>
              <a:off x="0" y="15081"/>
              <a:ext cx="9166226" cy="300039"/>
              <a:chOff x="0" y="0"/>
              <a:chExt cx="9166225" cy="300038"/>
            </a:xfrm>
          </p:grpSpPr>
          <p:sp>
            <p:nvSpPr>
              <p:cNvPr id="82" name="Rectangle"/>
              <p:cNvSpPr/>
              <p:nvPr/>
            </p:nvSpPr>
            <p:spPr>
              <a:xfrm>
                <a:off x="0" y="-1"/>
                <a:ext cx="9166226" cy="300040"/>
              </a:xfrm>
              <a:prstGeom prst="rect">
                <a:avLst/>
              </a:prstGeom>
              <a:solidFill>
                <a:srgbClr val="113E67"/>
              </a:solidFill>
              <a:ln w="12700" cap="flat">
                <a:noFill/>
                <a:miter lim="400000"/>
              </a:ln>
              <a:effectLst>
                <a:outerShdw blurRad="38100" dist="25400" dir="5400000" rotWithShape="0">
                  <a:srgbClr val="000000">
                    <a:alpha val="50000"/>
                  </a:srgbClr>
                </a:outerShdw>
              </a:effectLst>
            </p:spPr>
            <p:txBody>
              <a:bodyPr wrap="square" lIns="45718" tIns="45718" rIns="45718" bIns="45718" numCol="1" anchor="ctr">
                <a:noAutofit/>
              </a:bodyPr>
              <a:lstStyle/>
              <a:p>
                <a:pPr algn="ctr" defTabSz="366711">
                  <a:defRPr sz="1900">
                    <a:solidFill>
                      <a:srgbClr val="FFFFFF"/>
                    </a:solidFill>
                    <a:latin typeface="Helvetica Light"/>
                    <a:ea typeface="Helvetica Light"/>
                    <a:cs typeface="Helvetica Light"/>
                    <a:sym typeface="Helvetica Light"/>
                  </a:defRPr>
                </a:pPr>
                <a:endParaRPr/>
              </a:p>
            </p:txBody>
          </p:sp>
          <p:sp>
            <p:nvSpPr>
              <p:cNvPr id="83" name="DigitalBricks"/>
              <p:cNvSpPr txBox="1"/>
              <p:nvPr/>
            </p:nvSpPr>
            <p:spPr>
              <a:xfrm>
                <a:off x="7957966" y="18694"/>
                <a:ext cx="929031" cy="2626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defTabSz="452437">
                  <a:defRPr sz="1100">
                    <a:solidFill>
                      <a:srgbClr val="FFFFFF"/>
                    </a:solidFill>
                  </a:defRPr>
                </a:pPr>
                <a:r>
                  <a:t>Digital</a:t>
                </a:r>
                <a:r>
                  <a:rPr b="1"/>
                  <a:t>Bricks</a:t>
                </a:r>
              </a:p>
            </p:txBody>
          </p:sp>
          <p:pic>
            <p:nvPicPr>
              <p:cNvPr id="84" name="Header.png" descr="Header.png"/>
              <p:cNvPicPr>
                <a:picLocks noChangeAspect="1"/>
              </p:cNvPicPr>
              <p:nvPr/>
            </p:nvPicPr>
            <p:blipFill>
              <a:blip r:embed="rId2">
                <a:extLst/>
              </a:blip>
              <a:srcRect l="28145" t="17500" r="28145" b="46202"/>
              <a:stretch>
                <a:fillRect/>
              </a:stretch>
            </p:blipFill>
            <p:spPr>
              <a:xfrm>
                <a:off x="7537559" y="24592"/>
                <a:ext cx="296700" cy="184126"/>
              </a:xfrm>
              <a:prstGeom prst="rect">
                <a:avLst/>
              </a:prstGeom>
              <a:ln w="12700" cap="flat">
                <a:noFill/>
                <a:miter lim="400000"/>
              </a:ln>
              <a:effectLst/>
            </p:spPr>
          </p:pic>
        </p:grpSp>
        <p:sp>
          <p:nvSpPr>
            <p:cNvPr id="86" name="Proprietary and confidential information Yottolabs Pvt. Ltd."/>
            <p:cNvSpPr txBox="1"/>
            <p:nvPr/>
          </p:nvSpPr>
          <p:spPr>
            <a:xfrm>
              <a:off x="101726" y="0"/>
              <a:ext cx="5097210" cy="330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452437">
                <a:defRPr sz="1500">
                  <a:latin typeface="Helvetica Light"/>
                  <a:ea typeface="Helvetica Light"/>
                  <a:cs typeface="Helvetica Light"/>
                  <a:sym typeface="Helvetica Light"/>
                </a:defRPr>
              </a:lvl1pPr>
            </a:lstStyle>
            <a:p>
              <a:r>
                <a:t> Proprietary and confidential information Yottolabs Pvt. Ltd.</a:t>
              </a:r>
            </a:p>
          </p:txBody>
        </p:sp>
      </p:grpSp>
      <p:sp>
        <p:nvSpPr>
          <p:cNvPr id="88" name="Title Text"/>
          <p:cNvSpPr txBox="1">
            <a:spLocks noGrp="1"/>
          </p:cNvSpPr>
          <p:nvPr>
            <p:ph type="title"/>
          </p:nvPr>
        </p:nvSpPr>
        <p:spPr>
          <a:prstGeom prst="rect">
            <a:avLst/>
          </a:prstGeom>
        </p:spPr>
        <p:txBody>
          <a:bodyPr/>
          <a:lstStyle/>
          <a:p>
            <a:r>
              <a:t>Title Text</a:t>
            </a:r>
          </a:p>
        </p:txBody>
      </p:sp>
      <p:sp>
        <p:nvSpPr>
          <p:cNvPr id="8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lvl1pPr defTabSz="739775"/>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97" name="Rectangle"/>
          <p:cNvSpPr/>
          <p:nvPr/>
        </p:nvSpPr>
        <p:spPr>
          <a:xfrm>
            <a:off x="-11113" y="4857750"/>
            <a:ext cx="9166226" cy="298450"/>
          </a:xfrm>
          <a:prstGeom prst="rect">
            <a:avLst/>
          </a:prstGeom>
          <a:solidFill>
            <a:srgbClr val="113E67"/>
          </a:solidFill>
          <a:ln w="12700">
            <a:miter lim="400000"/>
          </a:ln>
          <a:effectLst>
            <a:outerShdw blurRad="38100" dist="25400" dir="5400000" rotWithShape="0">
              <a:srgbClr val="000000">
                <a:alpha val="50000"/>
              </a:srgbClr>
            </a:outerShdw>
          </a:effectLst>
        </p:spPr>
        <p:txBody>
          <a:bodyPr lIns="45718" tIns="45718" rIns="45718" bIns="45718" anchor="ctr"/>
          <a:lstStyle/>
          <a:p>
            <a:pPr algn="ctr" defTabSz="366711">
              <a:defRPr sz="1900">
                <a:solidFill>
                  <a:srgbClr val="FFFFFF"/>
                </a:solidFill>
                <a:latin typeface="Helvetica Light"/>
                <a:ea typeface="Helvetica Light"/>
                <a:cs typeface="Helvetica Light"/>
                <a:sym typeface="Helvetica Light"/>
              </a:defRPr>
            </a:pPr>
            <a:endParaRPr/>
          </a:p>
        </p:txBody>
      </p:sp>
      <p:sp>
        <p:nvSpPr>
          <p:cNvPr id="98" name="DigitalBricks"/>
          <p:cNvSpPr txBox="1"/>
          <p:nvPr/>
        </p:nvSpPr>
        <p:spPr>
          <a:xfrm>
            <a:off x="7965764" y="4893768"/>
            <a:ext cx="891207" cy="224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1888" tIns="31888" rIns="31888" bIns="31888" anchor="ctr">
            <a:spAutoFit/>
          </a:bodyPr>
          <a:lstStyle/>
          <a:p>
            <a:pPr algn="ctr" defTabSz="452437">
              <a:defRPr sz="1100">
                <a:solidFill>
                  <a:srgbClr val="FFFFFF"/>
                </a:solidFill>
              </a:defRPr>
            </a:pPr>
            <a:r>
              <a:t>Digital</a:t>
            </a:r>
            <a:r>
              <a:rPr b="1"/>
              <a:t>Bricks</a:t>
            </a:r>
          </a:p>
        </p:txBody>
      </p:sp>
      <p:pic>
        <p:nvPicPr>
          <p:cNvPr id="99" name="Header.png" descr="Header.png"/>
          <p:cNvPicPr>
            <a:picLocks noChangeAspect="1"/>
          </p:cNvPicPr>
          <p:nvPr/>
        </p:nvPicPr>
        <p:blipFill>
          <a:blip r:embed="rId2">
            <a:extLst/>
          </a:blip>
          <a:srcRect l="28145" t="17500" r="28145" b="46202"/>
          <a:stretch>
            <a:fillRect/>
          </a:stretch>
        </p:blipFill>
        <p:spPr>
          <a:xfrm>
            <a:off x="7526336" y="4881562"/>
            <a:ext cx="296865" cy="184152"/>
          </a:xfrm>
          <a:prstGeom prst="rect">
            <a:avLst/>
          </a:prstGeom>
          <a:ln w="12700">
            <a:miter lim="400000"/>
          </a:ln>
        </p:spPr>
      </p:pic>
      <p:sp>
        <p:nvSpPr>
          <p:cNvPr id="100" name="Proprietary and confidential information Yottolabs Pvt. Ltd."/>
          <p:cNvSpPr txBox="1"/>
          <p:nvPr/>
        </p:nvSpPr>
        <p:spPr>
          <a:xfrm>
            <a:off x="109525" y="4860785"/>
            <a:ext cx="5059385" cy="2923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1888" tIns="31888" rIns="31888" bIns="31888" anchor="ctr">
            <a:spAutoFit/>
          </a:bodyPr>
          <a:lstStyle>
            <a:lvl1pPr algn="ctr" defTabSz="452437">
              <a:defRPr sz="1500">
                <a:latin typeface="Helvetica Light"/>
                <a:ea typeface="Helvetica Light"/>
                <a:cs typeface="Helvetica Light"/>
                <a:sym typeface="Helvetica Light"/>
              </a:defRPr>
            </a:lvl1pPr>
          </a:lstStyle>
          <a:p>
            <a:r>
              <a:t> Proprietary and confidential information Yottolabs Pvt. Ltd.</a:t>
            </a:r>
          </a:p>
        </p:txBody>
      </p:sp>
      <p:sp>
        <p:nvSpPr>
          <p:cNvPr id="101" name="Title Text"/>
          <p:cNvSpPr txBox="1">
            <a:spLocks noGrp="1"/>
          </p:cNvSpPr>
          <p:nvPr>
            <p:ph type="title"/>
          </p:nvPr>
        </p:nvSpPr>
        <p:spPr>
          <a:prstGeom prst="rect">
            <a:avLst/>
          </a:prstGeom>
        </p:spPr>
        <p:txBody>
          <a:bodyPr/>
          <a:lstStyle/>
          <a:p>
            <a:r>
              <a:t>Title Text</a:t>
            </a:r>
          </a:p>
        </p:txBody>
      </p:sp>
      <p:sp>
        <p:nvSpPr>
          <p:cNvPr id="10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lvl1pPr defTabSz="739775"/>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115" name="Group"/>
          <p:cNvGrpSpPr/>
          <p:nvPr/>
        </p:nvGrpSpPr>
        <p:grpSpPr>
          <a:xfrm>
            <a:off x="-11113" y="4841080"/>
            <a:ext cx="9166226" cy="330201"/>
            <a:chOff x="0" y="0"/>
            <a:chExt cx="9166225" cy="330200"/>
          </a:xfrm>
        </p:grpSpPr>
        <p:grpSp>
          <p:nvGrpSpPr>
            <p:cNvPr id="113" name="Group"/>
            <p:cNvGrpSpPr/>
            <p:nvPr/>
          </p:nvGrpSpPr>
          <p:grpSpPr>
            <a:xfrm>
              <a:off x="0" y="15081"/>
              <a:ext cx="9166226" cy="300039"/>
              <a:chOff x="0" y="0"/>
              <a:chExt cx="9166225" cy="300038"/>
            </a:xfrm>
          </p:grpSpPr>
          <p:sp>
            <p:nvSpPr>
              <p:cNvPr id="110" name="Rectangle"/>
              <p:cNvSpPr/>
              <p:nvPr/>
            </p:nvSpPr>
            <p:spPr>
              <a:xfrm>
                <a:off x="0" y="-1"/>
                <a:ext cx="9166226" cy="300040"/>
              </a:xfrm>
              <a:prstGeom prst="rect">
                <a:avLst/>
              </a:prstGeom>
              <a:solidFill>
                <a:srgbClr val="113E67"/>
              </a:solidFill>
              <a:ln w="12700" cap="flat">
                <a:noFill/>
                <a:miter lim="400000"/>
              </a:ln>
              <a:effectLst>
                <a:outerShdw blurRad="38100" dist="25400" dir="5400000" rotWithShape="0">
                  <a:srgbClr val="000000">
                    <a:alpha val="50000"/>
                  </a:srgbClr>
                </a:outerShdw>
              </a:effectLst>
            </p:spPr>
            <p:txBody>
              <a:bodyPr wrap="square" lIns="45718" tIns="45718" rIns="45718" bIns="45718" numCol="1" anchor="ctr">
                <a:noAutofit/>
              </a:bodyPr>
              <a:lstStyle/>
              <a:p>
                <a:pPr algn="ctr" defTabSz="366711">
                  <a:defRPr sz="1900">
                    <a:solidFill>
                      <a:srgbClr val="FFFFFF"/>
                    </a:solidFill>
                    <a:latin typeface="Helvetica Light"/>
                    <a:ea typeface="Helvetica Light"/>
                    <a:cs typeface="Helvetica Light"/>
                    <a:sym typeface="Helvetica Light"/>
                  </a:defRPr>
                </a:pPr>
                <a:endParaRPr/>
              </a:p>
            </p:txBody>
          </p:sp>
          <p:sp>
            <p:nvSpPr>
              <p:cNvPr id="111" name="DigitalBricks"/>
              <p:cNvSpPr txBox="1"/>
              <p:nvPr/>
            </p:nvSpPr>
            <p:spPr>
              <a:xfrm>
                <a:off x="7957966" y="18694"/>
                <a:ext cx="929031" cy="2626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defTabSz="452437">
                  <a:defRPr sz="1100">
                    <a:solidFill>
                      <a:srgbClr val="FFFFFF"/>
                    </a:solidFill>
                  </a:defRPr>
                </a:pPr>
                <a:r>
                  <a:t>Digital</a:t>
                </a:r>
                <a:r>
                  <a:rPr b="1"/>
                  <a:t>Bricks</a:t>
                </a:r>
              </a:p>
            </p:txBody>
          </p:sp>
          <p:pic>
            <p:nvPicPr>
              <p:cNvPr id="112" name="Header.png" descr="Header.png"/>
              <p:cNvPicPr>
                <a:picLocks noChangeAspect="1"/>
              </p:cNvPicPr>
              <p:nvPr/>
            </p:nvPicPr>
            <p:blipFill>
              <a:blip r:embed="rId2">
                <a:extLst/>
              </a:blip>
              <a:srcRect l="28145" t="17500" r="28145" b="46202"/>
              <a:stretch>
                <a:fillRect/>
              </a:stretch>
            </p:blipFill>
            <p:spPr>
              <a:xfrm>
                <a:off x="7537559" y="24592"/>
                <a:ext cx="296700" cy="184126"/>
              </a:xfrm>
              <a:prstGeom prst="rect">
                <a:avLst/>
              </a:prstGeom>
              <a:ln w="12700" cap="flat">
                <a:noFill/>
                <a:miter lim="400000"/>
              </a:ln>
              <a:effectLst/>
            </p:spPr>
          </p:pic>
        </p:grpSp>
        <p:sp>
          <p:nvSpPr>
            <p:cNvPr id="114" name="Proprietary and confidential information Yottolabs Pvt. Ltd."/>
            <p:cNvSpPr txBox="1"/>
            <p:nvPr/>
          </p:nvSpPr>
          <p:spPr>
            <a:xfrm>
              <a:off x="101726" y="0"/>
              <a:ext cx="5097210" cy="330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452437">
                <a:defRPr sz="1500">
                  <a:latin typeface="Helvetica Light"/>
                  <a:ea typeface="Helvetica Light"/>
                  <a:cs typeface="Helvetica Light"/>
                  <a:sym typeface="Helvetica Light"/>
                </a:defRPr>
              </a:lvl1pPr>
            </a:lstStyle>
            <a:p>
              <a:r>
                <a:t> Proprietary and confidential information Yottolabs Pvt. Ltd.</a:t>
              </a:r>
            </a:p>
          </p:txBody>
        </p:sp>
      </p:grpSp>
      <p:sp>
        <p:nvSpPr>
          <p:cNvPr id="116" name="Title Text"/>
          <p:cNvSpPr txBox="1">
            <a:spLocks noGrp="1"/>
          </p:cNvSpPr>
          <p:nvPr>
            <p:ph type="title"/>
          </p:nvPr>
        </p:nvSpPr>
        <p:spPr>
          <a:prstGeom prst="rect">
            <a:avLst/>
          </a:prstGeom>
        </p:spPr>
        <p:txBody>
          <a:bodyPr/>
          <a:lstStyle/>
          <a:p>
            <a:r>
              <a:t>Title Text</a:t>
            </a:r>
          </a:p>
        </p:txBody>
      </p:sp>
      <p:sp>
        <p:nvSpPr>
          <p:cNvPr id="11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8" name="Slide Number"/>
          <p:cNvSpPr txBox="1">
            <a:spLocks noGrp="1"/>
          </p:cNvSpPr>
          <p:nvPr>
            <p:ph type="sldNum" sz="quarter" idx="2"/>
          </p:nvPr>
        </p:nvSpPr>
        <p:spPr>
          <a:prstGeom prst="rect">
            <a:avLst/>
          </a:prstGeom>
        </p:spPr>
        <p:txBody>
          <a:bodyPr/>
          <a:lstStyle>
            <a:lvl1pPr defTabSz="739775"/>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130" name="Group"/>
          <p:cNvGrpSpPr/>
          <p:nvPr/>
        </p:nvGrpSpPr>
        <p:grpSpPr>
          <a:xfrm>
            <a:off x="-11113" y="4841080"/>
            <a:ext cx="9166226" cy="330201"/>
            <a:chOff x="0" y="0"/>
            <a:chExt cx="9166225" cy="330200"/>
          </a:xfrm>
        </p:grpSpPr>
        <p:grpSp>
          <p:nvGrpSpPr>
            <p:cNvPr id="128" name="Group"/>
            <p:cNvGrpSpPr/>
            <p:nvPr/>
          </p:nvGrpSpPr>
          <p:grpSpPr>
            <a:xfrm>
              <a:off x="0" y="15081"/>
              <a:ext cx="9166226" cy="300039"/>
              <a:chOff x="0" y="0"/>
              <a:chExt cx="9166225" cy="300038"/>
            </a:xfrm>
          </p:grpSpPr>
          <p:sp>
            <p:nvSpPr>
              <p:cNvPr id="125" name="Rectangle"/>
              <p:cNvSpPr/>
              <p:nvPr/>
            </p:nvSpPr>
            <p:spPr>
              <a:xfrm>
                <a:off x="0" y="-1"/>
                <a:ext cx="9166226" cy="300040"/>
              </a:xfrm>
              <a:prstGeom prst="rect">
                <a:avLst/>
              </a:prstGeom>
              <a:solidFill>
                <a:srgbClr val="113E67"/>
              </a:solidFill>
              <a:ln w="12700" cap="flat">
                <a:noFill/>
                <a:miter lim="400000"/>
              </a:ln>
              <a:effectLst>
                <a:outerShdw blurRad="38100" dist="25400" dir="5400000" rotWithShape="0">
                  <a:srgbClr val="000000">
                    <a:alpha val="50000"/>
                  </a:srgbClr>
                </a:outerShdw>
              </a:effectLst>
            </p:spPr>
            <p:txBody>
              <a:bodyPr wrap="square" lIns="45718" tIns="45718" rIns="45718" bIns="45718" numCol="1" anchor="ctr">
                <a:noAutofit/>
              </a:bodyPr>
              <a:lstStyle/>
              <a:p>
                <a:pPr algn="ctr" defTabSz="366711">
                  <a:defRPr sz="1900">
                    <a:solidFill>
                      <a:srgbClr val="FFFFFF"/>
                    </a:solidFill>
                    <a:latin typeface="Helvetica Light"/>
                    <a:ea typeface="Helvetica Light"/>
                    <a:cs typeface="Helvetica Light"/>
                    <a:sym typeface="Helvetica Light"/>
                  </a:defRPr>
                </a:pPr>
                <a:endParaRPr/>
              </a:p>
            </p:txBody>
          </p:sp>
          <p:sp>
            <p:nvSpPr>
              <p:cNvPr id="126" name="DigitalBricks"/>
              <p:cNvSpPr txBox="1"/>
              <p:nvPr/>
            </p:nvSpPr>
            <p:spPr>
              <a:xfrm>
                <a:off x="7957966" y="18694"/>
                <a:ext cx="929031" cy="2626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defTabSz="452437">
                  <a:defRPr sz="1100">
                    <a:solidFill>
                      <a:srgbClr val="FFFFFF"/>
                    </a:solidFill>
                  </a:defRPr>
                </a:pPr>
                <a:r>
                  <a:t>Digital</a:t>
                </a:r>
                <a:r>
                  <a:rPr b="1"/>
                  <a:t>Bricks</a:t>
                </a:r>
              </a:p>
            </p:txBody>
          </p:sp>
          <p:pic>
            <p:nvPicPr>
              <p:cNvPr id="127" name="Header.png" descr="Header.png"/>
              <p:cNvPicPr>
                <a:picLocks noChangeAspect="1"/>
              </p:cNvPicPr>
              <p:nvPr/>
            </p:nvPicPr>
            <p:blipFill>
              <a:blip r:embed="rId2">
                <a:extLst/>
              </a:blip>
              <a:srcRect l="28145" t="17500" r="28145" b="46202"/>
              <a:stretch>
                <a:fillRect/>
              </a:stretch>
            </p:blipFill>
            <p:spPr>
              <a:xfrm>
                <a:off x="7537559" y="24592"/>
                <a:ext cx="296700" cy="184126"/>
              </a:xfrm>
              <a:prstGeom prst="rect">
                <a:avLst/>
              </a:prstGeom>
              <a:ln w="12700" cap="flat">
                <a:noFill/>
                <a:miter lim="400000"/>
              </a:ln>
              <a:effectLst/>
            </p:spPr>
          </p:pic>
        </p:grpSp>
        <p:sp>
          <p:nvSpPr>
            <p:cNvPr id="129" name="Proprietary and confidential information Yottolabs Pvt. Ltd."/>
            <p:cNvSpPr txBox="1"/>
            <p:nvPr/>
          </p:nvSpPr>
          <p:spPr>
            <a:xfrm>
              <a:off x="101726" y="0"/>
              <a:ext cx="5097210" cy="330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452437">
                <a:defRPr sz="1500">
                  <a:latin typeface="Helvetica Light"/>
                  <a:ea typeface="Helvetica Light"/>
                  <a:cs typeface="Helvetica Light"/>
                  <a:sym typeface="Helvetica Light"/>
                </a:defRPr>
              </a:lvl1pPr>
            </a:lstStyle>
            <a:p>
              <a:r>
                <a:t> Proprietary and confidential information Yottolabs Pvt. Ltd.</a:t>
              </a:r>
            </a:p>
          </p:txBody>
        </p:sp>
      </p:grpSp>
      <p:sp>
        <p:nvSpPr>
          <p:cNvPr id="131" name="Title Text"/>
          <p:cNvSpPr txBox="1">
            <a:spLocks noGrp="1"/>
          </p:cNvSpPr>
          <p:nvPr>
            <p:ph type="title"/>
          </p:nvPr>
        </p:nvSpPr>
        <p:spPr>
          <a:prstGeom prst="rect">
            <a:avLst/>
          </a:prstGeom>
        </p:spPr>
        <p:txBody>
          <a:bodyPr/>
          <a:lstStyle/>
          <a:p>
            <a:r>
              <a:t>Title Text</a:t>
            </a:r>
          </a:p>
        </p:txBody>
      </p:sp>
      <p:sp>
        <p:nvSpPr>
          <p:cNvPr id="13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3" name="Slide Number"/>
          <p:cNvSpPr txBox="1">
            <a:spLocks noGrp="1"/>
          </p:cNvSpPr>
          <p:nvPr>
            <p:ph type="sldNum" sz="quarter" idx="2"/>
          </p:nvPr>
        </p:nvSpPr>
        <p:spPr>
          <a:prstGeom prst="rect">
            <a:avLst/>
          </a:prstGeom>
        </p:spPr>
        <p:txBody>
          <a:bodyPr/>
          <a:lstStyle>
            <a:lvl1pPr defTabSz="739775"/>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145" name="Group"/>
          <p:cNvGrpSpPr/>
          <p:nvPr/>
        </p:nvGrpSpPr>
        <p:grpSpPr>
          <a:xfrm>
            <a:off x="-11113" y="4841080"/>
            <a:ext cx="9166226" cy="330201"/>
            <a:chOff x="0" y="0"/>
            <a:chExt cx="9166225" cy="330200"/>
          </a:xfrm>
        </p:grpSpPr>
        <p:grpSp>
          <p:nvGrpSpPr>
            <p:cNvPr id="143" name="Group"/>
            <p:cNvGrpSpPr/>
            <p:nvPr/>
          </p:nvGrpSpPr>
          <p:grpSpPr>
            <a:xfrm>
              <a:off x="0" y="15081"/>
              <a:ext cx="9166226" cy="300039"/>
              <a:chOff x="0" y="0"/>
              <a:chExt cx="9166225" cy="300038"/>
            </a:xfrm>
          </p:grpSpPr>
          <p:sp>
            <p:nvSpPr>
              <p:cNvPr id="140" name="Rectangle"/>
              <p:cNvSpPr/>
              <p:nvPr/>
            </p:nvSpPr>
            <p:spPr>
              <a:xfrm>
                <a:off x="0" y="-1"/>
                <a:ext cx="9166226" cy="300040"/>
              </a:xfrm>
              <a:prstGeom prst="rect">
                <a:avLst/>
              </a:prstGeom>
              <a:solidFill>
                <a:srgbClr val="113E67"/>
              </a:solidFill>
              <a:ln w="12700" cap="flat">
                <a:noFill/>
                <a:miter lim="400000"/>
              </a:ln>
              <a:effectLst>
                <a:outerShdw blurRad="38100" dist="25400" dir="5400000" rotWithShape="0">
                  <a:srgbClr val="000000">
                    <a:alpha val="50000"/>
                  </a:srgbClr>
                </a:outerShdw>
              </a:effectLst>
            </p:spPr>
            <p:txBody>
              <a:bodyPr wrap="square" lIns="45718" tIns="45718" rIns="45718" bIns="45718" numCol="1" anchor="ctr">
                <a:noAutofit/>
              </a:bodyPr>
              <a:lstStyle/>
              <a:p>
                <a:pPr algn="ctr" defTabSz="366711">
                  <a:defRPr sz="1900">
                    <a:solidFill>
                      <a:srgbClr val="FFFFFF"/>
                    </a:solidFill>
                    <a:latin typeface="Helvetica Light"/>
                    <a:ea typeface="Helvetica Light"/>
                    <a:cs typeface="Helvetica Light"/>
                    <a:sym typeface="Helvetica Light"/>
                  </a:defRPr>
                </a:pPr>
                <a:endParaRPr/>
              </a:p>
            </p:txBody>
          </p:sp>
          <p:sp>
            <p:nvSpPr>
              <p:cNvPr id="141" name="DigitalBricks"/>
              <p:cNvSpPr txBox="1"/>
              <p:nvPr/>
            </p:nvSpPr>
            <p:spPr>
              <a:xfrm>
                <a:off x="7957966" y="18694"/>
                <a:ext cx="929031" cy="2626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defTabSz="452437">
                  <a:defRPr sz="1100">
                    <a:solidFill>
                      <a:srgbClr val="FFFFFF"/>
                    </a:solidFill>
                  </a:defRPr>
                </a:pPr>
                <a:r>
                  <a:t>Digital</a:t>
                </a:r>
                <a:r>
                  <a:rPr b="1"/>
                  <a:t>Bricks</a:t>
                </a:r>
              </a:p>
            </p:txBody>
          </p:sp>
          <p:pic>
            <p:nvPicPr>
              <p:cNvPr id="142" name="Header.png" descr="Header.png"/>
              <p:cNvPicPr>
                <a:picLocks noChangeAspect="1"/>
              </p:cNvPicPr>
              <p:nvPr/>
            </p:nvPicPr>
            <p:blipFill>
              <a:blip r:embed="rId2">
                <a:extLst/>
              </a:blip>
              <a:srcRect l="28145" t="17500" r="28145" b="46202"/>
              <a:stretch>
                <a:fillRect/>
              </a:stretch>
            </p:blipFill>
            <p:spPr>
              <a:xfrm>
                <a:off x="7537559" y="24592"/>
                <a:ext cx="296700" cy="184126"/>
              </a:xfrm>
              <a:prstGeom prst="rect">
                <a:avLst/>
              </a:prstGeom>
              <a:ln w="12700" cap="flat">
                <a:noFill/>
                <a:miter lim="400000"/>
              </a:ln>
              <a:effectLst/>
            </p:spPr>
          </p:pic>
        </p:grpSp>
        <p:sp>
          <p:nvSpPr>
            <p:cNvPr id="144" name="Proprietary and confidential information Yottolabs Pvt. Ltd."/>
            <p:cNvSpPr txBox="1"/>
            <p:nvPr/>
          </p:nvSpPr>
          <p:spPr>
            <a:xfrm>
              <a:off x="101726" y="0"/>
              <a:ext cx="5097210" cy="330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452437">
                <a:defRPr sz="1500">
                  <a:latin typeface="Helvetica Light"/>
                  <a:ea typeface="Helvetica Light"/>
                  <a:cs typeface="Helvetica Light"/>
                  <a:sym typeface="Helvetica Light"/>
                </a:defRPr>
              </a:lvl1pPr>
            </a:lstStyle>
            <a:p>
              <a:r>
                <a:t> Proprietary and confidential information Yottolabs Pvt. Ltd.</a:t>
              </a:r>
            </a:p>
          </p:txBody>
        </p:sp>
      </p:grpSp>
      <p:sp>
        <p:nvSpPr>
          <p:cNvPr id="146" name="Title Text"/>
          <p:cNvSpPr txBox="1">
            <a:spLocks noGrp="1"/>
          </p:cNvSpPr>
          <p:nvPr>
            <p:ph type="title"/>
          </p:nvPr>
        </p:nvSpPr>
        <p:spPr>
          <a:prstGeom prst="rect">
            <a:avLst/>
          </a:prstGeom>
        </p:spPr>
        <p:txBody>
          <a:bodyPr/>
          <a:lstStyle/>
          <a:p>
            <a:r>
              <a:t>Title Text</a:t>
            </a:r>
          </a:p>
        </p:txBody>
      </p:sp>
      <p:sp>
        <p:nvSpPr>
          <p:cNvPr id="14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8" name="Slide Number"/>
          <p:cNvSpPr txBox="1">
            <a:spLocks noGrp="1"/>
          </p:cNvSpPr>
          <p:nvPr>
            <p:ph type="sldNum" sz="quarter" idx="2"/>
          </p:nvPr>
        </p:nvSpPr>
        <p:spPr>
          <a:prstGeom prst="rect">
            <a:avLst/>
          </a:prstGeom>
        </p:spPr>
        <p:txBody>
          <a:bodyPr/>
          <a:lstStyle>
            <a:lvl1pPr defTabSz="739775"/>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160" name="Group"/>
          <p:cNvGrpSpPr/>
          <p:nvPr/>
        </p:nvGrpSpPr>
        <p:grpSpPr>
          <a:xfrm>
            <a:off x="-11113" y="4841080"/>
            <a:ext cx="9166226" cy="330201"/>
            <a:chOff x="0" y="0"/>
            <a:chExt cx="9166225" cy="330200"/>
          </a:xfrm>
        </p:grpSpPr>
        <p:grpSp>
          <p:nvGrpSpPr>
            <p:cNvPr id="158" name="Group"/>
            <p:cNvGrpSpPr/>
            <p:nvPr/>
          </p:nvGrpSpPr>
          <p:grpSpPr>
            <a:xfrm>
              <a:off x="0" y="15081"/>
              <a:ext cx="9166226" cy="300039"/>
              <a:chOff x="0" y="0"/>
              <a:chExt cx="9166225" cy="300038"/>
            </a:xfrm>
          </p:grpSpPr>
          <p:sp>
            <p:nvSpPr>
              <p:cNvPr id="155" name="Rectangle"/>
              <p:cNvSpPr/>
              <p:nvPr/>
            </p:nvSpPr>
            <p:spPr>
              <a:xfrm>
                <a:off x="0" y="-1"/>
                <a:ext cx="9166226" cy="300040"/>
              </a:xfrm>
              <a:prstGeom prst="rect">
                <a:avLst/>
              </a:prstGeom>
              <a:solidFill>
                <a:srgbClr val="113E67"/>
              </a:solidFill>
              <a:ln w="12700" cap="flat">
                <a:noFill/>
                <a:miter lim="400000"/>
              </a:ln>
              <a:effectLst>
                <a:outerShdw blurRad="38100" dist="25400" dir="5400000" rotWithShape="0">
                  <a:srgbClr val="000000">
                    <a:alpha val="50000"/>
                  </a:srgbClr>
                </a:outerShdw>
              </a:effectLst>
            </p:spPr>
            <p:txBody>
              <a:bodyPr wrap="square" lIns="45718" tIns="45718" rIns="45718" bIns="45718" numCol="1" anchor="ctr">
                <a:noAutofit/>
              </a:bodyPr>
              <a:lstStyle/>
              <a:p>
                <a:pPr algn="ctr" defTabSz="366711">
                  <a:defRPr sz="1900">
                    <a:solidFill>
                      <a:srgbClr val="FFFFFF"/>
                    </a:solidFill>
                    <a:latin typeface="Helvetica Light"/>
                    <a:ea typeface="Helvetica Light"/>
                    <a:cs typeface="Helvetica Light"/>
                    <a:sym typeface="Helvetica Light"/>
                  </a:defRPr>
                </a:pPr>
                <a:endParaRPr/>
              </a:p>
            </p:txBody>
          </p:sp>
          <p:sp>
            <p:nvSpPr>
              <p:cNvPr id="156" name="DigitalBricks"/>
              <p:cNvSpPr txBox="1"/>
              <p:nvPr/>
            </p:nvSpPr>
            <p:spPr>
              <a:xfrm>
                <a:off x="7957966" y="18694"/>
                <a:ext cx="929031" cy="2626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defTabSz="452437">
                  <a:defRPr sz="1100">
                    <a:solidFill>
                      <a:srgbClr val="FFFFFF"/>
                    </a:solidFill>
                  </a:defRPr>
                </a:pPr>
                <a:r>
                  <a:t>Digital</a:t>
                </a:r>
                <a:r>
                  <a:rPr b="1"/>
                  <a:t>Bricks</a:t>
                </a:r>
              </a:p>
            </p:txBody>
          </p:sp>
          <p:pic>
            <p:nvPicPr>
              <p:cNvPr id="157" name="Header.png" descr="Header.png"/>
              <p:cNvPicPr>
                <a:picLocks noChangeAspect="1"/>
              </p:cNvPicPr>
              <p:nvPr/>
            </p:nvPicPr>
            <p:blipFill>
              <a:blip r:embed="rId2">
                <a:extLst/>
              </a:blip>
              <a:srcRect l="28145" t="17500" r="28145" b="46202"/>
              <a:stretch>
                <a:fillRect/>
              </a:stretch>
            </p:blipFill>
            <p:spPr>
              <a:xfrm>
                <a:off x="7537559" y="24592"/>
                <a:ext cx="296700" cy="184126"/>
              </a:xfrm>
              <a:prstGeom prst="rect">
                <a:avLst/>
              </a:prstGeom>
              <a:ln w="12700" cap="flat">
                <a:noFill/>
                <a:miter lim="400000"/>
              </a:ln>
              <a:effectLst/>
            </p:spPr>
          </p:pic>
        </p:grpSp>
        <p:sp>
          <p:nvSpPr>
            <p:cNvPr id="159" name="Proprietary and confidential information Yottolabs Pvt. Ltd."/>
            <p:cNvSpPr txBox="1"/>
            <p:nvPr/>
          </p:nvSpPr>
          <p:spPr>
            <a:xfrm>
              <a:off x="101726" y="0"/>
              <a:ext cx="5097210" cy="330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452437">
                <a:defRPr sz="1500">
                  <a:latin typeface="Helvetica Light"/>
                  <a:ea typeface="Helvetica Light"/>
                  <a:cs typeface="Helvetica Light"/>
                  <a:sym typeface="Helvetica Light"/>
                </a:defRPr>
              </a:lvl1pPr>
            </a:lstStyle>
            <a:p>
              <a:r>
                <a:t> Proprietary and confidential information Yottolabs Pvt. Ltd.</a:t>
              </a:r>
            </a:p>
          </p:txBody>
        </p:sp>
      </p:grpSp>
      <p:sp>
        <p:nvSpPr>
          <p:cNvPr id="161" name="Title Text"/>
          <p:cNvSpPr txBox="1">
            <a:spLocks noGrp="1"/>
          </p:cNvSpPr>
          <p:nvPr>
            <p:ph type="title"/>
          </p:nvPr>
        </p:nvSpPr>
        <p:spPr>
          <a:prstGeom prst="rect">
            <a:avLst/>
          </a:prstGeom>
        </p:spPr>
        <p:txBody>
          <a:bodyPr/>
          <a:lstStyle/>
          <a:p>
            <a:r>
              <a:t>Title Text</a:t>
            </a:r>
          </a:p>
        </p:txBody>
      </p:sp>
      <p:sp>
        <p:nvSpPr>
          <p:cNvPr id="16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3" name="Slide Number"/>
          <p:cNvSpPr txBox="1">
            <a:spLocks noGrp="1"/>
          </p:cNvSpPr>
          <p:nvPr>
            <p:ph type="sldNum" sz="quarter" idx="2"/>
          </p:nvPr>
        </p:nvSpPr>
        <p:spPr>
          <a:prstGeom prst="rect">
            <a:avLst/>
          </a:prstGeom>
        </p:spPr>
        <p:txBody>
          <a:bodyPr/>
          <a:lstStyle>
            <a:lvl1pPr defTabSz="739775"/>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11113" y="4857750"/>
            <a:ext cx="9166226" cy="298450"/>
          </a:xfrm>
          <a:prstGeom prst="rect">
            <a:avLst/>
          </a:prstGeom>
          <a:solidFill>
            <a:srgbClr val="113E67"/>
          </a:solidFill>
          <a:ln w="12700">
            <a:miter lim="400000"/>
          </a:ln>
          <a:effectLst>
            <a:outerShdw blurRad="38100" dist="25400" dir="5400000" rotWithShape="0">
              <a:srgbClr val="000000">
                <a:alpha val="50000"/>
              </a:srgbClr>
            </a:outerShdw>
          </a:effectLst>
        </p:spPr>
        <p:txBody>
          <a:bodyPr lIns="45718" tIns="45718" rIns="45718" bIns="45718" anchor="ctr"/>
          <a:lstStyle/>
          <a:p>
            <a:pPr algn="ctr" defTabSz="366711">
              <a:defRPr sz="1900">
                <a:solidFill>
                  <a:srgbClr val="FFFFFF"/>
                </a:solidFill>
                <a:latin typeface="Helvetica Light"/>
                <a:ea typeface="Helvetica Light"/>
                <a:cs typeface="Helvetica Light"/>
                <a:sym typeface="Helvetica Light"/>
              </a:defRPr>
            </a:pPr>
            <a:endParaRPr/>
          </a:p>
        </p:txBody>
      </p:sp>
      <p:sp>
        <p:nvSpPr>
          <p:cNvPr id="3" name="DigitalBricks"/>
          <p:cNvSpPr txBox="1"/>
          <p:nvPr/>
        </p:nvSpPr>
        <p:spPr>
          <a:xfrm>
            <a:off x="7965764" y="4893768"/>
            <a:ext cx="891207" cy="224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1888" tIns="31888" rIns="31888" bIns="31888" anchor="ctr">
            <a:spAutoFit/>
          </a:bodyPr>
          <a:lstStyle/>
          <a:p>
            <a:pPr algn="ctr" defTabSz="452437">
              <a:defRPr sz="1100">
                <a:solidFill>
                  <a:srgbClr val="FFFFFF"/>
                </a:solidFill>
              </a:defRPr>
            </a:pPr>
            <a:r>
              <a:t>Digital</a:t>
            </a:r>
            <a:r>
              <a:rPr b="1"/>
              <a:t>Bricks</a:t>
            </a:r>
          </a:p>
        </p:txBody>
      </p:sp>
      <p:pic>
        <p:nvPicPr>
          <p:cNvPr id="4" name="Header.png" descr="Header.png"/>
          <p:cNvPicPr>
            <a:picLocks noChangeAspect="1"/>
          </p:cNvPicPr>
          <p:nvPr/>
        </p:nvPicPr>
        <p:blipFill>
          <a:blip r:embed="rId41">
            <a:extLst/>
          </a:blip>
          <a:srcRect l="28145" t="17500" r="28145" b="46202"/>
          <a:stretch>
            <a:fillRect/>
          </a:stretch>
        </p:blipFill>
        <p:spPr>
          <a:xfrm>
            <a:off x="7526336" y="4881562"/>
            <a:ext cx="296865" cy="184152"/>
          </a:xfrm>
          <a:prstGeom prst="rect">
            <a:avLst/>
          </a:prstGeom>
          <a:ln w="12700">
            <a:miter lim="400000"/>
          </a:ln>
        </p:spPr>
      </p:pic>
      <p:sp>
        <p:nvSpPr>
          <p:cNvPr id="5" name="Proprietary and confidential information Yottolabs Pvt. Ltd."/>
          <p:cNvSpPr txBox="1"/>
          <p:nvPr/>
        </p:nvSpPr>
        <p:spPr>
          <a:xfrm>
            <a:off x="109525" y="4860785"/>
            <a:ext cx="5059385" cy="2923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1888" tIns="31888" rIns="31888" bIns="31888" anchor="ctr">
            <a:spAutoFit/>
          </a:bodyPr>
          <a:lstStyle>
            <a:lvl1pPr algn="ctr" defTabSz="452437">
              <a:defRPr sz="1500">
                <a:latin typeface="Helvetica Light"/>
                <a:ea typeface="Helvetica Light"/>
                <a:cs typeface="Helvetica Light"/>
                <a:sym typeface="Helvetica Light"/>
              </a:defRPr>
            </a:lvl1pPr>
          </a:lstStyle>
          <a:p>
            <a:r>
              <a:t> Proprietary and confidential information Yottolabs Pvt. Ltd.</a:t>
            </a:r>
          </a:p>
        </p:txBody>
      </p:sp>
      <p:sp>
        <p:nvSpPr>
          <p:cNvPr id="6" name="Title Text"/>
          <p:cNvSpPr txBox="1">
            <a:spLocks noGrp="1"/>
          </p:cNvSpPr>
          <p:nvPr>
            <p:ph type="title"/>
          </p:nvPr>
        </p:nvSpPr>
        <p:spPr>
          <a:xfrm>
            <a:off x="669925" y="234950"/>
            <a:ext cx="7804150" cy="1138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1888" tIns="31888" rIns="31888" bIns="31888" anchor="ctr">
            <a:normAutofit/>
          </a:bodyPr>
          <a:lstStyle/>
          <a:p>
            <a:r>
              <a:t>Title Text</a:t>
            </a:r>
          </a:p>
        </p:txBody>
      </p:sp>
      <p:sp>
        <p:nvSpPr>
          <p:cNvPr id="7" name="Body Level One…"/>
          <p:cNvSpPr txBox="1">
            <a:spLocks noGrp="1"/>
          </p:cNvSpPr>
          <p:nvPr>
            <p:ph type="body" idx="1"/>
          </p:nvPr>
        </p:nvSpPr>
        <p:spPr>
          <a:xfrm>
            <a:off x="669925" y="1373187"/>
            <a:ext cx="7804150" cy="33147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1888" tIns="31888" rIns="31888" bIns="31888" anchor="ctr">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4452120" y="4878387"/>
            <a:ext cx="231823" cy="228877"/>
          </a:xfrm>
          <a:prstGeom prst="rect">
            <a:avLst/>
          </a:prstGeom>
          <a:ln w="12700">
            <a:miter lim="400000"/>
          </a:ln>
        </p:spPr>
        <p:txBody>
          <a:bodyPr wrap="none" lIns="31888" tIns="31888" rIns="31888" bIns="31888">
            <a:spAutoFit/>
          </a:bodyPr>
          <a:lstStyle>
            <a:lvl1pPr algn="ctr" defTabSz="365125">
              <a:defRPr sz="1100">
                <a:latin typeface="Helvetica Light"/>
                <a:ea typeface="Helvetica Light"/>
                <a:cs typeface="Helvetica Light"/>
                <a:sym typeface="Helvetica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7" r:id="rId37"/>
    <p:sldLayoutId id="2147483688" r:id="rId38"/>
    <p:sldLayoutId id="2147483689" r:id="rId39"/>
  </p:sldLayoutIdLst>
  <p:transition spd="med"/>
  <p:txStyles>
    <p:titleStyle>
      <a:lvl1pPr marL="0" marR="0" indent="0" algn="ctr" defTabSz="365125"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Helvetica Light"/>
          <a:ea typeface="Helvetica Light"/>
          <a:cs typeface="Helvetica Light"/>
          <a:sym typeface="Helvetica Light"/>
        </a:defRPr>
      </a:lvl1pPr>
      <a:lvl2pPr marL="0" marR="0" indent="0" algn="ctr" defTabSz="365125"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Helvetica Light"/>
          <a:ea typeface="Helvetica Light"/>
          <a:cs typeface="Helvetica Light"/>
          <a:sym typeface="Helvetica Light"/>
        </a:defRPr>
      </a:lvl2pPr>
      <a:lvl3pPr marL="0" marR="0" indent="0" algn="ctr" defTabSz="365125"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Helvetica Light"/>
          <a:ea typeface="Helvetica Light"/>
          <a:cs typeface="Helvetica Light"/>
          <a:sym typeface="Helvetica Light"/>
        </a:defRPr>
      </a:lvl3pPr>
      <a:lvl4pPr marL="0" marR="0" indent="0" algn="ctr" defTabSz="365125"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Helvetica Light"/>
          <a:ea typeface="Helvetica Light"/>
          <a:cs typeface="Helvetica Light"/>
          <a:sym typeface="Helvetica Light"/>
        </a:defRPr>
      </a:lvl4pPr>
      <a:lvl5pPr marL="0" marR="0" indent="0" algn="ctr" defTabSz="365125"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Helvetica Light"/>
          <a:ea typeface="Helvetica Light"/>
          <a:cs typeface="Helvetica Light"/>
          <a:sym typeface="Helvetica Light"/>
        </a:defRPr>
      </a:lvl5pPr>
      <a:lvl6pPr marL="0" marR="0" indent="0" algn="ctr" defTabSz="365125"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Helvetica Light"/>
          <a:ea typeface="Helvetica Light"/>
          <a:cs typeface="Helvetica Light"/>
          <a:sym typeface="Helvetica Light"/>
        </a:defRPr>
      </a:lvl6pPr>
      <a:lvl7pPr marL="0" marR="0" indent="0" algn="ctr" defTabSz="365125"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Helvetica Light"/>
          <a:ea typeface="Helvetica Light"/>
          <a:cs typeface="Helvetica Light"/>
          <a:sym typeface="Helvetica Light"/>
        </a:defRPr>
      </a:lvl7pPr>
      <a:lvl8pPr marL="0" marR="0" indent="0" algn="ctr" defTabSz="365125"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Helvetica Light"/>
          <a:ea typeface="Helvetica Light"/>
          <a:cs typeface="Helvetica Light"/>
          <a:sym typeface="Helvetica Light"/>
        </a:defRPr>
      </a:lvl8pPr>
      <a:lvl9pPr marL="0" marR="0" indent="0" algn="ctr" defTabSz="365125"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Helvetica Light"/>
          <a:ea typeface="Helvetica Light"/>
          <a:cs typeface="Helvetica Light"/>
          <a:sym typeface="Helvetica Light"/>
        </a:defRPr>
      </a:lvl9pPr>
    </p:titleStyle>
    <p:bodyStyle>
      <a:lvl1pPr marL="277811" marR="0" indent="-277811" algn="l" defTabSz="365125" rtl="0" latinLnBrk="0">
        <a:lnSpc>
          <a:spcPct val="100000"/>
        </a:lnSpc>
        <a:spcBef>
          <a:spcPts val="2600"/>
        </a:spcBef>
        <a:spcAft>
          <a:spcPts val="0"/>
        </a:spcAft>
        <a:buClrTx/>
        <a:buSzPct val="75000"/>
        <a:buFontTx/>
        <a:buChar char="•"/>
        <a:tabLst/>
        <a:defRPr sz="2300" b="0" i="0" u="none" strike="noStrike" cap="none" spc="0" baseline="0">
          <a:ln>
            <a:noFill/>
          </a:ln>
          <a:solidFill>
            <a:srgbClr val="000000"/>
          </a:solidFill>
          <a:uFillTx/>
          <a:latin typeface="Helvetica Light"/>
          <a:ea typeface="Helvetica Light"/>
          <a:cs typeface="Helvetica Light"/>
          <a:sym typeface="Helvetica Light"/>
        </a:defRPr>
      </a:lvl1pPr>
      <a:lvl2pPr marL="632794" marR="0" indent="-354981" algn="l" defTabSz="365125" rtl="0" latinLnBrk="0">
        <a:lnSpc>
          <a:spcPct val="100000"/>
        </a:lnSpc>
        <a:spcBef>
          <a:spcPts val="2600"/>
        </a:spcBef>
        <a:spcAft>
          <a:spcPts val="0"/>
        </a:spcAft>
        <a:buClrTx/>
        <a:buSzPct val="75000"/>
        <a:buFontTx/>
        <a:buChar char="•"/>
        <a:tabLst/>
        <a:defRPr sz="2300" b="0" i="0" u="none" strike="noStrike" cap="none" spc="0" baseline="0">
          <a:ln>
            <a:noFill/>
          </a:ln>
          <a:solidFill>
            <a:srgbClr val="000000"/>
          </a:solidFill>
          <a:uFillTx/>
          <a:latin typeface="Helvetica Light"/>
          <a:ea typeface="Helvetica Light"/>
          <a:cs typeface="Helvetica Light"/>
          <a:sym typeface="Helvetica Light"/>
        </a:defRPr>
      </a:lvl2pPr>
      <a:lvl3pPr marL="912194" marR="0" indent="-354982" algn="l" defTabSz="365125" rtl="0" latinLnBrk="0">
        <a:lnSpc>
          <a:spcPct val="100000"/>
        </a:lnSpc>
        <a:spcBef>
          <a:spcPts val="2600"/>
        </a:spcBef>
        <a:spcAft>
          <a:spcPts val="0"/>
        </a:spcAft>
        <a:buClrTx/>
        <a:buSzPct val="75000"/>
        <a:buFontTx/>
        <a:buChar char="•"/>
        <a:tabLst/>
        <a:defRPr sz="2300" b="0" i="0" u="none" strike="noStrike" cap="none" spc="0" baseline="0">
          <a:ln>
            <a:noFill/>
          </a:ln>
          <a:solidFill>
            <a:srgbClr val="000000"/>
          </a:solidFill>
          <a:uFillTx/>
          <a:latin typeface="Helvetica Light"/>
          <a:ea typeface="Helvetica Light"/>
          <a:cs typeface="Helvetica Light"/>
          <a:sym typeface="Helvetica Light"/>
        </a:defRPr>
      </a:lvl3pPr>
      <a:lvl4pPr marL="1191594" marR="0" indent="-354982" algn="l" defTabSz="365125" rtl="0" latinLnBrk="0">
        <a:lnSpc>
          <a:spcPct val="100000"/>
        </a:lnSpc>
        <a:spcBef>
          <a:spcPts val="2600"/>
        </a:spcBef>
        <a:spcAft>
          <a:spcPts val="0"/>
        </a:spcAft>
        <a:buClrTx/>
        <a:buSzPct val="75000"/>
        <a:buFontTx/>
        <a:buChar char="•"/>
        <a:tabLst/>
        <a:defRPr sz="2300" b="0" i="0" u="none" strike="noStrike" cap="none" spc="0" baseline="0">
          <a:ln>
            <a:noFill/>
          </a:ln>
          <a:solidFill>
            <a:srgbClr val="000000"/>
          </a:solidFill>
          <a:uFillTx/>
          <a:latin typeface="Helvetica Light"/>
          <a:ea typeface="Helvetica Light"/>
          <a:cs typeface="Helvetica Light"/>
          <a:sym typeface="Helvetica Light"/>
        </a:defRPr>
      </a:lvl4pPr>
      <a:lvl5pPr marL="1470994" marR="0" indent="-354982" algn="l" defTabSz="365125" rtl="0" latinLnBrk="0">
        <a:lnSpc>
          <a:spcPct val="100000"/>
        </a:lnSpc>
        <a:spcBef>
          <a:spcPts val="2600"/>
        </a:spcBef>
        <a:spcAft>
          <a:spcPts val="0"/>
        </a:spcAft>
        <a:buClrTx/>
        <a:buSzPct val="75000"/>
        <a:buFontTx/>
        <a:buChar char="•"/>
        <a:tabLst/>
        <a:defRPr sz="2300" b="0" i="0" u="none" strike="noStrike" cap="none" spc="0" baseline="0">
          <a:ln>
            <a:noFill/>
          </a:ln>
          <a:solidFill>
            <a:srgbClr val="000000"/>
          </a:solidFill>
          <a:uFillTx/>
          <a:latin typeface="Helvetica Light"/>
          <a:ea typeface="Helvetica Light"/>
          <a:cs typeface="Helvetica Light"/>
          <a:sym typeface="Helvetica Light"/>
        </a:defRPr>
      </a:lvl5pPr>
      <a:lvl6pPr marL="0" marR="0" indent="457200" algn="l" defTabSz="365125" rtl="0" latinLnBrk="0">
        <a:lnSpc>
          <a:spcPct val="100000"/>
        </a:lnSpc>
        <a:spcBef>
          <a:spcPts val="2600"/>
        </a:spcBef>
        <a:spcAft>
          <a:spcPts val="0"/>
        </a:spcAft>
        <a:buClrTx/>
        <a:buSzTx/>
        <a:buFontTx/>
        <a:buNone/>
        <a:tabLst/>
        <a:defRPr sz="2300" b="0" i="0" u="none" strike="noStrike" cap="none" spc="0" baseline="0">
          <a:ln>
            <a:noFill/>
          </a:ln>
          <a:solidFill>
            <a:srgbClr val="000000"/>
          </a:solidFill>
          <a:uFillTx/>
          <a:latin typeface="Helvetica Light"/>
          <a:ea typeface="Helvetica Light"/>
          <a:cs typeface="Helvetica Light"/>
          <a:sym typeface="Helvetica Light"/>
        </a:defRPr>
      </a:lvl6pPr>
      <a:lvl7pPr marL="0" marR="0" indent="914400" algn="l" defTabSz="365125" rtl="0" latinLnBrk="0">
        <a:lnSpc>
          <a:spcPct val="100000"/>
        </a:lnSpc>
        <a:spcBef>
          <a:spcPts val="2600"/>
        </a:spcBef>
        <a:spcAft>
          <a:spcPts val="0"/>
        </a:spcAft>
        <a:buClrTx/>
        <a:buSzTx/>
        <a:buFontTx/>
        <a:buNone/>
        <a:tabLst/>
        <a:defRPr sz="2300" b="0" i="0" u="none" strike="noStrike" cap="none" spc="0" baseline="0">
          <a:ln>
            <a:noFill/>
          </a:ln>
          <a:solidFill>
            <a:srgbClr val="000000"/>
          </a:solidFill>
          <a:uFillTx/>
          <a:latin typeface="Helvetica Light"/>
          <a:ea typeface="Helvetica Light"/>
          <a:cs typeface="Helvetica Light"/>
          <a:sym typeface="Helvetica Light"/>
        </a:defRPr>
      </a:lvl7pPr>
      <a:lvl8pPr marL="0" marR="0" indent="1371600" algn="l" defTabSz="365125" rtl="0" latinLnBrk="0">
        <a:lnSpc>
          <a:spcPct val="100000"/>
        </a:lnSpc>
        <a:spcBef>
          <a:spcPts val="2600"/>
        </a:spcBef>
        <a:spcAft>
          <a:spcPts val="0"/>
        </a:spcAft>
        <a:buClrTx/>
        <a:buSzTx/>
        <a:buFontTx/>
        <a:buNone/>
        <a:tabLst/>
        <a:defRPr sz="2300" b="0" i="0" u="none" strike="noStrike" cap="none" spc="0" baseline="0">
          <a:ln>
            <a:noFill/>
          </a:ln>
          <a:solidFill>
            <a:srgbClr val="000000"/>
          </a:solidFill>
          <a:uFillTx/>
          <a:latin typeface="Helvetica Light"/>
          <a:ea typeface="Helvetica Light"/>
          <a:cs typeface="Helvetica Light"/>
          <a:sym typeface="Helvetica Light"/>
        </a:defRPr>
      </a:lvl8pPr>
      <a:lvl9pPr marL="0" marR="0" indent="1828800" algn="l" defTabSz="365125" rtl="0" latinLnBrk="0">
        <a:lnSpc>
          <a:spcPct val="100000"/>
        </a:lnSpc>
        <a:spcBef>
          <a:spcPts val="2600"/>
        </a:spcBef>
        <a:spcAft>
          <a:spcPts val="0"/>
        </a:spcAft>
        <a:buClrTx/>
        <a:buSzTx/>
        <a:buFontTx/>
        <a:buNone/>
        <a:tabLst/>
        <a:defRPr sz="2300" b="0" i="0" u="none" strike="noStrike" cap="none" spc="0" baseline="0">
          <a:ln>
            <a:noFill/>
          </a:ln>
          <a:solidFill>
            <a:srgbClr val="000000"/>
          </a:solidFill>
          <a:uFillTx/>
          <a:latin typeface="Helvetica Light"/>
          <a:ea typeface="Helvetica Light"/>
          <a:cs typeface="Helvetica Light"/>
          <a:sym typeface="Helvetica Light"/>
        </a:defRPr>
      </a:lvl9pPr>
    </p:bodyStyle>
    <p:otherStyle>
      <a:lvl1pPr marL="0" marR="0" indent="0" algn="ctr" defTabSz="36512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Light"/>
        </a:defRPr>
      </a:lvl1pPr>
      <a:lvl2pPr marL="0" marR="0" indent="0" algn="ctr" defTabSz="36512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Light"/>
        </a:defRPr>
      </a:lvl2pPr>
      <a:lvl3pPr marL="0" marR="0" indent="0" algn="ctr" defTabSz="36512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Light"/>
        </a:defRPr>
      </a:lvl3pPr>
      <a:lvl4pPr marL="0" marR="0" indent="0" algn="ctr" defTabSz="36512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Light"/>
        </a:defRPr>
      </a:lvl4pPr>
      <a:lvl5pPr marL="0" marR="0" indent="0" algn="ctr" defTabSz="36512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Light"/>
        </a:defRPr>
      </a:lvl5pPr>
      <a:lvl6pPr marL="0" marR="0" indent="0" algn="ctr" defTabSz="36512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Light"/>
        </a:defRPr>
      </a:lvl6pPr>
      <a:lvl7pPr marL="0" marR="0" indent="0" algn="ctr" defTabSz="36512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Light"/>
        </a:defRPr>
      </a:lvl7pPr>
      <a:lvl8pPr marL="0" marR="0" indent="0" algn="ctr" defTabSz="36512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Light"/>
        </a:defRPr>
      </a:lvl8pPr>
      <a:lvl9pPr marL="0" marR="0" indent="0" algn="ctr" defTabSz="36512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hyperlink" Target="about:blank" TargetMode="External"/><Relationship Id="rId3" Type="http://schemas.openxmlformats.org/officeDocument/2006/relationships/image" Target="../media/image22.tif"/><Relationship Id="rId7" Type="http://schemas.openxmlformats.org/officeDocument/2006/relationships/image" Target="../media/image26.tif"/><Relationship Id="rId2" Type="http://schemas.openxmlformats.org/officeDocument/2006/relationships/image" Target="../media/image21.tif"/><Relationship Id="rId1" Type="http://schemas.openxmlformats.org/officeDocument/2006/relationships/slideLayout" Target="../slideLayouts/slideLayout1.xml"/><Relationship Id="rId6" Type="http://schemas.openxmlformats.org/officeDocument/2006/relationships/image" Target="../media/image25.tif"/><Relationship Id="rId5" Type="http://schemas.openxmlformats.org/officeDocument/2006/relationships/image" Target="../media/image24.tif"/><Relationship Id="rId4" Type="http://schemas.openxmlformats.org/officeDocument/2006/relationships/image" Target="../media/image23.tif"/></Relationships>
</file>

<file path=ppt/slides/_rels/slide12.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hyperlink" Target="about:blank" TargetMode="Externa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hyperlink" Target="about:blank" TargetMode="External"/><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finance.yahoo.com/quote/DHER.DE?p=DHER.DE" TargetMode="External"/><Relationship Id="rId1" Type="http://schemas.openxmlformats.org/officeDocument/2006/relationships/slideLayout" Target="../slideLayouts/slideLayout1.xml"/><Relationship Id="rId4" Type="http://schemas.openxmlformats.org/officeDocument/2006/relationships/hyperlink" Target="about:blank"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about:blank" TargetMode="External"/><Relationship Id="rId1" Type="http://schemas.openxmlformats.org/officeDocument/2006/relationships/slideLayout" Target="../slideLayouts/slideLayout1.xml"/><Relationship Id="rId4" Type="http://schemas.openxmlformats.org/officeDocument/2006/relationships/chart" Target="../charts/chart6.xml"/></Relationships>
</file>

<file path=ppt/slides/_rels/slide18.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hyperlink" Target="http://HyperLokal.in"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about:blank"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slide" Target="slide8.xml"/><Relationship Id="rId7" Type="http://schemas.openxmlformats.org/officeDocument/2006/relationships/slide" Target="slide20.xml"/><Relationship Id="rId2" Type="http://schemas.openxmlformats.org/officeDocument/2006/relationships/hyperlink" Target="about:blank" TargetMode="External"/><Relationship Id="rId1" Type="http://schemas.openxmlformats.org/officeDocument/2006/relationships/slideLayout" Target="../slideLayouts/slideLayout1.xml"/><Relationship Id="rId6" Type="http://schemas.openxmlformats.org/officeDocument/2006/relationships/slide" Target="slide19.xml"/><Relationship Id="rId5" Type="http://schemas.openxmlformats.org/officeDocument/2006/relationships/slide" Target="slide15.xml"/><Relationship Id="rId4" Type="http://schemas.openxmlformats.org/officeDocument/2006/relationships/slide" Target="slide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13.t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about:blank" TargetMode="External"/><Relationship Id="rId7" Type="http://schemas.openxmlformats.org/officeDocument/2006/relationships/image" Target="../media/image19.tif"/><Relationship Id="rId2" Type="http://schemas.openxmlformats.org/officeDocument/2006/relationships/hyperlink" Target="http://HyperLokal.in" TargetMode="External"/><Relationship Id="rId1" Type="http://schemas.openxmlformats.org/officeDocument/2006/relationships/slideLayout" Target="../slideLayouts/slideLayout1.xml"/><Relationship Id="rId6" Type="http://schemas.openxmlformats.org/officeDocument/2006/relationships/image" Target="../media/image18.tif"/><Relationship Id="rId5" Type="http://schemas.openxmlformats.org/officeDocument/2006/relationships/image" Target="../media/image17.tif"/><Relationship Id="rId4" Type="http://schemas.openxmlformats.org/officeDocument/2006/relationships/image" Target="../media/image16.tif"/></Relationships>
</file>

<file path=ppt/slides/_rels/slide8.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20.t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hyperlokal.in"/>
          <p:cNvSpPr/>
          <p:nvPr/>
        </p:nvSpPr>
        <p:spPr>
          <a:xfrm>
            <a:off x="1083893" y="1495956"/>
            <a:ext cx="6976214" cy="680660"/>
          </a:xfrm>
          <a:prstGeom prst="rect">
            <a:avLst/>
          </a:prstGeom>
          <a:solidFill>
            <a:srgbClr val="FFFFFF"/>
          </a:solidFill>
          <a:ln w="127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3400" u="sng">
                <a:solidFill>
                  <a:srgbClr val="0000FF"/>
                </a:solidFill>
                <a:uFill>
                  <a:solidFill>
                    <a:srgbClr val="0000FF"/>
                  </a:solidFill>
                </a:uFill>
                <a:hlinkClick r:id="rId2"/>
              </a:defRPr>
            </a:lvl1pPr>
          </a:lstStyle>
          <a:p>
            <a:pPr>
              <a:defRPr u="none">
                <a:solidFill>
                  <a:srgbClr val="000000"/>
                </a:solidFill>
                <a:uFillTx/>
              </a:defRPr>
            </a:pPr>
            <a:r>
              <a:rPr lang="en-US" b="1" i="1" u="sng" dirty="0" smtClean="0">
                <a:solidFill>
                  <a:srgbClr val="0000FF"/>
                </a:solidFill>
                <a:uFill>
                  <a:solidFill>
                    <a:srgbClr val="0000FF"/>
                  </a:solidFill>
                </a:uFill>
              </a:rPr>
              <a:t>Yotto.in</a:t>
            </a:r>
            <a:r>
              <a:rPr lang="en-US" u="sng" dirty="0" smtClean="0">
                <a:solidFill>
                  <a:srgbClr val="0000FF"/>
                </a:solidFill>
                <a:uFill>
                  <a:solidFill>
                    <a:srgbClr val="0000FF"/>
                  </a:solidFill>
                </a:uFill>
                <a:hlinkClick r:id="rId2"/>
              </a:rPr>
              <a:t> (</a:t>
            </a:r>
            <a:r>
              <a:rPr lang="en-US" b="1" u="sng" dirty="0" smtClean="0">
                <a:solidFill>
                  <a:srgbClr val="0000FF"/>
                </a:solidFill>
                <a:uFill>
                  <a:solidFill>
                    <a:srgbClr val="0000FF"/>
                  </a:solidFill>
                </a:uFill>
                <a:hlinkClick r:id="rId2"/>
              </a:rPr>
              <a:t>HL</a:t>
            </a:r>
            <a:r>
              <a:rPr lang="en-US" u="sng" dirty="0" smtClean="0">
                <a:solidFill>
                  <a:srgbClr val="0000FF"/>
                </a:solidFill>
                <a:uFill>
                  <a:solidFill>
                    <a:srgbClr val="0000FF"/>
                  </a:solidFill>
                </a:uFill>
                <a:hlinkClick r:id="rId2"/>
              </a:rPr>
              <a:t>)</a:t>
            </a:r>
            <a:endParaRPr u="sng" dirty="0">
              <a:solidFill>
                <a:srgbClr val="0000FF"/>
              </a:solidFill>
              <a:uFill>
                <a:solidFill>
                  <a:srgbClr val="0000FF"/>
                </a:solidFill>
              </a:uFill>
              <a:hlinkClick r:id="rId2"/>
            </a:endParaRPr>
          </a:p>
        </p:txBody>
      </p:sp>
      <p:sp>
        <p:nvSpPr>
          <p:cNvPr id="588" name="Competitive Analysis"/>
          <p:cNvSpPr txBox="1"/>
          <p:nvPr/>
        </p:nvSpPr>
        <p:spPr>
          <a:xfrm>
            <a:off x="0" y="328379"/>
            <a:ext cx="9144000" cy="615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ctr">
            <a:spAutoFit/>
          </a:bodyPr>
          <a:lstStyle>
            <a:lvl1pPr algn="ctr">
              <a:defRPr sz="3400" b="1"/>
            </a:lvl1pPr>
          </a:lstStyle>
          <a:p>
            <a:r>
              <a:rPr dirty="0" smtClean="0"/>
              <a:t>Competiti</a:t>
            </a:r>
            <a:r>
              <a:rPr lang="en-US" dirty="0" smtClean="0"/>
              <a:t>on</a:t>
            </a:r>
            <a:r>
              <a:rPr dirty="0" smtClean="0"/>
              <a:t> Analysis</a:t>
            </a:r>
            <a:r>
              <a:rPr lang="en-US" dirty="0" smtClean="0"/>
              <a:t> | Benchmarking</a:t>
            </a:r>
            <a:endParaRPr dirty="0"/>
          </a:p>
        </p:txBody>
      </p:sp>
      <p:sp>
        <p:nvSpPr>
          <p:cNvPr id="589" name="Slide Number"/>
          <p:cNvSpPr txBox="1">
            <a:spLocks noGrp="1"/>
          </p:cNvSpPr>
          <p:nvPr>
            <p:ph type="sldNum" sz="quarter" idx="2"/>
          </p:nvPr>
        </p:nvSpPr>
        <p:spPr>
          <a:xfrm>
            <a:off x="8817210" y="4757408"/>
            <a:ext cx="250591" cy="39912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sp>
        <p:nvSpPr>
          <p:cNvPr id="590" name="Our ERP Product: DigitalBricks.co  |  Our Company:  www.YottoLabs.com"/>
          <p:cNvSpPr txBox="1"/>
          <p:nvPr/>
        </p:nvSpPr>
        <p:spPr>
          <a:xfrm>
            <a:off x="441698" y="4055512"/>
            <a:ext cx="8260603" cy="739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gn="ctr" defTabSz="457200">
              <a:lnSpc>
                <a:spcPts val="5000"/>
              </a:lnSpc>
              <a:defRPr sz="1900">
                <a:latin typeface="Arial"/>
                <a:ea typeface="Arial"/>
                <a:cs typeface="Arial"/>
                <a:sym typeface="Arial"/>
              </a:defRPr>
            </a:pPr>
            <a:r>
              <a:rPr dirty="0"/>
              <a:t>Our ERP Product: </a:t>
            </a:r>
            <a:r>
              <a:rPr u="sng" dirty="0">
                <a:hlinkClick r:id="rId2"/>
              </a:rPr>
              <a:t>DigitalBricks.co</a:t>
            </a:r>
            <a:r>
              <a:rPr dirty="0"/>
              <a:t>  |  Our Company:  </a:t>
            </a:r>
            <a:r>
              <a:rPr u="sng" dirty="0">
                <a:hlinkClick r:id="rId2"/>
              </a:rPr>
              <a:t>www.YottoLabs.com</a:t>
            </a:r>
            <a:endParaRPr dirty="0">
              <a:latin typeface="Times"/>
              <a:ea typeface="Times"/>
              <a:cs typeface="Times"/>
              <a:sym typeface="Times"/>
            </a:endParaRPr>
          </a:p>
        </p:txBody>
      </p:sp>
      <p:sp>
        <p:nvSpPr>
          <p:cNvPr id="591" name="HYPERLOCAL AGGREGATION ECOSYSTEM…"/>
          <p:cNvSpPr/>
          <p:nvPr/>
        </p:nvSpPr>
        <p:spPr>
          <a:xfrm>
            <a:off x="498553" y="2278508"/>
            <a:ext cx="8146894" cy="1197268"/>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p>
            <a:pPr algn="ctr" defTabSz="457200">
              <a:lnSpc>
                <a:spcPts val="5600"/>
              </a:lnSpc>
              <a:defRPr sz="2400">
                <a:latin typeface="Arial Black"/>
                <a:ea typeface="Arial Black"/>
                <a:cs typeface="Arial Black"/>
                <a:sym typeface="Arial Black"/>
              </a:defRPr>
            </a:pPr>
            <a:r>
              <a:rPr dirty="0"/>
              <a:t>HYPERLOCAL AGGREGATION </a:t>
            </a:r>
            <a:r>
              <a:rPr dirty="0" smtClean="0"/>
              <a:t>ECOSYSTEM</a:t>
            </a:r>
            <a:endParaRPr sz="1200" dirty="0">
              <a:latin typeface="Times"/>
              <a:ea typeface="Times"/>
              <a:cs typeface="Times"/>
              <a:sym typeface="Times"/>
            </a:endParaRPr>
          </a:p>
        </p:txBody>
      </p:sp>
      <p:sp>
        <p:nvSpPr>
          <p:cNvPr id="7" name="HYPERLOCAL AGGREGATION ECOSYSTEM…"/>
          <p:cNvSpPr/>
          <p:nvPr/>
        </p:nvSpPr>
        <p:spPr>
          <a:xfrm>
            <a:off x="510437" y="3398671"/>
            <a:ext cx="8146894" cy="56622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p>
            <a:pPr algn="ctr" defTabSz="457200">
              <a:lnSpc>
                <a:spcPts val="5600"/>
              </a:lnSpc>
              <a:defRPr sz="2400">
                <a:latin typeface="Arial Black"/>
                <a:ea typeface="Arial Black"/>
                <a:cs typeface="Arial Black"/>
                <a:sym typeface="Arial Black"/>
              </a:defRPr>
            </a:pPr>
            <a:r>
              <a:rPr sz="2100" dirty="0" smtClean="0"/>
              <a:t>Grocery </a:t>
            </a:r>
            <a:r>
              <a:rPr sz="2100" dirty="0"/>
              <a:t>Stores, Restaurants, Pharmacies</a:t>
            </a:r>
            <a:r>
              <a:rPr sz="2100" dirty="0">
                <a:latin typeface="Arial"/>
                <a:ea typeface="Arial"/>
                <a:cs typeface="Arial"/>
                <a:sym typeface="Arial"/>
              </a:rPr>
              <a:t> &amp;</a:t>
            </a:r>
            <a:r>
              <a:rPr dirty="0">
                <a:latin typeface="Arial"/>
                <a:ea typeface="Arial"/>
                <a:cs typeface="Arial"/>
                <a:sym typeface="Arial"/>
              </a:rPr>
              <a:t> more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Global Competitive Landscape - Aggregators"/>
          <p:cNvSpPr/>
          <p:nvPr/>
        </p:nvSpPr>
        <p:spPr>
          <a:xfrm>
            <a:off x="311738" y="151400"/>
            <a:ext cx="8520524" cy="51664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2500" b="1"/>
            </a:lvl1pPr>
          </a:lstStyle>
          <a:p>
            <a:r>
              <a:t>Global Competitive Landscape - Aggregators</a:t>
            </a:r>
          </a:p>
        </p:txBody>
      </p:sp>
      <p:sp>
        <p:nvSpPr>
          <p:cNvPr id="696" name="Slide Number"/>
          <p:cNvSpPr txBox="1">
            <a:spLocks noGrp="1"/>
          </p:cNvSpPr>
          <p:nvPr>
            <p:ph type="sldNum" sz="quarter" idx="2"/>
          </p:nvPr>
        </p:nvSpPr>
        <p:spPr>
          <a:xfrm>
            <a:off x="8817210" y="4757408"/>
            <a:ext cx="250591" cy="39912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697" name="Zomato"/>
          <p:cNvSpPr txBox="1"/>
          <p:nvPr/>
        </p:nvSpPr>
        <p:spPr>
          <a:xfrm>
            <a:off x="2753418" y="704469"/>
            <a:ext cx="668324" cy="277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200" b="1"/>
            </a:lvl1pPr>
          </a:lstStyle>
          <a:p>
            <a:r>
              <a:t>Zomato</a:t>
            </a:r>
          </a:p>
        </p:txBody>
      </p:sp>
      <p:sp>
        <p:nvSpPr>
          <p:cNvPr id="698" name="2008"/>
          <p:cNvSpPr txBox="1"/>
          <p:nvPr/>
        </p:nvSpPr>
        <p:spPr>
          <a:xfrm>
            <a:off x="2767677" y="994987"/>
            <a:ext cx="612545" cy="364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r>
              <a:t>2008</a:t>
            </a:r>
          </a:p>
        </p:txBody>
      </p:sp>
      <p:sp>
        <p:nvSpPr>
          <p:cNvPr id="699" name="2011"/>
          <p:cNvSpPr txBox="1"/>
          <p:nvPr/>
        </p:nvSpPr>
        <p:spPr>
          <a:xfrm>
            <a:off x="3844647" y="1009897"/>
            <a:ext cx="612545" cy="364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r>
              <a:t>2011</a:t>
            </a:r>
          </a:p>
        </p:txBody>
      </p:sp>
      <p:sp>
        <p:nvSpPr>
          <p:cNvPr id="700" name="Directory Service &amp; Delivery, Aggregation"/>
          <p:cNvSpPr txBox="1"/>
          <p:nvPr/>
        </p:nvSpPr>
        <p:spPr>
          <a:xfrm>
            <a:off x="2389075" y="1302628"/>
            <a:ext cx="1397010" cy="392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000" b="1"/>
            </a:lvl1pPr>
          </a:lstStyle>
          <a:p>
            <a:r>
              <a:t>Directory Service &amp; Delivery, Aggregation </a:t>
            </a:r>
          </a:p>
        </p:txBody>
      </p:sp>
      <p:sp>
        <p:nvSpPr>
          <p:cNvPr id="701" name="Aggregation"/>
          <p:cNvSpPr txBox="1"/>
          <p:nvPr/>
        </p:nvSpPr>
        <p:spPr>
          <a:xfrm>
            <a:off x="4867779" y="1374334"/>
            <a:ext cx="847216"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lvl1pPr>
          </a:lstStyle>
          <a:p>
            <a:r>
              <a:t>Aggregation</a:t>
            </a:r>
          </a:p>
        </p:txBody>
      </p:sp>
      <p:sp>
        <p:nvSpPr>
          <p:cNvPr id="702" name="Delivery"/>
          <p:cNvSpPr txBox="1"/>
          <p:nvPr/>
        </p:nvSpPr>
        <p:spPr>
          <a:xfrm>
            <a:off x="3855455" y="1389645"/>
            <a:ext cx="590930"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lvl1pPr>
          </a:lstStyle>
          <a:p>
            <a:r>
              <a:t>Delivery</a:t>
            </a:r>
          </a:p>
        </p:txBody>
      </p:sp>
      <p:sp>
        <p:nvSpPr>
          <p:cNvPr id="703" name="Bangalore"/>
          <p:cNvSpPr txBox="1"/>
          <p:nvPr/>
        </p:nvSpPr>
        <p:spPr>
          <a:xfrm>
            <a:off x="2375444" y="1703805"/>
            <a:ext cx="1397011"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000" b="1"/>
            </a:lvl1pPr>
          </a:lstStyle>
          <a:p>
            <a:r>
              <a:t>Bangalore</a:t>
            </a:r>
          </a:p>
        </p:txBody>
      </p:sp>
      <p:sp>
        <p:nvSpPr>
          <p:cNvPr id="704" name="Denmark"/>
          <p:cNvSpPr txBox="1"/>
          <p:nvPr/>
        </p:nvSpPr>
        <p:spPr>
          <a:xfrm>
            <a:off x="3452414" y="1712428"/>
            <a:ext cx="1397010"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000" b="1"/>
            </a:lvl1pPr>
          </a:lstStyle>
          <a:p>
            <a:r>
              <a:t>Denmark</a:t>
            </a:r>
          </a:p>
        </p:txBody>
      </p:sp>
      <p:sp>
        <p:nvSpPr>
          <p:cNvPr id="705" name="2012"/>
          <p:cNvSpPr txBox="1"/>
          <p:nvPr/>
        </p:nvSpPr>
        <p:spPr>
          <a:xfrm>
            <a:off x="4985115" y="1009897"/>
            <a:ext cx="612545" cy="364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r>
              <a:t>2012</a:t>
            </a:r>
          </a:p>
        </p:txBody>
      </p:sp>
      <p:sp>
        <p:nvSpPr>
          <p:cNvPr id="706" name="Indian Subsidiary of DH"/>
          <p:cNvSpPr txBox="1"/>
          <p:nvPr/>
        </p:nvSpPr>
        <p:spPr>
          <a:xfrm>
            <a:off x="4676384" y="1600635"/>
            <a:ext cx="1230006" cy="4001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000" b="1"/>
            </a:lvl1pPr>
          </a:lstStyle>
          <a:p>
            <a:r>
              <a:rPr dirty="0"/>
              <a:t>Indian Subsidiary of </a:t>
            </a:r>
            <a:r>
              <a:rPr dirty="0" err="1" smtClean="0"/>
              <a:t>D</a:t>
            </a:r>
            <a:r>
              <a:rPr lang="en-US" dirty="0" err="1" smtClean="0"/>
              <a:t>elivery</a:t>
            </a:r>
            <a:r>
              <a:rPr dirty="0" err="1" smtClean="0"/>
              <a:t>H</a:t>
            </a:r>
            <a:r>
              <a:rPr lang="en-US" dirty="0" err="1" smtClean="0"/>
              <a:t>ero</a:t>
            </a:r>
            <a:endParaRPr dirty="0"/>
          </a:p>
        </p:txBody>
      </p:sp>
      <p:sp>
        <p:nvSpPr>
          <p:cNvPr id="707" name="2013"/>
          <p:cNvSpPr txBox="1"/>
          <p:nvPr/>
        </p:nvSpPr>
        <p:spPr>
          <a:xfrm>
            <a:off x="5939915" y="1023253"/>
            <a:ext cx="612546" cy="364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r>
              <a:t>2013</a:t>
            </a:r>
          </a:p>
        </p:txBody>
      </p:sp>
      <p:sp>
        <p:nvSpPr>
          <p:cNvPr id="708" name="London"/>
          <p:cNvSpPr txBox="1"/>
          <p:nvPr/>
        </p:nvSpPr>
        <p:spPr>
          <a:xfrm>
            <a:off x="5992616" y="1693966"/>
            <a:ext cx="674496"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000" b="1"/>
            </a:lvl1pPr>
          </a:lstStyle>
          <a:p>
            <a:r>
              <a:t>London</a:t>
            </a:r>
          </a:p>
        </p:txBody>
      </p:sp>
      <p:sp>
        <p:nvSpPr>
          <p:cNvPr id="709" name="2013"/>
          <p:cNvSpPr txBox="1"/>
          <p:nvPr/>
        </p:nvSpPr>
        <p:spPr>
          <a:xfrm>
            <a:off x="6852356" y="1030778"/>
            <a:ext cx="612546" cy="364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r>
              <a:t>2013</a:t>
            </a:r>
          </a:p>
        </p:txBody>
      </p:sp>
      <p:sp>
        <p:nvSpPr>
          <p:cNvPr id="710" name="SFO"/>
          <p:cNvSpPr txBox="1"/>
          <p:nvPr/>
        </p:nvSpPr>
        <p:spPr>
          <a:xfrm>
            <a:off x="6814637" y="1701421"/>
            <a:ext cx="792682"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000" b="1"/>
            </a:lvl1pPr>
          </a:lstStyle>
          <a:p>
            <a:r>
              <a:t>SFO</a:t>
            </a:r>
          </a:p>
        </p:txBody>
      </p:sp>
      <p:sp>
        <p:nvSpPr>
          <p:cNvPr id="711" name="Delivery Hero"/>
          <p:cNvSpPr txBox="1"/>
          <p:nvPr/>
        </p:nvSpPr>
        <p:spPr>
          <a:xfrm>
            <a:off x="3580327" y="704469"/>
            <a:ext cx="1080718" cy="277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200" b="1"/>
            </a:lvl1pPr>
          </a:lstStyle>
          <a:p>
            <a:r>
              <a:t>Delivery Hero</a:t>
            </a:r>
          </a:p>
        </p:txBody>
      </p:sp>
      <p:sp>
        <p:nvSpPr>
          <p:cNvPr id="712" name="Foodpanda"/>
          <p:cNvSpPr txBox="1"/>
          <p:nvPr/>
        </p:nvSpPr>
        <p:spPr>
          <a:xfrm>
            <a:off x="4754395" y="704469"/>
            <a:ext cx="925422" cy="277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200" b="1"/>
            </a:lvl1pPr>
          </a:lstStyle>
          <a:p>
            <a:r>
              <a:t>Foodpanda</a:t>
            </a:r>
          </a:p>
        </p:txBody>
      </p:sp>
      <p:sp>
        <p:nvSpPr>
          <p:cNvPr id="713" name="Aggregation"/>
          <p:cNvSpPr txBox="1"/>
          <p:nvPr/>
        </p:nvSpPr>
        <p:spPr>
          <a:xfrm>
            <a:off x="5822580" y="1387761"/>
            <a:ext cx="847216"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lvl1pPr>
          </a:lstStyle>
          <a:p>
            <a:r>
              <a:t>Aggregation</a:t>
            </a:r>
          </a:p>
        </p:txBody>
      </p:sp>
      <p:sp>
        <p:nvSpPr>
          <p:cNvPr id="714" name="Deliveroo"/>
          <p:cNvSpPr txBox="1"/>
          <p:nvPr/>
        </p:nvSpPr>
        <p:spPr>
          <a:xfrm>
            <a:off x="5849847" y="704469"/>
            <a:ext cx="792682" cy="277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200" b="1"/>
            </a:lvl1pPr>
          </a:lstStyle>
          <a:p>
            <a:r>
              <a:t>Deliveroo</a:t>
            </a:r>
          </a:p>
        </p:txBody>
      </p:sp>
      <p:sp>
        <p:nvSpPr>
          <p:cNvPr id="715" name="Swiggy"/>
          <p:cNvSpPr txBox="1"/>
          <p:nvPr/>
        </p:nvSpPr>
        <p:spPr>
          <a:xfrm>
            <a:off x="7918038" y="704469"/>
            <a:ext cx="631748" cy="277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200" b="1"/>
            </a:lvl1pPr>
          </a:lstStyle>
          <a:p>
            <a:r>
              <a:t>Swiggy</a:t>
            </a:r>
          </a:p>
        </p:txBody>
      </p:sp>
      <p:sp>
        <p:nvSpPr>
          <p:cNvPr id="716" name="Delivery…"/>
          <p:cNvSpPr txBox="1"/>
          <p:nvPr/>
        </p:nvSpPr>
        <p:spPr>
          <a:xfrm>
            <a:off x="6787370" y="1319016"/>
            <a:ext cx="847216" cy="392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algn="ctr">
              <a:defRPr sz="1000" b="1"/>
            </a:pPr>
            <a:r>
              <a:t>Delivery </a:t>
            </a:r>
          </a:p>
          <a:p>
            <a:pPr algn="ctr">
              <a:defRPr sz="1000" b="1"/>
            </a:pPr>
            <a:r>
              <a:t>Aggregation</a:t>
            </a:r>
          </a:p>
        </p:txBody>
      </p:sp>
      <p:sp>
        <p:nvSpPr>
          <p:cNvPr id="717" name="DoorDash"/>
          <p:cNvSpPr txBox="1"/>
          <p:nvPr/>
        </p:nvSpPr>
        <p:spPr>
          <a:xfrm>
            <a:off x="6814637" y="704469"/>
            <a:ext cx="835202" cy="277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200" b="1"/>
            </a:lvl1pPr>
          </a:lstStyle>
          <a:p>
            <a:r>
              <a:t>DoorDash</a:t>
            </a:r>
          </a:p>
        </p:txBody>
      </p:sp>
      <p:sp>
        <p:nvSpPr>
          <p:cNvPr id="718" name="2014"/>
          <p:cNvSpPr txBox="1"/>
          <p:nvPr/>
        </p:nvSpPr>
        <p:spPr>
          <a:xfrm>
            <a:off x="7927640" y="1023323"/>
            <a:ext cx="612545" cy="364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r>
              <a:t>2014</a:t>
            </a:r>
          </a:p>
        </p:txBody>
      </p:sp>
      <p:sp>
        <p:nvSpPr>
          <p:cNvPr id="719" name="Bangalore"/>
          <p:cNvSpPr txBox="1"/>
          <p:nvPr/>
        </p:nvSpPr>
        <p:spPr>
          <a:xfrm>
            <a:off x="7837571" y="1693966"/>
            <a:ext cx="792682"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000" b="1"/>
            </a:lvl1pPr>
          </a:lstStyle>
          <a:p>
            <a:r>
              <a:t>Bangalore</a:t>
            </a:r>
          </a:p>
        </p:txBody>
      </p:sp>
      <p:sp>
        <p:nvSpPr>
          <p:cNvPr id="720" name="Aggregation"/>
          <p:cNvSpPr txBox="1"/>
          <p:nvPr/>
        </p:nvSpPr>
        <p:spPr>
          <a:xfrm>
            <a:off x="7810304" y="1403001"/>
            <a:ext cx="847216"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lvl1pPr>
          </a:lstStyle>
          <a:p>
            <a:r>
              <a:t>Aggregation</a:t>
            </a:r>
          </a:p>
        </p:txBody>
      </p:sp>
      <p:sp>
        <p:nvSpPr>
          <p:cNvPr id="721" name="Fund Raised"/>
          <p:cNvSpPr txBox="1"/>
          <p:nvPr/>
        </p:nvSpPr>
        <p:spPr>
          <a:xfrm>
            <a:off x="210205" y="1966659"/>
            <a:ext cx="859027" cy="272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r">
              <a:defRPr sz="1000" b="1">
                <a:solidFill>
                  <a:schemeClr val="accent1">
                    <a:satOff val="-4409"/>
                    <a:lumOff val="-10509"/>
                  </a:schemeClr>
                </a:solidFill>
              </a:defRPr>
            </a:lvl1pPr>
          </a:lstStyle>
          <a:p>
            <a:r>
              <a:t>Fund Raised</a:t>
            </a:r>
          </a:p>
        </p:txBody>
      </p:sp>
      <p:sp>
        <p:nvSpPr>
          <p:cNvPr id="722" name="Rounds"/>
          <p:cNvSpPr txBox="1"/>
          <p:nvPr/>
        </p:nvSpPr>
        <p:spPr>
          <a:xfrm>
            <a:off x="499384" y="2237458"/>
            <a:ext cx="569848" cy="272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r">
              <a:defRPr sz="1000" b="1">
                <a:solidFill>
                  <a:schemeClr val="accent1">
                    <a:satOff val="-4409"/>
                    <a:lumOff val="-10509"/>
                  </a:schemeClr>
                </a:solidFill>
              </a:defRPr>
            </a:lvl1pPr>
          </a:lstStyle>
          <a:p>
            <a:r>
              <a:t>Rounds</a:t>
            </a:r>
          </a:p>
        </p:txBody>
      </p:sp>
      <p:sp>
        <p:nvSpPr>
          <p:cNvPr id="723" name="$914.6 M"/>
          <p:cNvSpPr txBox="1"/>
          <p:nvPr/>
        </p:nvSpPr>
        <p:spPr>
          <a:xfrm>
            <a:off x="2725440" y="1973532"/>
            <a:ext cx="643000" cy="2723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1000" b="1">
                <a:solidFill>
                  <a:schemeClr val="accent1">
                    <a:satOff val="-4409"/>
                    <a:lumOff val="-10509"/>
                  </a:schemeClr>
                </a:solidFill>
              </a:defRPr>
            </a:lvl1pPr>
          </a:lstStyle>
          <a:p>
            <a:r>
              <a:t>$914.6 M</a:t>
            </a:r>
          </a:p>
        </p:txBody>
      </p:sp>
      <p:sp>
        <p:nvSpPr>
          <p:cNvPr id="724" name="17"/>
          <p:cNvSpPr txBox="1"/>
          <p:nvPr/>
        </p:nvSpPr>
        <p:spPr>
          <a:xfrm>
            <a:off x="2924259" y="2229787"/>
            <a:ext cx="245363" cy="2723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1000" b="1">
                <a:solidFill>
                  <a:schemeClr val="accent1">
                    <a:satOff val="-4409"/>
                    <a:lumOff val="-10509"/>
                  </a:schemeClr>
                </a:solidFill>
              </a:defRPr>
            </a:lvl1pPr>
          </a:lstStyle>
          <a:p>
            <a:r>
              <a:t>17</a:t>
            </a:r>
          </a:p>
        </p:txBody>
      </p:sp>
      <p:sp>
        <p:nvSpPr>
          <p:cNvPr id="725" name="$5.1 B"/>
          <p:cNvSpPr txBox="1"/>
          <p:nvPr/>
        </p:nvSpPr>
        <p:spPr>
          <a:xfrm>
            <a:off x="3895389" y="1973532"/>
            <a:ext cx="475995" cy="2723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1000" b="1">
                <a:solidFill>
                  <a:schemeClr val="accent1">
                    <a:satOff val="-4409"/>
                    <a:lumOff val="-10509"/>
                  </a:schemeClr>
                </a:solidFill>
              </a:defRPr>
            </a:lvl1pPr>
          </a:lstStyle>
          <a:p>
            <a:r>
              <a:t>$5.1 B</a:t>
            </a:r>
          </a:p>
        </p:txBody>
      </p:sp>
      <p:sp>
        <p:nvSpPr>
          <p:cNvPr id="726" name="16"/>
          <p:cNvSpPr txBox="1"/>
          <p:nvPr/>
        </p:nvSpPr>
        <p:spPr>
          <a:xfrm>
            <a:off x="4010705" y="2229787"/>
            <a:ext cx="245363" cy="2723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1000" b="1">
                <a:solidFill>
                  <a:schemeClr val="accent1">
                    <a:satOff val="-4409"/>
                    <a:lumOff val="-10509"/>
                  </a:schemeClr>
                </a:solidFill>
              </a:defRPr>
            </a:lvl1pPr>
          </a:lstStyle>
          <a:p>
            <a:r>
              <a:t>16</a:t>
            </a:r>
          </a:p>
        </p:txBody>
      </p:sp>
      <p:sp>
        <p:nvSpPr>
          <p:cNvPr id="727" name="1st Round"/>
          <p:cNvSpPr txBox="1"/>
          <p:nvPr/>
        </p:nvSpPr>
        <p:spPr>
          <a:xfrm>
            <a:off x="364002" y="2538245"/>
            <a:ext cx="720470" cy="2723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r">
              <a:defRPr sz="1000" b="1">
                <a:solidFill>
                  <a:schemeClr val="accent1">
                    <a:satOff val="-4409"/>
                    <a:lumOff val="-10509"/>
                  </a:schemeClr>
                </a:solidFill>
              </a:defRPr>
            </a:lvl1pPr>
          </a:lstStyle>
          <a:p>
            <a:r>
              <a:t>1st Round</a:t>
            </a:r>
          </a:p>
        </p:txBody>
      </p:sp>
      <p:sp>
        <p:nvSpPr>
          <p:cNvPr id="728" name="$16.7 M : Y10-13"/>
          <p:cNvSpPr txBox="1"/>
          <p:nvPr/>
        </p:nvSpPr>
        <p:spPr>
          <a:xfrm>
            <a:off x="2541353" y="2530214"/>
            <a:ext cx="1092454" cy="273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p>
            <a:pPr algn="ctr">
              <a:defRPr sz="1000" b="1">
                <a:solidFill>
                  <a:schemeClr val="accent1">
                    <a:satOff val="-4409"/>
                    <a:lumOff val="-10509"/>
                  </a:schemeClr>
                </a:solidFill>
              </a:defRPr>
            </a:pPr>
            <a:r>
              <a:t>$16.7 M </a:t>
            </a:r>
            <a:r>
              <a:rPr b="0"/>
              <a:t>: Y10-13</a:t>
            </a:r>
          </a:p>
        </p:txBody>
      </p:sp>
      <p:sp>
        <p:nvSpPr>
          <p:cNvPr id="729" name="Euro 8 M"/>
          <p:cNvSpPr txBox="1"/>
          <p:nvPr/>
        </p:nvSpPr>
        <p:spPr>
          <a:xfrm>
            <a:off x="3827019" y="2545119"/>
            <a:ext cx="642873" cy="2723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1000" b="1">
                <a:solidFill>
                  <a:schemeClr val="accent1">
                    <a:satOff val="-4409"/>
                    <a:lumOff val="-10509"/>
                  </a:schemeClr>
                </a:solidFill>
              </a:defRPr>
            </a:lvl1pPr>
          </a:lstStyle>
          <a:p>
            <a:r>
              <a:t>Euro 8 M</a:t>
            </a:r>
          </a:p>
        </p:txBody>
      </p:sp>
      <p:sp>
        <p:nvSpPr>
          <p:cNvPr id="730" name="Current State"/>
          <p:cNvSpPr txBox="1"/>
          <p:nvPr/>
        </p:nvSpPr>
        <p:spPr>
          <a:xfrm>
            <a:off x="168549" y="2825407"/>
            <a:ext cx="915923" cy="272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r">
              <a:defRPr sz="1000" b="1">
                <a:solidFill>
                  <a:schemeClr val="accent1">
                    <a:satOff val="-4409"/>
                    <a:lumOff val="-10509"/>
                  </a:schemeClr>
                </a:solidFill>
              </a:defRPr>
            </a:lvl1pPr>
          </a:lstStyle>
          <a:p>
            <a:r>
              <a:t>Current State</a:t>
            </a:r>
          </a:p>
        </p:txBody>
      </p:sp>
      <p:sp>
        <p:nvSpPr>
          <p:cNvPr id="731" name="17 Round"/>
          <p:cNvSpPr txBox="1"/>
          <p:nvPr/>
        </p:nvSpPr>
        <p:spPr>
          <a:xfrm>
            <a:off x="2748490" y="2832280"/>
            <a:ext cx="678179" cy="2723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1000" b="1">
                <a:solidFill>
                  <a:schemeClr val="accent1">
                    <a:satOff val="-4409"/>
                    <a:lumOff val="-10509"/>
                  </a:schemeClr>
                </a:solidFill>
              </a:defRPr>
            </a:lvl1pPr>
          </a:lstStyle>
          <a:p>
            <a:r>
              <a:t>17 Round</a:t>
            </a:r>
          </a:p>
        </p:txBody>
      </p:sp>
      <p:sp>
        <p:nvSpPr>
          <p:cNvPr id="732" name="Listed"/>
          <p:cNvSpPr txBox="1"/>
          <p:nvPr/>
        </p:nvSpPr>
        <p:spPr>
          <a:xfrm>
            <a:off x="3834810" y="2832280"/>
            <a:ext cx="501776" cy="2723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1000" b="1">
                <a:solidFill>
                  <a:srgbClr val="00F900"/>
                </a:solidFill>
              </a:defRPr>
            </a:lvl1pPr>
          </a:lstStyle>
          <a:p>
            <a:r>
              <a:t>Listed</a:t>
            </a:r>
          </a:p>
        </p:txBody>
      </p:sp>
      <p:sp>
        <p:nvSpPr>
          <p:cNvPr id="733" name="$23.8 M"/>
          <p:cNvSpPr txBox="1"/>
          <p:nvPr/>
        </p:nvSpPr>
        <p:spPr>
          <a:xfrm>
            <a:off x="5017639" y="1973532"/>
            <a:ext cx="572388" cy="2723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1000" b="1">
                <a:solidFill>
                  <a:schemeClr val="accent1">
                    <a:satOff val="-4409"/>
                    <a:lumOff val="-10509"/>
                  </a:schemeClr>
                </a:solidFill>
              </a:defRPr>
            </a:lvl1pPr>
          </a:lstStyle>
          <a:p>
            <a:r>
              <a:t>$23.8 M</a:t>
            </a:r>
          </a:p>
        </p:txBody>
      </p:sp>
      <p:sp>
        <p:nvSpPr>
          <p:cNvPr id="734" name="2"/>
          <p:cNvSpPr txBox="1"/>
          <p:nvPr/>
        </p:nvSpPr>
        <p:spPr>
          <a:xfrm>
            <a:off x="5216458" y="2229787"/>
            <a:ext cx="174751" cy="2723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1000" b="1">
                <a:solidFill>
                  <a:schemeClr val="accent1">
                    <a:satOff val="-4409"/>
                    <a:lumOff val="-10509"/>
                  </a:schemeClr>
                </a:solidFill>
              </a:defRPr>
            </a:lvl1pPr>
          </a:lstStyle>
          <a:p>
            <a:r>
              <a:t>2</a:t>
            </a:r>
          </a:p>
        </p:txBody>
      </p:sp>
      <p:sp>
        <p:nvSpPr>
          <p:cNvPr id="735" name="$1.5 M"/>
          <p:cNvSpPr txBox="1"/>
          <p:nvPr/>
        </p:nvSpPr>
        <p:spPr>
          <a:xfrm>
            <a:off x="5068185" y="2545119"/>
            <a:ext cx="501776" cy="2723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1000" b="1">
                <a:solidFill>
                  <a:schemeClr val="accent1">
                    <a:satOff val="-4409"/>
                    <a:lumOff val="-10509"/>
                  </a:schemeClr>
                </a:solidFill>
              </a:defRPr>
            </a:lvl1pPr>
          </a:lstStyle>
          <a:p>
            <a:r>
              <a:t>$1.5 M</a:t>
            </a:r>
          </a:p>
        </p:txBody>
      </p:sp>
      <p:sp>
        <p:nvSpPr>
          <p:cNvPr id="736" name="Acquired by OLA"/>
          <p:cNvSpPr txBox="1"/>
          <p:nvPr/>
        </p:nvSpPr>
        <p:spPr>
          <a:xfrm>
            <a:off x="4783197" y="2817876"/>
            <a:ext cx="1122552" cy="2723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1000" b="1">
                <a:solidFill>
                  <a:schemeClr val="accent1">
                    <a:satOff val="-4409"/>
                    <a:lumOff val="-10509"/>
                  </a:schemeClr>
                </a:solidFill>
              </a:defRPr>
            </a:lvl1pPr>
          </a:lstStyle>
          <a:p>
            <a:r>
              <a:t>Acquired by OLA</a:t>
            </a:r>
          </a:p>
        </p:txBody>
      </p:sp>
      <p:sp>
        <p:nvSpPr>
          <p:cNvPr id="737" name="$1.5 B"/>
          <p:cNvSpPr txBox="1"/>
          <p:nvPr/>
        </p:nvSpPr>
        <p:spPr>
          <a:xfrm>
            <a:off x="6063927" y="1982536"/>
            <a:ext cx="475995" cy="2723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1000" b="1">
                <a:solidFill>
                  <a:schemeClr val="accent1">
                    <a:satOff val="-4409"/>
                    <a:lumOff val="-10509"/>
                  </a:schemeClr>
                </a:solidFill>
              </a:defRPr>
            </a:lvl1pPr>
          </a:lstStyle>
          <a:p>
            <a:r>
              <a:t>$1.5 B</a:t>
            </a:r>
          </a:p>
        </p:txBody>
      </p:sp>
      <p:sp>
        <p:nvSpPr>
          <p:cNvPr id="738" name="8"/>
          <p:cNvSpPr txBox="1"/>
          <p:nvPr/>
        </p:nvSpPr>
        <p:spPr>
          <a:xfrm>
            <a:off x="6214549" y="2243143"/>
            <a:ext cx="174751" cy="2723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1000" b="1">
                <a:solidFill>
                  <a:schemeClr val="accent1">
                    <a:satOff val="-4409"/>
                    <a:lumOff val="-10509"/>
                  </a:schemeClr>
                </a:solidFill>
              </a:defRPr>
            </a:lvl1pPr>
          </a:lstStyle>
          <a:p>
            <a:r>
              <a:t>8</a:t>
            </a:r>
          </a:p>
        </p:txBody>
      </p:sp>
      <p:sp>
        <p:nvSpPr>
          <p:cNvPr id="739" name="$2.1 B"/>
          <p:cNvSpPr txBox="1"/>
          <p:nvPr/>
        </p:nvSpPr>
        <p:spPr>
          <a:xfrm>
            <a:off x="6896844" y="1979799"/>
            <a:ext cx="572388" cy="272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1000" b="1">
                <a:solidFill>
                  <a:schemeClr val="accent1">
                    <a:satOff val="-4409"/>
                    <a:lumOff val="-10509"/>
                  </a:schemeClr>
                </a:solidFill>
              </a:defRPr>
            </a:lvl1pPr>
          </a:lstStyle>
          <a:p>
            <a:r>
              <a:t>$2.1 B</a:t>
            </a:r>
          </a:p>
        </p:txBody>
      </p:sp>
      <p:sp>
        <p:nvSpPr>
          <p:cNvPr id="740" name="11"/>
          <p:cNvSpPr txBox="1"/>
          <p:nvPr/>
        </p:nvSpPr>
        <p:spPr>
          <a:xfrm>
            <a:off x="7057563" y="2250598"/>
            <a:ext cx="277465" cy="272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1000" b="1">
                <a:solidFill>
                  <a:schemeClr val="accent1">
                    <a:satOff val="-4409"/>
                    <a:lumOff val="-10509"/>
                  </a:schemeClr>
                </a:solidFill>
              </a:defRPr>
            </a:lvl1pPr>
          </a:lstStyle>
          <a:p>
            <a:r>
              <a:t>11</a:t>
            </a:r>
          </a:p>
        </p:txBody>
      </p:sp>
      <p:sp>
        <p:nvSpPr>
          <p:cNvPr id="741" name="IPO…"/>
          <p:cNvSpPr txBox="1"/>
          <p:nvPr/>
        </p:nvSpPr>
        <p:spPr>
          <a:xfrm>
            <a:off x="6683319" y="2766666"/>
            <a:ext cx="1080719" cy="445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p>
            <a:pPr algn="ctr">
              <a:defRPr sz="1000" b="1">
                <a:solidFill>
                  <a:schemeClr val="accent1">
                    <a:satOff val="-4409"/>
                    <a:lumOff val="-10509"/>
                  </a:schemeClr>
                </a:solidFill>
              </a:defRPr>
            </a:pPr>
            <a:r>
              <a:t>IPO</a:t>
            </a:r>
          </a:p>
          <a:p>
            <a:pPr algn="ctr">
              <a:defRPr sz="1000" b="1">
                <a:solidFill>
                  <a:schemeClr val="accent1">
                    <a:satOff val="-4409"/>
                    <a:lumOff val="-10509"/>
                  </a:schemeClr>
                </a:solidFill>
              </a:defRPr>
            </a:pPr>
            <a:r>
              <a:t>Filed</a:t>
            </a:r>
          </a:p>
        </p:txBody>
      </p:sp>
      <p:sp>
        <p:nvSpPr>
          <p:cNvPr id="742" name="$1.6 B"/>
          <p:cNvSpPr txBox="1"/>
          <p:nvPr/>
        </p:nvSpPr>
        <p:spPr>
          <a:xfrm>
            <a:off x="8027271" y="1972344"/>
            <a:ext cx="511301" cy="272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1000" b="1">
                <a:solidFill>
                  <a:schemeClr val="accent1">
                    <a:satOff val="-4409"/>
                    <a:lumOff val="-10509"/>
                  </a:schemeClr>
                </a:solidFill>
              </a:defRPr>
            </a:lvl1pPr>
          </a:lstStyle>
          <a:p>
            <a:r>
              <a:t>$1.6 B </a:t>
            </a:r>
          </a:p>
        </p:txBody>
      </p:sp>
      <p:sp>
        <p:nvSpPr>
          <p:cNvPr id="743" name="12"/>
          <p:cNvSpPr txBox="1"/>
          <p:nvPr/>
        </p:nvSpPr>
        <p:spPr>
          <a:xfrm>
            <a:off x="8160239" y="2243143"/>
            <a:ext cx="245363" cy="2723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1000" b="1">
                <a:solidFill>
                  <a:schemeClr val="accent1">
                    <a:satOff val="-4409"/>
                    <a:lumOff val="-10509"/>
                  </a:schemeClr>
                </a:solidFill>
              </a:defRPr>
            </a:lvl1pPr>
          </a:lstStyle>
          <a:p>
            <a:r>
              <a:t>12</a:t>
            </a:r>
          </a:p>
        </p:txBody>
      </p:sp>
      <p:sp>
        <p:nvSpPr>
          <p:cNvPr id="744" name="$2+ M"/>
          <p:cNvSpPr txBox="1"/>
          <p:nvPr/>
        </p:nvSpPr>
        <p:spPr>
          <a:xfrm>
            <a:off x="8047273" y="2543931"/>
            <a:ext cx="501776" cy="272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1000" b="1">
                <a:solidFill>
                  <a:schemeClr val="accent1">
                    <a:satOff val="-4409"/>
                    <a:lumOff val="-10509"/>
                  </a:schemeClr>
                </a:solidFill>
              </a:defRPr>
            </a:lvl1pPr>
          </a:lstStyle>
          <a:p>
            <a:r>
              <a:t>$2+ M</a:t>
            </a:r>
          </a:p>
        </p:txBody>
      </p:sp>
      <p:sp>
        <p:nvSpPr>
          <p:cNvPr id="745" name="12th Round"/>
          <p:cNvSpPr txBox="1"/>
          <p:nvPr/>
        </p:nvSpPr>
        <p:spPr>
          <a:xfrm>
            <a:off x="7924465" y="2816688"/>
            <a:ext cx="798194" cy="272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1000" b="1">
                <a:solidFill>
                  <a:schemeClr val="accent1">
                    <a:satOff val="-4409"/>
                    <a:lumOff val="-10509"/>
                  </a:schemeClr>
                </a:solidFill>
              </a:defRPr>
            </a:lvl1pPr>
          </a:lstStyle>
          <a:p>
            <a:r>
              <a:t>12th Round</a:t>
            </a:r>
          </a:p>
        </p:txBody>
      </p:sp>
      <p:sp>
        <p:nvSpPr>
          <p:cNvPr id="746" name="$200 M"/>
          <p:cNvSpPr txBox="1"/>
          <p:nvPr/>
        </p:nvSpPr>
        <p:spPr>
          <a:xfrm>
            <a:off x="6033383" y="2538414"/>
            <a:ext cx="537082" cy="272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1000" b="1">
                <a:solidFill>
                  <a:schemeClr val="accent1">
                    <a:satOff val="-4409"/>
                    <a:lumOff val="-10509"/>
                  </a:schemeClr>
                </a:solidFill>
              </a:defRPr>
            </a:lvl1pPr>
          </a:lstStyle>
          <a:p>
            <a:r>
              <a:t>$200 M</a:t>
            </a:r>
          </a:p>
        </p:txBody>
      </p:sp>
      <p:sp>
        <p:nvSpPr>
          <p:cNvPr id="747" name="Employee"/>
          <p:cNvSpPr txBox="1"/>
          <p:nvPr/>
        </p:nvSpPr>
        <p:spPr>
          <a:xfrm>
            <a:off x="368443" y="3704985"/>
            <a:ext cx="701166"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lvl1pPr>
          </a:lstStyle>
          <a:p>
            <a:r>
              <a:t>Employee</a:t>
            </a:r>
          </a:p>
        </p:txBody>
      </p:sp>
      <p:sp>
        <p:nvSpPr>
          <p:cNvPr id="748" name="5699"/>
          <p:cNvSpPr txBox="1"/>
          <p:nvPr/>
        </p:nvSpPr>
        <p:spPr>
          <a:xfrm>
            <a:off x="6136571" y="3632440"/>
            <a:ext cx="386587"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lvl1pPr>
          </a:lstStyle>
          <a:p>
            <a:r>
              <a:t>5699</a:t>
            </a:r>
          </a:p>
        </p:txBody>
      </p:sp>
      <p:sp>
        <p:nvSpPr>
          <p:cNvPr id="749" name="1500"/>
          <p:cNvSpPr txBox="1"/>
          <p:nvPr/>
        </p:nvSpPr>
        <p:spPr>
          <a:xfrm>
            <a:off x="3860983" y="3630769"/>
            <a:ext cx="386587"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lvl1pPr>
          </a:lstStyle>
          <a:p>
            <a:r>
              <a:t>1500</a:t>
            </a:r>
          </a:p>
        </p:txBody>
      </p:sp>
      <p:sp>
        <p:nvSpPr>
          <p:cNvPr id="750" name="yr 2019"/>
          <p:cNvSpPr txBox="1"/>
          <p:nvPr/>
        </p:nvSpPr>
        <p:spPr>
          <a:xfrm>
            <a:off x="6066022" y="3759376"/>
            <a:ext cx="527684" cy="240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lvl1pPr>
          </a:lstStyle>
          <a:p>
            <a:r>
              <a:t>yr 2019</a:t>
            </a:r>
          </a:p>
        </p:txBody>
      </p:sp>
      <p:sp>
        <p:nvSpPr>
          <p:cNvPr id="751" name="yr 2020"/>
          <p:cNvSpPr txBox="1"/>
          <p:nvPr/>
        </p:nvSpPr>
        <p:spPr>
          <a:xfrm>
            <a:off x="3790435" y="3757705"/>
            <a:ext cx="527684" cy="240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lvl1pPr>
          </a:lstStyle>
          <a:p>
            <a:r>
              <a:t>yr 2020</a:t>
            </a:r>
          </a:p>
        </p:txBody>
      </p:sp>
      <p:sp>
        <p:nvSpPr>
          <p:cNvPr id="752" name="￡1237.5"/>
          <p:cNvSpPr txBox="1"/>
          <p:nvPr/>
        </p:nvSpPr>
        <p:spPr>
          <a:xfrm>
            <a:off x="3713910" y="3257946"/>
            <a:ext cx="619505"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algn="ctr">
              <a:defRPr sz="1000" b="1"/>
            </a:pPr>
            <a:r>
              <a:rPr b="0">
                <a:latin typeface="Heiti TC Medium"/>
                <a:ea typeface="Heiti TC Medium"/>
                <a:cs typeface="Heiti TC Medium"/>
                <a:sym typeface="Heiti TC Medium"/>
              </a:rPr>
              <a:t>￡</a:t>
            </a:r>
            <a:r>
              <a:t>1237.5</a:t>
            </a:r>
          </a:p>
        </p:txBody>
      </p:sp>
      <p:sp>
        <p:nvSpPr>
          <p:cNvPr id="753" name="yr 2019"/>
          <p:cNvSpPr txBox="1"/>
          <p:nvPr/>
        </p:nvSpPr>
        <p:spPr>
          <a:xfrm>
            <a:off x="3759820" y="3384850"/>
            <a:ext cx="527684" cy="240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lvl1pPr>
          </a:lstStyle>
          <a:p>
            <a:r>
              <a:t>yr 2019</a:t>
            </a:r>
          </a:p>
        </p:txBody>
      </p:sp>
      <p:sp>
        <p:nvSpPr>
          <p:cNvPr id="754" name="Revenue"/>
          <p:cNvSpPr txBox="1"/>
          <p:nvPr/>
        </p:nvSpPr>
        <p:spPr>
          <a:xfrm>
            <a:off x="438420" y="3375482"/>
            <a:ext cx="631189"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lvl1pPr>
          </a:lstStyle>
          <a:p>
            <a:r>
              <a:rPr dirty="0"/>
              <a:t>Revenue</a:t>
            </a:r>
          </a:p>
        </p:txBody>
      </p:sp>
      <p:sp>
        <p:nvSpPr>
          <p:cNvPr id="755" name="Just Eat"/>
          <p:cNvSpPr txBox="1"/>
          <p:nvPr/>
        </p:nvSpPr>
        <p:spPr>
          <a:xfrm>
            <a:off x="1712537" y="702291"/>
            <a:ext cx="696975" cy="277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200" b="1"/>
            </a:lvl1pPr>
          </a:lstStyle>
          <a:p>
            <a:r>
              <a:t>Just Eat</a:t>
            </a:r>
          </a:p>
        </p:txBody>
      </p:sp>
      <p:sp>
        <p:nvSpPr>
          <p:cNvPr id="756" name="2001"/>
          <p:cNvSpPr txBox="1"/>
          <p:nvPr/>
        </p:nvSpPr>
        <p:spPr>
          <a:xfrm>
            <a:off x="1726795" y="992809"/>
            <a:ext cx="612546" cy="364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a:solidFill>
                  <a:schemeClr val="accent6"/>
                </a:solidFill>
              </a:defRPr>
            </a:lvl1pPr>
          </a:lstStyle>
          <a:p>
            <a:r>
              <a:t>2001</a:t>
            </a:r>
          </a:p>
        </p:txBody>
      </p:sp>
      <p:sp>
        <p:nvSpPr>
          <p:cNvPr id="757" name="Delivery"/>
          <p:cNvSpPr txBox="1"/>
          <p:nvPr/>
        </p:nvSpPr>
        <p:spPr>
          <a:xfrm>
            <a:off x="1348193" y="1376650"/>
            <a:ext cx="1397011"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000" b="1"/>
            </a:lvl1pPr>
          </a:lstStyle>
          <a:p>
            <a:r>
              <a:t>Delivery</a:t>
            </a:r>
          </a:p>
        </p:txBody>
      </p:sp>
      <p:sp>
        <p:nvSpPr>
          <p:cNvPr id="758" name="London"/>
          <p:cNvSpPr txBox="1"/>
          <p:nvPr/>
        </p:nvSpPr>
        <p:spPr>
          <a:xfrm>
            <a:off x="1334563" y="1701627"/>
            <a:ext cx="1397011"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000" b="1"/>
            </a:lvl1pPr>
          </a:lstStyle>
          <a:p>
            <a:r>
              <a:t>London</a:t>
            </a:r>
          </a:p>
        </p:txBody>
      </p:sp>
      <p:sp>
        <p:nvSpPr>
          <p:cNvPr id="759" name="$122 M"/>
          <p:cNvSpPr txBox="1"/>
          <p:nvPr/>
        </p:nvSpPr>
        <p:spPr>
          <a:xfrm>
            <a:off x="1684558" y="1971355"/>
            <a:ext cx="643000" cy="272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1000" b="1">
                <a:solidFill>
                  <a:schemeClr val="accent1">
                    <a:satOff val="-4409"/>
                    <a:lumOff val="-10509"/>
                  </a:schemeClr>
                </a:solidFill>
              </a:defRPr>
            </a:lvl1pPr>
          </a:lstStyle>
          <a:p>
            <a:r>
              <a:t>$122 M</a:t>
            </a:r>
          </a:p>
        </p:txBody>
      </p:sp>
      <p:sp>
        <p:nvSpPr>
          <p:cNvPr id="760" name="4"/>
          <p:cNvSpPr txBox="1"/>
          <p:nvPr/>
        </p:nvSpPr>
        <p:spPr>
          <a:xfrm>
            <a:off x="1883377" y="2227610"/>
            <a:ext cx="245363" cy="272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1000" b="1">
                <a:solidFill>
                  <a:schemeClr val="accent1">
                    <a:satOff val="-4409"/>
                    <a:lumOff val="-10509"/>
                  </a:schemeClr>
                </a:solidFill>
              </a:defRPr>
            </a:lvl1pPr>
          </a:lstStyle>
          <a:p>
            <a:r>
              <a:t>4</a:t>
            </a:r>
          </a:p>
        </p:txBody>
      </p:sp>
      <p:sp>
        <p:nvSpPr>
          <p:cNvPr id="761" name="Listed &amp; Merged $7.6B - Takeways"/>
          <p:cNvSpPr txBox="1"/>
          <p:nvPr/>
        </p:nvSpPr>
        <p:spPr>
          <a:xfrm>
            <a:off x="1368319" y="2768045"/>
            <a:ext cx="1275479" cy="5028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p>
            <a:pPr algn="ctr">
              <a:defRPr sz="1000" b="1">
                <a:solidFill>
                  <a:schemeClr val="accent1">
                    <a:satOff val="-4409"/>
                    <a:lumOff val="-10509"/>
                  </a:schemeClr>
                </a:solidFill>
              </a:defRPr>
            </a:pPr>
            <a:r>
              <a:rPr>
                <a:solidFill>
                  <a:srgbClr val="00F900"/>
                </a:solidFill>
              </a:rPr>
              <a:t>Listed</a:t>
            </a:r>
            <a:r>
              <a:t> &amp; Merged $7.6B - Takeways</a:t>
            </a:r>
          </a:p>
        </p:txBody>
      </p:sp>
      <p:sp>
        <p:nvSpPr>
          <p:cNvPr id="762" name="7549"/>
          <p:cNvSpPr txBox="1"/>
          <p:nvPr/>
        </p:nvSpPr>
        <p:spPr>
          <a:xfrm>
            <a:off x="7038945" y="3616053"/>
            <a:ext cx="386587"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lvl1pPr>
          </a:lstStyle>
          <a:p>
            <a:r>
              <a:t>7549</a:t>
            </a:r>
          </a:p>
        </p:txBody>
      </p:sp>
      <p:sp>
        <p:nvSpPr>
          <p:cNvPr id="763" name="yr 2019"/>
          <p:cNvSpPr txBox="1"/>
          <p:nvPr/>
        </p:nvSpPr>
        <p:spPr>
          <a:xfrm>
            <a:off x="6968396" y="3742989"/>
            <a:ext cx="527684" cy="240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lvl1pPr>
          </a:lstStyle>
          <a:p>
            <a:r>
              <a:t>yr 2019</a:t>
            </a:r>
          </a:p>
        </p:txBody>
      </p:sp>
      <p:sp>
        <p:nvSpPr>
          <p:cNvPr id="764" name="Line"/>
          <p:cNvSpPr/>
          <p:nvPr/>
        </p:nvSpPr>
        <p:spPr>
          <a:xfrm>
            <a:off x="785182" y="3223920"/>
            <a:ext cx="7847015" cy="1"/>
          </a:xfrm>
          <a:prstGeom prst="line">
            <a:avLst/>
          </a:prstGeom>
          <a:ln w="12700">
            <a:solidFill>
              <a:schemeClr val="accent1"/>
            </a:solidFill>
          </a:ln>
        </p:spPr>
        <p:txBody>
          <a:bodyPr lIns="45718" tIns="45718" rIns="45718" bIns="45718"/>
          <a:lstStyle/>
          <a:p>
            <a:endParaRPr/>
          </a:p>
        </p:txBody>
      </p:sp>
      <p:sp>
        <p:nvSpPr>
          <p:cNvPr id="765" name="$ 900 M"/>
          <p:cNvSpPr txBox="1"/>
          <p:nvPr/>
        </p:nvSpPr>
        <p:spPr>
          <a:xfrm>
            <a:off x="6912007" y="3235942"/>
            <a:ext cx="568578"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algn="ctr">
              <a:defRPr sz="1000" b="1"/>
            </a:pPr>
            <a:r>
              <a:rPr b="0">
                <a:latin typeface="Heiti TC Medium"/>
                <a:ea typeface="Heiti TC Medium"/>
                <a:cs typeface="Heiti TC Medium"/>
                <a:sym typeface="Heiti TC Medium"/>
              </a:rPr>
              <a:t>$ </a:t>
            </a:r>
            <a:r>
              <a:t>900 M</a:t>
            </a:r>
          </a:p>
        </p:txBody>
      </p:sp>
      <p:sp>
        <p:nvSpPr>
          <p:cNvPr id="766" name="yr 2019"/>
          <p:cNvSpPr txBox="1"/>
          <p:nvPr/>
        </p:nvSpPr>
        <p:spPr>
          <a:xfrm>
            <a:off x="6932454" y="3362846"/>
            <a:ext cx="527684" cy="240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lvl1pPr>
          </a:lstStyle>
          <a:p>
            <a:r>
              <a:t>yr 2019</a:t>
            </a:r>
          </a:p>
        </p:txBody>
      </p:sp>
      <p:sp>
        <p:nvSpPr>
          <p:cNvPr id="767" name="￡779.5 M"/>
          <p:cNvSpPr txBox="1"/>
          <p:nvPr/>
        </p:nvSpPr>
        <p:spPr>
          <a:xfrm>
            <a:off x="1656365" y="3307560"/>
            <a:ext cx="699388"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algn="ctr">
              <a:defRPr sz="1000" b="1"/>
            </a:pPr>
            <a:r>
              <a:rPr b="0">
                <a:latin typeface="Heiti TC Medium"/>
                <a:ea typeface="Heiti TC Medium"/>
                <a:cs typeface="Heiti TC Medium"/>
                <a:sym typeface="Heiti TC Medium"/>
              </a:rPr>
              <a:t>￡</a:t>
            </a:r>
            <a:r>
              <a:t>779.5 M</a:t>
            </a:r>
          </a:p>
        </p:txBody>
      </p:sp>
      <p:sp>
        <p:nvSpPr>
          <p:cNvPr id="768" name="yr 2018"/>
          <p:cNvSpPr txBox="1"/>
          <p:nvPr/>
        </p:nvSpPr>
        <p:spPr>
          <a:xfrm>
            <a:off x="1742217" y="3434464"/>
            <a:ext cx="527684" cy="240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lvl1pPr>
          </a:lstStyle>
          <a:p>
            <a:r>
              <a:t>yr 2018</a:t>
            </a:r>
          </a:p>
        </p:txBody>
      </p:sp>
      <p:sp>
        <p:nvSpPr>
          <p:cNvPr id="769" name="$ 206 M"/>
          <p:cNvSpPr txBox="1"/>
          <p:nvPr/>
        </p:nvSpPr>
        <p:spPr>
          <a:xfrm>
            <a:off x="2719756" y="3299458"/>
            <a:ext cx="568578"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algn="ctr">
              <a:defRPr sz="1000" b="1"/>
            </a:pPr>
            <a:r>
              <a:rPr b="0">
                <a:latin typeface="Heiti TC Medium"/>
                <a:ea typeface="Heiti TC Medium"/>
                <a:cs typeface="Heiti TC Medium"/>
                <a:sym typeface="Heiti TC Medium"/>
              </a:rPr>
              <a:t>$ </a:t>
            </a:r>
            <a:r>
              <a:t>206 M</a:t>
            </a:r>
          </a:p>
        </p:txBody>
      </p:sp>
      <p:sp>
        <p:nvSpPr>
          <p:cNvPr id="770" name="yr 2019"/>
          <p:cNvSpPr txBox="1"/>
          <p:nvPr/>
        </p:nvSpPr>
        <p:spPr>
          <a:xfrm>
            <a:off x="2740203" y="3426363"/>
            <a:ext cx="527684" cy="240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lvl1pPr>
          </a:lstStyle>
          <a:p>
            <a:r>
              <a:t>yr 2019</a:t>
            </a:r>
          </a:p>
        </p:txBody>
      </p:sp>
      <p:sp>
        <p:nvSpPr>
          <p:cNvPr id="771" name="5000"/>
          <p:cNvSpPr txBox="1"/>
          <p:nvPr/>
        </p:nvSpPr>
        <p:spPr>
          <a:xfrm>
            <a:off x="2801626" y="3635103"/>
            <a:ext cx="386587"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lvl1pPr>
          </a:lstStyle>
          <a:p>
            <a:r>
              <a:t>5000</a:t>
            </a:r>
          </a:p>
        </p:txBody>
      </p:sp>
      <p:sp>
        <p:nvSpPr>
          <p:cNvPr id="772" name="yr 2020"/>
          <p:cNvSpPr txBox="1"/>
          <p:nvPr/>
        </p:nvSpPr>
        <p:spPr>
          <a:xfrm>
            <a:off x="2731078" y="3762039"/>
            <a:ext cx="527684" cy="240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lvl1pPr>
          </a:lstStyle>
          <a:p>
            <a:r>
              <a:t>yr 2020</a:t>
            </a:r>
          </a:p>
        </p:txBody>
      </p:sp>
      <p:sp>
        <p:nvSpPr>
          <p:cNvPr id="773" name="3600"/>
          <p:cNvSpPr txBox="1"/>
          <p:nvPr/>
        </p:nvSpPr>
        <p:spPr>
          <a:xfrm>
            <a:off x="1812765" y="3650449"/>
            <a:ext cx="386587"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lvl1pPr>
          </a:lstStyle>
          <a:p>
            <a:r>
              <a:t>3600</a:t>
            </a:r>
          </a:p>
        </p:txBody>
      </p:sp>
      <p:sp>
        <p:nvSpPr>
          <p:cNvPr id="774" name="yr 2018"/>
          <p:cNvSpPr txBox="1"/>
          <p:nvPr/>
        </p:nvSpPr>
        <p:spPr>
          <a:xfrm>
            <a:off x="1742217" y="3777385"/>
            <a:ext cx="527684" cy="240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lvl1pPr>
          </a:lstStyle>
          <a:p>
            <a:r>
              <a:t>yr 2018</a:t>
            </a:r>
          </a:p>
        </p:txBody>
      </p:sp>
      <p:sp>
        <p:nvSpPr>
          <p:cNvPr id="775" name="$ 120 M"/>
          <p:cNvSpPr txBox="1"/>
          <p:nvPr/>
        </p:nvSpPr>
        <p:spPr>
          <a:xfrm>
            <a:off x="7998632" y="3235942"/>
            <a:ext cx="568578"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algn="ctr">
              <a:defRPr sz="1000" b="1"/>
            </a:pPr>
            <a:r>
              <a:rPr b="0">
                <a:latin typeface="Heiti TC Medium"/>
                <a:ea typeface="Heiti TC Medium"/>
                <a:cs typeface="Heiti TC Medium"/>
                <a:sym typeface="Heiti TC Medium"/>
              </a:rPr>
              <a:t>$ </a:t>
            </a:r>
            <a:r>
              <a:t>120 M</a:t>
            </a:r>
          </a:p>
        </p:txBody>
      </p:sp>
      <p:sp>
        <p:nvSpPr>
          <p:cNvPr id="776" name="yr 2019"/>
          <p:cNvSpPr txBox="1"/>
          <p:nvPr/>
        </p:nvSpPr>
        <p:spPr>
          <a:xfrm>
            <a:off x="8019079" y="3362846"/>
            <a:ext cx="527684" cy="240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lvl1pPr>
          </a:lstStyle>
          <a:p>
            <a:r>
              <a:t>yr 2019</a:t>
            </a:r>
          </a:p>
        </p:txBody>
      </p:sp>
      <p:sp>
        <p:nvSpPr>
          <p:cNvPr id="777" name="￡476 M"/>
          <p:cNvSpPr txBox="1"/>
          <p:nvPr/>
        </p:nvSpPr>
        <p:spPr>
          <a:xfrm>
            <a:off x="6005189" y="3248465"/>
            <a:ext cx="593470"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algn="ctr">
              <a:defRPr sz="1000" b="1"/>
            </a:pPr>
            <a:r>
              <a:rPr b="0">
                <a:latin typeface="Heiti TC Medium"/>
                <a:ea typeface="Heiti TC Medium"/>
                <a:cs typeface="Heiti TC Medium"/>
                <a:sym typeface="Heiti TC Medium"/>
              </a:rPr>
              <a:t>￡</a:t>
            </a:r>
            <a:r>
              <a:t>476 M</a:t>
            </a:r>
          </a:p>
        </p:txBody>
      </p:sp>
      <p:sp>
        <p:nvSpPr>
          <p:cNvPr id="778" name="yr 2018"/>
          <p:cNvSpPr txBox="1"/>
          <p:nvPr/>
        </p:nvSpPr>
        <p:spPr>
          <a:xfrm>
            <a:off x="6063482" y="3375370"/>
            <a:ext cx="527684" cy="240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lvl1pPr>
          </a:lstStyle>
          <a:p>
            <a:r>
              <a:t>yr 2018</a:t>
            </a:r>
          </a:p>
        </p:txBody>
      </p:sp>
      <p:sp>
        <p:nvSpPr>
          <p:cNvPr id="779" name="Riders"/>
          <p:cNvSpPr txBox="1"/>
          <p:nvPr/>
        </p:nvSpPr>
        <p:spPr>
          <a:xfrm>
            <a:off x="464044" y="4052326"/>
            <a:ext cx="496696"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lvl1pPr>
          </a:lstStyle>
          <a:p>
            <a:r>
              <a:t>Riders</a:t>
            </a:r>
          </a:p>
        </p:txBody>
      </p:sp>
      <p:sp>
        <p:nvSpPr>
          <p:cNvPr id="780" name="22000"/>
          <p:cNvSpPr txBox="1"/>
          <p:nvPr/>
        </p:nvSpPr>
        <p:spPr>
          <a:xfrm>
            <a:off x="3819044" y="3990809"/>
            <a:ext cx="457199"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lvl1pPr>
          </a:lstStyle>
          <a:p>
            <a:r>
              <a:t>22000</a:t>
            </a:r>
          </a:p>
        </p:txBody>
      </p:sp>
      <p:sp>
        <p:nvSpPr>
          <p:cNvPr id="781" name="yr 2020"/>
          <p:cNvSpPr txBox="1"/>
          <p:nvPr/>
        </p:nvSpPr>
        <p:spPr>
          <a:xfrm>
            <a:off x="3783801" y="4117745"/>
            <a:ext cx="527684" cy="240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lvl1pPr>
          </a:lstStyle>
          <a:p>
            <a:r>
              <a:t>yr 2020</a:t>
            </a:r>
          </a:p>
        </p:txBody>
      </p:sp>
      <p:sp>
        <p:nvSpPr>
          <p:cNvPr id="782" name="230000"/>
          <p:cNvSpPr txBox="1"/>
          <p:nvPr/>
        </p:nvSpPr>
        <p:spPr>
          <a:xfrm>
            <a:off x="2724380" y="3995143"/>
            <a:ext cx="527811"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solidFill>
                  <a:srgbClr val="FF2600"/>
                </a:solidFill>
              </a:defRPr>
            </a:lvl1pPr>
          </a:lstStyle>
          <a:p>
            <a:r>
              <a:t>230000</a:t>
            </a:r>
          </a:p>
        </p:txBody>
      </p:sp>
      <p:sp>
        <p:nvSpPr>
          <p:cNvPr id="783" name="yr 2020"/>
          <p:cNvSpPr txBox="1"/>
          <p:nvPr/>
        </p:nvSpPr>
        <p:spPr>
          <a:xfrm>
            <a:off x="2724444" y="4122079"/>
            <a:ext cx="527684" cy="240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lvl1pPr>
          </a:lstStyle>
          <a:p>
            <a:r>
              <a:t>yr 2020</a:t>
            </a:r>
          </a:p>
        </p:txBody>
      </p:sp>
      <p:sp>
        <p:nvSpPr>
          <p:cNvPr id="784" name="15000"/>
          <p:cNvSpPr txBox="1"/>
          <p:nvPr/>
        </p:nvSpPr>
        <p:spPr>
          <a:xfrm>
            <a:off x="1770825" y="4010490"/>
            <a:ext cx="457199"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lvl1pPr>
          </a:lstStyle>
          <a:p>
            <a:r>
              <a:t>15000</a:t>
            </a:r>
          </a:p>
        </p:txBody>
      </p:sp>
      <p:sp>
        <p:nvSpPr>
          <p:cNvPr id="785" name="yr 2018"/>
          <p:cNvSpPr txBox="1"/>
          <p:nvPr/>
        </p:nvSpPr>
        <p:spPr>
          <a:xfrm>
            <a:off x="1735583" y="4137426"/>
            <a:ext cx="527684" cy="240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lvl1pPr>
          </a:lstStyle>
          <a:p>
            <a:r>
              <a:t>yr 2018</a:t>
            </a:r>
          </a:p>
        </p:txBody>
      </p:sp>
      <p:sp>
        <p:nvSpPr>
          <p:cNvPr id="786" name="218000"/>
          <p:cNvSpPr txBox="1"/>
          <p:nvPr/>
        </p:nvSpPr>
        <p:spPr>
          <a:xfrm>
            <a:off x="8034255" y="4019082"/>
            <a:ext cx="527811"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solidFill>
                  <a:srgbClr val="FF2600"/>
                </a:solidFill>
              </a:defRPr>
            </a:lvl1pPr>
          </a:lstStyle>
          <a:p>
            <a:r>
              <a:t>218000</a:t>
            </a:r>
          </a:p>
        </p:txBody>
      </p:sp>
      <p:sp>
        <p:nvSpPr>
          <p:cNvPr id="787" name="yr 2019"/>
          <p:cNvSpPr txBox="1"/>
          <p:nvPr/>
        </p:nvSpPr>
        <p:spPr>
          <a:xfrm>
            <a:off x="8034319" y="4146018"/>
            <a:ext cx="527684" cy="240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lvl1pPr>
          </a:lstStyle>
          <a:p>
            <a:r>
              <a:t>yr 2019</a:t>
            </a:r>
          </a:p>
        </p:txBody>
      </p:sp>
      <p:sp>
        <p:nvSpPr>
          <p:cNvPr id="788" name="Orders M"/>
          <p:cNvSpPr txBox="1"/>
          <p:nvPr/>
        </p:nvSpPr>
        <p:spPr>
          <a:xfrm>
            <a:off x="379026" y="4344862"/>
            <a:ext cx="668654"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lvl1pPr>
          </a:lstStyle>
          <a:p>
            <a:r>
              <a:t>Orders M</a:t>
            </a:r>
          </a:p>
        </p:txBody>
      </p:sp>
      <p:sp>
        <p:nvSpPr>
          <p:cNvPr id="789" name="60000"/>
          <p:cNvSpPr txBox="1"/>
          <p:nvPr/>
        </p:nvSpPr>
        <p:spPr>
          <a:xfrm>
            <a:off x="6101265" y="3990637"/>
            <a:ext cx="457199"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lvl1pPr>
          </a:lstStyle>
          <a:p>
            <a:r>
              <a:t>60000</a:t>
            </a:r>
          </a:p>
        </p:txBody>
      </p:sp>
      <p:sp>
        <p:nvSpPr>
          <p:cNvPr id="790" name="666.1"/>
          <p:cNvSpPr txBox="1"/>
          <p:nvPr/>
        </p:nvSpPr>
        <p:spPr>
          <a:xfrm>
            <a:off x="3843267" y="4335816"/>
            <a:ext cx="421893"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lvl1pPr>
          </a:lstStyle>
          <a:p>
            <a:r>
              <a:t>666.1</a:t>
            </a:r>
          </a:p>
        </p:txBody>
      </p:sp>
      <p:sp>
        <p:nvSpPr>
          <p:cNvPr id="791" name="yr 2020"/>
          <p:cNvSpPr txBox="1"/>
          <p:nvPr/>
        </p:nvSpPr>
        <p:spPr>
          <a:xfrm>
            <a:off x="6066022" y="4139286"/>
            <a:ext cx="527684" cy="2402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lvl1pPr>
          </a:lstStyle>
          <a:p>
            <a:r>
              <a:t>yr 2020</a:t>
            </a:r>
          </a:p>
        </p:txBody>
      </p:sp>
      <p:sp>
        <p:nvSpPr>
          <p:cNvPr id="792" name="yr 2020"/>
          <p:cNvSpPr txBox="1"/>
          <p:nvPr/>
        </p:nvSpPr>
        <p:spPr>
          <a:xfrm>
            <a:off x="3790371" y="4484465"/>
            <a:ext cx="527684" cy="240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lvl1pPr>
          </a:lstStyle>
          <a:p>
            <a:r>
              <a:t>yr 2020</a:t>
            </a:r>
          </a:p>
        </p:txBody>
      </p:sp>
      <p:sp>
        <p:nvSpPr>
          <p:cNvPr id="793" name="456"/>
          <p:cNvSpPr txBox="1"/>
          <p:nvPr/>
        </p:nvSpPr>
        <p:spPr>
          <a:xfrm>
            <a:off x="2831259" y="4335816"/>
            <a:ext cx="315975"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lvl1pPr>
          </a:lstStyle>
          <a:p>
            <a:r>
              <a:t>456</a:t>
            </a:r>
          </a:p>
        </p:txBody>
      </p:sp>
      <p:sp>
        <p:nvSpPr>
          <p:cNvPr id="794" name="yr 2020"/>
          <p:cNvSpPr txBox="1"/>
          <p:nvPr/>
        </p:nvSpPr>
        <p:spPr>
          <a:xfrm>
            <a:off x="2725404" y="4484465"/>
            <a:ext cx="527684" cy="240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lvl1pPr>
          </a:lstStyle>
          <a:p>
            <a:r>
              <a:t>yr 2020</a:t>
            </a:r>
          </a:p>
        </p:txBody>
      </p:sp>
      <p:sp>
        <p:nvSpPr>
          <p:cNvPr id="795" name="270"/>
          <p:cNvSpPr txBox="1"/>
          <p:nvPr/>
        </p:nvSpPr>
        <p:spPr>
          <a:xfrm>
            <a:off x="1842398" y="4335816"/>
            <a:ext cx="315975"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lvl1pPr>
          </a:lstStyle>
          <a:p>
            <a:r>
              <a:t>270</a:t>
            </a:r>
          </a:p>
        </p:txBody>
      </p:sp>
      <p:sp>
        <p:nvSpPr>
          <p:cNvPr id="796" name="yr 2018"/>
          <p:cNvSpPr txBox="1"/>
          <p:nvPr/>
        </p:nvSpPr>
        <p:spPr>
          <a:xfrm>
            <a:off x="1736543" y="4484465"/>
            <a:ext cx="527684" cy="240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lvl1pPr>
          </a:lstStyle>
          <a:p>
            <a:r>
              <a:t>yr 2018</a:t>
            </a:r>
          </a:p>
        </p:txBody>
      </p:sp>
      <p:sp>
        <p:nvSpPr>
          <p:cNvPr id="797" name="511"/>
          <p:cNvSpPr txBox="1"/>
          <p:nvPr/>
        </p:nvSpPr>
        <p:spPr>
          <a:xfrm>
            <a:off x="8075924" y="4332451"/>
            <a:ext cx="315975"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lvl1pPr>
          </a:lstStyle>
          <a:p>
            <a:r>
              <a:t>511</a:t>
            </a:r>
          </a:p>
        </p:txBody>
      </p:sp>
      <p:sp>
        <p:nvSpPr>
          <p:cNvPr id="798" name="yr 2019"/>
          <p:cNvSpPr txBox="1"/>
          <p:nvPr/>
        </p:nvSpPr>
        <p:spPr>
          <a:xfrm>
            <a:off x="7970069" y="4481101"/>
            <a:ext cx="527684" cy="240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lvl1pPr>
          </a:lstStyle>
          <a:p>
            <a:r>
              <a:t>yr 2019</a:t>
            </a:r>
          </a:p>
        </p:txBody>
      </p:sp>
      <p:sp>
        <p:nvSpPr>
          <p:cNvPr id="106" name="Revenue"/>
          <p:cNvSpPr txBox="1"/>
          <p:nvPr/>
        </p:nvSpPr>
        <p:spPr>
          <a:xfrm>
            <a:off x="416482" y="1066466"/>
            <a:ext cx="695058" cy="246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lvl1pPr>
          </a:lstStyle>
          <a:p>
            <a:r>
              <a:rPr lang="en-US" dirty="0" smtClean="0"/>
              <a:t>Start Year</a:t>
            </a:r>
            <a:endParaRPr dirty="0"/>
          </a:p>
        </p:txBody>
      </p:sp>
      <p:sp>
        <p:nvSpPr>
          <p:cNvPr id="107" name="Revenue"/>
          <p:cNvSpPr txBox="1"/>
          <p:nvPr/>
        </p:nvSpPr>
        <p:spPr>
          <a:xfrm>
            <a:off x="455051" y="1361271"/>
            <a:ext cx="646725" cy="246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ctr">
            <a:spAutoFit/>
          </a:bodyPr>
          <a:lstStyle>
            <a:lvl1pPr algn="ctr">
              <a:defRPr sz="1000" b="1"/>
            </a:lvl1pPr>
          </a:lstStyle>
          <a:p>
            <a:pPr algn="r"/>
            <a:r>
              <a:rPr lang="en-US" dirty="0" smtClean="0"/>
              <a:t>Verticals</a:t>
            </a:r>
            <a:endParaRPr dirty="0"/>
          </a:p>
        </p:txBody>
      </p:sp>
      <p:sp>
        <p:nvSpPr>
          <p:cNvPr id="109" name="Revenue"/>
          <p:cNvSpPr txBox="1"/>
          <p:nvPr/>
        </p:nvSpPr>
        <p:spPr>
          <a:xfrm>
            <a:off x="457551" y="1609112"/>
            <a:ext cx="646725" cy="4001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ctr">
            <a:spAutoFit/>
          </a:bodyPr>
          <a:lstStyle>
            <a:lvl1pPr algn="ctr">
              <a:defRPr sz="1000" b="1"/>
            </a:lvl1pPr>
          </a:lstStyle>
          <a:p>
            <a:pPr algn="r"/>
            <a:r>
              <a:rPr lang="en-US" dirty="0" smtClean="0"/>
              <a:t>Corp. Location</a:t>
            </a:r>
            <a:endParaRPr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4" name="Group"/>
          <p:cNvGrpSpPr/>
          <p:nvPr/>
        </p:nvGrpSpPr>
        <p:grpSpPr>
          <a:xfrm>
            <a:off x="2190950" y="826856"/>
            <a:ext cx="4937478" cy="3489788"/>
            <a:chOff x="0" y="0"/>
            <a:chExt cx="4937476" cy="3489787"/>
          </a:xfrm>
        </p:grpSpPr>
        <p:pic>
          <p:nvPicPr>
            <p:cNvPr id="800" name="Image" descr="Image"/>
            <p:cNvPicPr>
              <a:picLocks noChangeAspect="1"/>
            </p:cNvPicPr>
            <p:nvPr/>
          </p:nvPicPr>
          <p:blipFill>
            <a:blip r:embed="rId2">
              <a:extLst/>
            </a:blip>
            <a:stretch>
              <a:fillRect/>
            </a:stretch>
          </p:blipFill>
          <p:spPr>
            <a:xfrm>
              <a:off x="15640" y="145663"/>
              <a:ext cx="4921837" cy="3318725"/>
            </a:xfrm>
            <a:prstGeom prst="rect">
              <a:avLst/>
            </a:prstGeom>
            <a:ln w="12700" cap="flat">
              <a:noFill/>
              <a:miter lim="400000"/>
            </a:ln>
            <a:effectLst/>
          </p:spPr>
        </p:pic>
        <p:sp>
          <p:nvSpPr>
            <p:cNvPr id="801" name="Rectangle"/>
            <p:cNvSpPr/>
            <p:nvPr/>
          </p:nvSpPr>
          <p:spPr>
            <a:xfrm>
              <a:off x="0" y="3094499"/>
              <a:ext cx="894207" cy="395289"/>
            </a:xfrm>
            <a:prstGeom prst="rect">
              <a:avLst/>
            </a:prstGeom>
            <a:solidFill>
              <a:srgbClr val="FFFFFF"/>
            </a:solidFill>
            <a:ln w="12700" cap="flat">
              <a:noFill/>
              <a:miter lim="400000"/>
            </a:ln>
            <a:effectLst/>
          </p:spPr>
          <p:txBody>
            <a:bodyPr wrap="square" lIns="45718" tIns="45718" rIns="45718" bIns="45718" numCol="1" anchor="ctr">
              <a:noAutofit/>
            </a:bodyPr>
            <a:lstStyle/>
            <a:p>
              <a:endParaRPr/>
            </a:p>
          </p:txBody>
        </p:sp>
        <p:sp>
          <p:nvSpPr>
            <p:cNvPr id="802" name="Rectangle"/>
            <p:cNvSpPr/>
            <p:nvPr/>
          </p:nvSpPr>
          <p:spPr>
            <a:xfrm>
              <a:off x="5053" y="0"/>
              <a:ext cx="3668370" cy="395289"/>
            </a:xfrm>
            <a:prstGeom prst="rect">
              <a:avLst/>
            </a:prstGeom>
            <a:solidFill>
              <a:srgbClr val="FFFFFF"/>
            </a:solidFill>
            <a:ln w="12700" cap="flat">
              <a:noFill/>
              <a:miter lim="400000"/>
            </a:ln>
            <a:effectLst/>
          </p:spPr>
          <p:txBody>
            <a:bodyPr wrap="square" lIns="45718" tIns="45718" rIns="45718" bIns="45718" numCol="1" anchor="ctr">
              <a:noAutofit/>
            </a:bodyPr>
            <a:lstStyle/>
            <a:p>
              <a:endParaRPr/>
            </a:p>
          </p:txBody>
        </p:sp>
        <p:sp>
          <p:nvSpPr>
            <p:cNvPr id="803" name="Rectangle"/>
            <p:cNvSpPr/>
            <p:nvPr/>
          </p:nvSpPr>
          <p:spPr>
            <a:xfrm>
              <a:off x="272080" y="141467"/>
              <a:ext cx="716780" cy="395289"/>
            </a:xfrm>
            <a:prstGeom prst="rect">
              <a:avLst/>
            </a:prstGeom>
            <a:solidFill>
              <a:srgbClr val="FFFFFF"/>
            </a:solidFill>
            <a:ln w="12700" cap="flat">
              <a:noFill/>
              <a:miter lim="400000"/>
            </a:ln>
            <a:effectLst/>
          </p:spPr>
          <p:txBody>
            <a:bodyPr wrap="square" lIns="45718" tIns="45718" rIns="45718" bIns="45718" numCol="1" anchor="ctr">
              <a:noAutofit/>
            </a:bodyPr>
            <a:lstStyle/>
            <a:p>
              <a:endParaRPr/>
            </a:p>
          </p:txBody>
        </p:sp>
      </p:grpSp>
      <p:sp>
        <p:nvSpPr>
          <p:cNvPr id="805" name="The Indian Potpourri"/>
          <p:cNvSpPr/>
          <p:nvPr/>
        </p:nvSpPr>
        <p:spPr>
          <a:xfrm>
            <a:off x="311738" y="-27161"/>
            <a:ext cx="8520524" cy="51664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2000" b="1"/>
            </a:lvl1pPr>
          </a:lstStyle>
          <a:p>
            <a:r>
              <a:t>The Indian Potpourri</a:t>
            </a:r>
          </a:p>
        </p:txBody>
      </p:sp>
      <p:sp>
        <p:nvSpPr>
          <p:cNvPr id="806" name="Slide Number"/>
          <p:cNvSpPr txBox="1">
            <a:spLocks noGrp="1"/>
          </p:cNvSpPr>
          <p:nvPr>
            <p:ph type="sldNum" sz="quarter" idx="2"/>
          </p:nvPr>
        </p:nvSpPr>
        <p:spPr>
          <a:xfrm>
            <a:off x="8817210" y="4757408"/>
            <a:ext cx="250591" cy="39912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grpSp>
        <p:nvGrpSpPr>
          <p:cNvPr id="810" name="Group"/>
          <p:cNvGrpSpPr/>
          <p:nvPr/>
        </p:nvGrpSpPr>
        <p:grpSpPr>
          <a:xfrm>
            <a:off x="650743" y="3384802"/>
            <a:ext cx="1620135" cy="1191098"/>
            <a:chOff x="0" y="0"/>
            <a:chExt cx="1620133" cy="1191097"/>
          </a:xfrm>
        </p:grpSpPr>
        <p:sp>
          <p:nvSpPr>
            <p:cNvPr id="807" name="Rectangle"/>
            <p:cNvSpPr/>
            <p:nvPr/>
          </p:nvSpPr>
          <p:spPr>
            <a:xfrm>
              <a:off x="0" y="16223"/>
              <a:ext cx="1620134" cy="1174875"/>
            </a:xfrm>
            <a:prstGeom prst="rect">
              <a:avLst/>
            </a:prstGeom>
            <a:solidFill>
              <a:srgbClr val="FFFFFF"/>
            </a:solidFill>
            <a:ln w="12700" cap="flat">
              <a:solidFill>
                <a:schemeClr val="accent1"/>
              </a:solidFill>
              <a:prstDash val="solid"/>
              <a:miter lim="400000"/>
            </a:ln>
            <a:effectLst/>
          </p:spPr>
          <p:txBody>
            <a:bodyPr wrap="square" lIns="45718" tIns="45718" rIns="45718" bIns="45718" numCol="1" anchor="ctr">
              <a:noAutofit/>
            </a:bodyPr>
            <a:lstStyle/>
            <a:p>
              <a:endParaRPr/>
            </a:p>
          </p:txBody>
        </p:sp>
        <p:sp>
          <p:nvSpPr>
            <p:cNvPr id="808" name="Swiggy Access"/>
            <p:cNvSpPr txBox="1"/>
            <p:nvPr/>
          </p:nvSpPr>
          <p:spPr>
            <a:xfrm>
              <a:off x="315172" y="0"/>
              <a:ext cx="989790" cy="2692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ctr">
              <a:spAutoFit/>
            </a:bodyPr>
            <a:lstStyle>
              <a:lvl1pPr algn="ctr" defTabSz="457200">
                <a:lnSpc>
                  <a:spcPts val="3400"/>
                </a:lnSpc>
                <a:defRPr sz="1000" b="1">
                  <a:solidFill>
                    <a:srgbClr val="3E433E"/>
                  </a:solidFill>
                  <a:latin typeface="Open Sans"/>
                  <a:ea typeface="Open Sans"/>
                  <a:cs typeface="Open Sans"/>
                  <a:sym typeface="Open Sans"/>
                </a:defRPr>
              </a:lvl1pPr>
            </a:lstStyle>
            <a:p>
              <a:r>
                <a:t>Swiggy Access</a:t>
              </a:r>
            </a:p>
          </p:txBody>
        </p:sp>
        <p:sp>
          <p:nvSpPr>
            <p:cNvPr id="809" name="100’s of small Kitchens inviting Chefs to cook under different brands"/>
            <p:cNvSpPr txBox="1"/>
            <p:nvPr/>
          </p:nvSpPr>
          <p:spPr>
            <a:xfrm>
              <a:off x="88430" y="342041"/>
              <a:ext cx="1385890" cy="8026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defTabSz="457200">
                <a:lnSpc>
                  <a:spcPts val="1300"/>
                </a:lnSpc>
                <a:defRPr sz="1000">
                  <a:solidFill>
                    <a:srgbClr val="3E433E"/>
                  </a:solidFill>
                  <a:latin typeface="Open Sans"/>
                  <a:ea typeface="Open Sans"/>
                  <a:cs typeface="Open Sans"/>
                  <a:sym typeface="Open Sans"/>
                </a:defRPr>
              </a:lvl1pPr>
            </a:lstStyle>
            <a:p>
              <a:r>
                <a:t>100’s of small Kitchens inviting Chefs to cook under different brands</a:t>
              </a:r>
            </a:p>
          </p:txBody>
        </p:sp>
      </p:grpSp>
      <p:grpSp>
        <p:nvGrpSpPr>
          <p:cNvPr id="815" name="Group"/>
          <p:cNvGrpSpPr/>
          <p:nvPr/>
        </p:nvGrpSpPr>
        <p:grpSpPr>
          <a:xfrm>
            <a:off x="650743" y="2217698"/>
            <a:ext cx="1620135" cy="1094302"/>
            <a:chOff x="0" y="0"/>
            <a:chExt cx="1620133" cy="1094301"/>
          </a:xfrm>
        </p:grpSpPr>
        <p:sp>
          <p:nvSpPr>
            <p:cNvPr id="811" name="Rectangle"/>
            <p:cNvSpPr/>
            <p:nvPr/>
          </p:nvSpPr>
          <p:spPr>
            <a:xfrm>
              <a:off x="0" y="7520"/>
              <a:ext cx="1620134" cy="1086782"/>
            </a:xfrm>
            <a:prstGeom prst="rect">
              <a:avLst/>
            </a:prstGeom>
            <a:solidFill>
              <a:srgbClr val="FFFFFF"/>
            </a:solidFill>
            <a:ln w="12700" cap="flat">
              <a:solidFill>
                <a:schemeClr val="accent1"/>
              </a:solidFill>
              <a:prstDash val="solid"/>
              <a:miter lim="400000"/>
            </a:ln>
            <a:effectLst/>
          </p:spPr>
          <p:txBody>
            <a:bodyPr wrap="square" lIns="45718" tIns="45718" rIns="45718" bIns="45718" numCol="1" anchor="ctr">
              <a:noAutofit/>
            </a:bodyPr>
            <a:lstStyle/>
            <a:p>
              <a:endParaRPr/>
            </a:p>
          </p:txBody>
        </p:sp>
        <p:sp>
          <p:nvSpPr>
            <p:cNvPr id="812" name="BrandWorks"/>
            <p:cNvSpPr txBox="1"/>
            <p:nvPr/>
          </p:nvSpPr>
          <p:spPr>
            <a:xfrm>
              <a:off x="368285" y="0"/>
              <a:ext cx="883564" cy="3188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Autofit/>
            </a:bodyPr>
            <a:lstStyle>
              <a:lvl1pPr algn="ctr" defTabSz="457200">
                <a:lnSpc>
                  <a:spcPts val="3400"/>
                </a:lnSpc>
                <a:defRPr sz="1000" b="1">
                  <a:solidFill>
                    <a:srgbClr val="3E433E"/>
                  </a:solidFill>
                  <a:latin typeface="Open Sans"/>
                  <a:ea typeface="Open Sans"/>
                  <a:cs typeface="Open Sans"/>
                  <a:sym typeface="Open Sans"/>
                </a:defRPr>
              </a:lvl1pPr>
            </a:lstStyle>
            <a:p>
              <a:r>
                <a:t>BrandWorks</a:t>
              </a:r>
            </a:p>
          </p:txBody>
        </p:sp>
        <p:sp>
          <p:nvSpPr>
            <p:cNvPr id="813" name="Co-created Brands"/>
            <p:cNvSpPr txBox="1"/>
            <p:nvPr/>
          </p:nvSpPr>
          <p:spPr>
            <a:xfrm>
              <a:off x="177878" y="640077"/>
              <a:ext cx="1264378" cy="3188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Autofit/>
            </a:bodyPr>
            <a:lstStyle>
              <a:lvl1pPr algn="ctr" defTabSz="457200">
                <a:lnSpc>
                  <a:spcPts val="3400"/>
                </a:lnSpc>
                <a:defRPr sz="1000">
                  <a:solidFill>
                    <a:srgbClr val="3E433E"/>
                  </a:solidFill>
                  <a:latin typeface="Open Sans"/>
                  <a:ea typeface="Open Sans"/>
                  <a:cs typeface="Open Sans"/>
                  <a:sym typeface="Open Sans"/>
                </a:defRPr>
              </a:lvl1pPr>
            </a:lstStyle>
            <a:p>
              <a:r>
                <a:t>Co-created Brands</a:t>
              </a:r>
            </a:p>
          </p:txBody>
        </p:sp>
        <p:sp>
          <p:nvSpPr>
            <p:cNvPr id="814" name="&gt; 1000"/>
            <p:cNvSpPr txBox="1"/>
            <p:nvPr/>
          </p:nvSpPr>
          <p:spPr>
            <a:xfrm>
              <a:off x="560273" y="448310"/>
              <a:ext cx="499588" cy="3188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Autofit/>
            </a:bodyPr>
            <a:lstStyle>
              <a:lvl1pPr algn="ctr" defTabSz="457200">
                <a:lnSpc>
                  <a:spcPts val="3400"/>
                </a:lnSpc>
                <a:defRPr sz="1000">
                  <a:solidFill>
                    <a:srgbClr val="3E433E"/>
                  </a:solidFill>
                  <a:latin typeface="Open Sans"/>
                  <a:ea typeface="Open Sans"/>
                  <a:cs typeface="Open Sans"/>
                  <a:sym typeface="Open Sans"/>
                </a:defRPr>
              </a:lvl1pPr>
            </a:lstStyle>
            <a:p>
              <a:r>
                <a:t>&gt; 1000</a:t>
              </a:r>
            </a:p>
          </p:txBody>
        </p:sp>
      </p:grpSp>
      <p:grpSp>
        <p:nvGrpSpPr>
          <p:cNvPr id="822" name="Group"/>
          <p:cNvGrpSpPr/>
          <p:nvPr/>
        </p:nvGrpSpPr>
        <p:grpSpPr>
          <a:xfrm>
            <a:off x="386029" y="943194"/>
            <a:ext cx="2260805" cy="1194920"/>
            <a:chOff x="0" y="0"/>
            <a:chExt cx="2260804" cy="1194919"/>
          </a:xfrm>
        </p:grpSpPr>
        <p:sp>
          <p:nvSpPr>
            <p:cNvPr id="816" name="Rectangle"/>
            <p:cNvSpPr/>
            <p:nvPr/>
          </p:nvSpPr>
          <p:spPr>
            <a:xfrm>
              <a:off x="0" y="6349"/>
              <a:ext cx="2260805" cy="1174875"/>
            </a:xfrm>
            <a:prstGeom prst="rect">
              <a:avLst/>
            </a:prstGeom>
            <a:solidFill>
              <a:srgbClr val="FFFFFF"/>
            </a:solidFill>
            <a:ln w="12700" cap="flat">
              <a:solidFill>
                <a:schemeClr val="accent1"/>
              </a:solidFill>
              <a:prstDash val="solid"/>
              <a:miter lim="400000"/>
            </a:ln>
            <a:effectLst/>
          </p:spPr>
          <p:txBody>
            <a:bodyPr wrap="square" lIns="45718" tIns="45718" rIns="45718" bIns="45718" numCol="1" anchor="ctr">
              <a:noAutofit/>
            </a:bodyPr>
            <a:lstStyle/>
            <a:p>
              <a:endParaRPr/>
            </a:p>
          </p:txBody>
        </p:sp>
        <p:sp>
          <p:nvSpPr>
            <p:cNvPr id="817" name="Homely"/>
            <p:cNvSpPr txBox="1"/>
            <p:nvPr/>
          </p:nvSpPr>
          <p:spPr>
            <a:xfrm>
              <a:off x="1416354" y="933027"/>
              <a:ext cx="542028" cy="2565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ctr">
              <a:spAutoFit/>
            </a:bodyPr>
            <a:lstStyle>
              <a:lvl1pPr algn="ctr" defTabSz="457200">
                <a:lnSpc>
                  <a:spcPts val="3200"/>
                </a:lnSpc>
                <a:defRPr sz="900" b="1">
                  <a:solidFill>
                    <a:srgbClr val="3E433E"/>
                  </a:solidFill>
                  <a:latin typeface="Open Sans"/>
                  <a:ea typeface="Open Sans"/>
                  <a:cs typeface="Open Sans"/>
                  <a:sym typeface="Open Sans"/>
                </a:defRPr>
              </a:lvl1pPr>
            </a:lstStyle>
            <a:p>
              <a:r>
                <a:t>Homely</a:t>
              </a:r>
            </a:p>
          </p:txBody>
        </p:sp>
        <p:pic>
          <p:nvPicPr>
            <p:cNvPr id="818" name="Image" descr="Image"/>
            <p:cNvPicPr>
              <a:picLocks noChangeAspect="1"/>
            </p:cNvPicPr>
            <p:nvPr/>
          </p:nvPicPr>
          <p:blipFill>
            <a:blip r:embed="rId3">
              <a:extLst/>
            </a:blip>
            <a:stretch>
              <a:fillRect/>
            </a:stretch>
          </p:blipFill>
          <p:spPr>
            <a:xfrm>
              <a:off x="151080" y="145054"/>
              <a:ext cx="1012941" cy="1012941"/>
            </a:xfrm>
            <a:prstGeom prst="rect">
              <a:avLst/>
            </a:prstGeom>
            <a:ln w="12700" cap="flat">
              <a:noFill/>
              <a:miter lim="400000"/>
            </a:ln>
            <a:effectLst/>
          </p:spPr>
        </p:pic>
        <p:pic>
          <p:nvPicPr>
            <p:cNvPr id="819" name="Image" descr="Image"/>
            <p:cNvPicPr>
              <a:picLocks noChangeAspect="1"/>
            </p:cNvPicPr>
            <p:nvPr/>
          </p:nvPicPr>
          <p:blipFill>
            <a:blip r:embed="rId4">
              <a:extLst/>
            </a:blip>
            <a:stretch>
              <a:fillRect/>
            </a:stretch>
          </p:blipFill>
          <p:spPr>
            <a:xfrm>
              <a:off x="1325876" y="303933"/>
              <a:ext cx="684475" cy="684475"/>
            </a:xfrm>
            <a:prstGeom prst="rect">
              <a:avLst/>
            </a:prstGeom>
            <a:ln w="12700" cap="flat">
              <a:noFill/>
              <a:miter lim="400000"/>
            </a:ln>
            <a:effectLst/>
          </p:spPr>
        </p:pic>
        <p:sp>
          <p:nvSpPr>
            <p:cNvPr id="820" name="The Bowl Company"/>
            <p:cNvSpPr txBox="1"/>
            <p:nvPr/>
          </p:nvSpPr>
          <p:spPr>
            <a:xfrm>
              <a:off x="63700" y="938381"/>
              <a:ext cx="1187701" cy="2565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ctr">
              <a:spAutoFit/>
            </a:bodyPr>
            <a:lstStyle>
              <a:lvl1pPr algn="ctr" defTabSz="457200">
                <a:lnSpc>
                  <a:spcPts val="3200"/>
                </a:lnSpc>
                <a:defRPr sz="900" b="1">
                  <a:solidFill>
                    <a:srgbClr val="3E433E"/>
                  </a:solidFill>
                  <a:latin typeface="Open Sans"/>
                  <a:ea typeface="Open Sans"/>
                  <a:cs typeface="Open Sans"/>
                  <a:sym typeface="Open Sans"/>
                </a:defRPr>
              </a:lvl1pPr>
            </a:lstStyle>
            <a:p>
              <a:r>
                <a:t>The Bowl Company</a:t>
              </a:r>
            </a:p>
          </p:txBody>
        </p:sp>
        <p:sp>
          <p:nvSpPr>
            <p:cNvPr id="821" name="Own Food Brands"/>
            <p:cNvSpPr txBox="1"/>
            <p:nvPr/>
          </p:nvSpPr>
          <p:spPr>
            <a:xfrm>
              <a:off x="522987" y="0"/>
              <a:ext cx="1214831" cy="2692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ctr">
              <a:spAutoFit/>
            </a:bodyPr>
            <a:lstStyle>
              <a:lvl1pPr algn="ctr" defTabSz="457200">
                <a:lnSpc>
                  <a:spcPts val="3400"/>
                </a:lnSpc>
                <a:defRPr sz="1000" b="1">
                  <a:solidFill>
                    <a:srgbClr val="3E433E"/>
                  </a:solidFill>
                  <a:latin typeface="Open Sans"/>
                  <a:ea typeface="Open Sans"/>
                  <a:cs typeface="Open Sans"/>
                  <a:sym typeface="Open Sans"/>
                </a:defRPr>
              </a:lvl1pPr>
            </a:lstStyle>
            <a:p>
              <a:r>
                <a:t>Own Food Brands</a:t>
              </a:r>
            </a:p>
          </p:txBody>
        </p:sp>
      </p:grpSp>
      <p:sp>
        <p:nvSpPr>
          <p:cNvPr id="823" name="Rectangle"/>
          <p:cNvSpPr/>
          <p:nvPr/>
        </p:nvSpPr>
        <p:spPr>
          <a:xfrm>
            <a:off x="6441864" y="978567"/>
            <a:ext cx="2260806" cy="1174875"/>
          </a:xfrm>
          <a:prstGeom prst="rect">
            <a:avLst/>
          </a:prstGeom>
          <a:solidFill>
            <a:srgbClr val="DDDDDD"/>
          </a:solidFill>
          <a:ln w="12700">
            <a:miter lim="400000"/>
          </a:ln>
        </p:spPr>
        <p:txBody>
          <a:bodyPr lIns="45718" tIns="45718" rIns="45718" bIns="45718" anchor="ctr"/>
          <a:lstStyle/>
          <a:p>
            <a:endParaRPr/>
          </a:p>
        </p:txBody>
      </p:sp>
      <p:pic>
        <p:nvPicPr>
          <p:cNvPr id="824" name="Image" descr="Image"/>
          <p:cNvPicPr>
            <a:picLocks noChangeAspect="1"/>
          </p:cNvPicPr>
          <p:nvPr/>
        </p:nvPicPr>
        <p:blipFill>
          <a:blip r:embed="rId5">
            <a:extLst/>
          </a:blip>
          <a:stretch>
            <a:fillRect/>
          </a:stretch>
        </p:blipFill>
        <p:spPr>
          <a:xfrm>
            <a:off x="6516249" y="1281824"/>
            <a:ext cx="2112036" cy="466761"/>
          </a:xfrm>
          <a:prstGeom prst="rect">
            <a:avLst/>
          </a:prstGeom>
          <a:ln w="12700">
            <a:miter lim="400000"/>
          </a:ln>
        </p:spPr>
      </p:pic>
      <p:sp>
        <p:nvSpPr>
          <p:cNvPr id="825" name="Own Food Brands"/>
          <p:cNvSpPr txBox="1"/>
          <p:nvPr/>
        </p:nvSpPr>
        <p:spPr>
          <a:xfrm>
            <a:off x="6866783" y="948892"/>
            <a:ext cx="1410969" cy="277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200" b="1"/>
            </a:lvl1pPr>
          </a:lstStyle>
          <a:p>
            <a:r>
              <a:t>Own Food Brands</a:t>
            </a:r>
          </a:p>
        </p:txBody>
      </p:sp>
      <p:sp>
        <p:nvSpPr>
          <p:cNvPr id="826" name="Corporate Cafeteria"/>
          <p:cNvSpPr txBox="1"/>
          <p:nvPr/>
        </p:nvSpPr>
        <p:spPr>
          <a:xfrm>
            <a:off x="6866783" y="1854798"/>
            <a:ext cx="1551786" cy="277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200" b="1"/>
            </a:lvl1pPr>
          </a:lstStyle>
          <a:p>
            <a:r>
              <a:t>Corporate Cafeteria</a:t>
            </a:r>
          </a:p>
        </p:txBody>
      </p:sp>
      <p:grpSp>
        <p:nvGrpSpPr>
          <p:cNvPr id="829" name="Group"/>
          <p:cNvGrpSpPr/>
          <p:nvPr/>
        </p:nvGrpSpPr>
        <p:grpSpPr>
          <a:xfrm>
            <a:off x="6524973" y="3144436"/>
            <a:ext cx="2235406" cy="1321712"/>
            <a:chOff x="0" y="0"/>
            <a:chExt cx="2235404" cy="1321710"/>
          </a:xfrm>
        </p:grpSpPr>
        <p:pic>
          <p:nvPicPr>
            <p:cNvPr id="827" name="Image" descr="Image"/>
            <p:cNvPicPr>
              <a:picLocks noChangeAspect="1"/>
            </p:cNvPicPr>
            <p:nvPr/>
          </p:nvPicPr>
          <p:blipFill>
            <a:blip r:embed="rId6">
              <a:extLst/>
            </a:blip>
            <a:stretch>
              <a:fillRect/>
            </a:stretch>
          </p:blipFill>
          <p:spPr>
            <a:xfrm>
              <a:off x="0" y="316582"/>
              <a:ext cx="2235405" cy="1005129"/>
            </a:xfrm>
            <a:prstGeom prst="rect">
              <a:avLst/>
            </a:prstGeom>
            <a:ln w="25400" cap="flat">
              <a:solidFill>
                <a:srgbClr val="000000"/>
              </a:solidFill>
              <a:prstDash val="solid"/>
              <a:miter lim="400000"/>
            </a:ln>
            <a:effectLst/>
          </p:spPr>
        </p:pic>
        <p:sp>
          <p:nvSpPr>
            <p:cNvPr id="828" name="Wholesale Supply Brand"/>
            <p:cNvSpPr txBox="1"/>
            <p:nvPr/>
          </p:nvSpPr>
          <p:spPr>
            <a:xfrm>
              <a:off x="182398" y="0"/>
              <a:ext cx="1870608" cy="2775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ctr">
              <a:spAutoFit/>
            </a:bodyPr>
            <a:lstStyle>
              <a:lvl1pPr>
                <a:defRPr sz="1200" b="1"/>
              </a:lvl1pPr>
            </a:lstStyle>
            <a:p>
              <a:r>
                <a:t>Wholesale Supply Brand</a:t>
              </a:r>
            </a:p>
          </p:txBody>
        </p:sp>
      </p:grpSp>
      <p:pic>
        <p:nvPicPr>
          <p:cNvPr id="830" name="Image" descr="Image"/>
          <p:cNvPicPr>
            <a:picLocks noChangeAspect="1"/>
          </p:cNvPicPr>
          <p:nvPr/>
        </p:nvPicPr>
        <p:blipFill>
          <a:blip r:embed="rId7">
            <a:extLst/>
          </a:blip>
          <a:stretch>
            <a:fillRect/>
          </a:stretch>
        </p:blipFill>
        <p:spPr>
          <a:xfrm>
            <a:off x="3903758" y="3384802"/>
            <a:ext cx="1336484" cy="1336483"/>
          </a:xfrm>
          <a:prstGeom prst="rect">
            <a:avLst/>
          </a:prstGeom>
          <a:ln w="12700">
            <a:miter lim="400000"/>
          </a:ln>
        </p:spPr>
      </p:pic>
      <p:sp>
        <p:nvSpPr>
          <p:cNvPr id="831" name="Loyalty Program"/>
          <p:cNvSpPr txBox="1"/>
          <p:nvPr/>
        </p:nvSpPr>
        <p:spPr>
          <a:xfrm>
            <a:off x="3923056" y="3384802"/>
            <a:ext cx="1297888" cy="277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200" b="1">
                <a:solidFill>
                  <a:srgbClr val="FFFFFF"/>
                </a:solidFill>
              </a:defRPr>
            </a:lvl1pPr>
          </a:lstStyle>
          <a:p>
            <a:r>
              <a:t>Loyalty Program</a:t>
            </a:r>
          </a:p>
        </p:txBody>
      </p:sp>
      <p:sp>
        <p:nvSpPr>
          <p:cNvPr id="832" name="https://www.ft.com/content/2d0acea4-33bd-11ea-9703-eea0cae3f0de"/>
          <p:cNvSpPr txBox="1"/>
          <p:nvPr/>
        </p:nvSpPr>
        <p:spPr>
          <a:xfrm rot="16200000">
            <a:off x="-1457434" y="2605888"/>
            <a:ext cx="3344773" cy="2155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a:defRPr sz="800"/>
            </a:pPr>
            <a:r>
              <a:rPr u="sng">
                <a:solidFill>
                  <a:srgbClr val="0000FF"/>
                </a:solidFill>
                <a:uFill>
                  <a:solidFill>
                    <a:srgbClr val="0000FF"/>
                  </a:solidFill>
                </a:uFill>
                <a:hlinkClick r:id="rId8"/>
              </a:rPr>
              <a:t>https://www.ft.com/content/2d0acea4-33bd-11ea-9703-eea0cae3f0de</a:t>
            </a:r>
            <a:r>
              <a:t> </a:t>
            </a:r>
          </a:p>
        </p:txBody>
      </p:sp>
      <p:sp>
        <p:nvSpPr>
          <p:cNvPr id="833" name="Are these Delivery Company?"/>
          <p:cNvSpPr/>
          <p:nvPr/>
        </p:nvSpPr>
        <p:spPr>
          <a:xfrm>
            <a:off x="2424223" y="546242"/>
            <a:ext cx="4283147" cy="516645"/>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2000" b="1"/>
            </a:lvl1pPr>
          </a:lstStyle>
          <a:p>
            <a:r>
              <a:rPr dirty="0"/>
              <a:t>Are these </a:t>
            </a:r>
            <a:r>
              <a:rPr lang="en-US" dirty="0" smtClean="0"/>
              <a:t>'</a:t>
            </a:r>
            <a:r>
              <a:rPr dirty="0" smtClean="0"/>
              <a:t>Delivery</a:t>
            </a:r>
            <a:r>
              <a:rPr lang="en-US" dirty="0" smtClean="0"/>
              <a:t>'</a:t>
            </a:r>
            <a:r>
              <a:rPr dirty="0" smtClean="0"/>
              <a:t> Compan</a:t>
            </a:r>
            <a:r>
              <a:rPr lang="en-US" dirty="0" smtClean="0"/>
              <a:t>ies</a:t>
            </a:r>
            <a:r>
              <a:rPr dirty="0" smtClean="0"/>
              <a:t>?</a:t>
            </a:r>
            <a:endParaRPr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Slide Number"/>
          <p:cNvSpPr txBox="1">
            <a:spLocks noGrp="1"/>
          </p:cNvSpPr>
          <p:nvPr>
            <p:ph type="sldNum" sz="quarter" idx="2"/>
          </p:nvPr>
        </p:nvSpPr>
        <p:spPr>
          <a:xfrm>
            <a:off x="8817210" y="4757408"/>
            <a:ext cx="250591" cy="39912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
        <p:nvSpPr>
          <p:cNvPr id="836" name="https://www.ft.com/content/2d0acea4-33bd-11ea-9703-eea0cae3f0de"/>
          <p:cNvSpPr txBox="1"/>
          <p:nvPr/>
        </p:nvSpPr>
        <p:spPr>
          <a:xfrm>
            <a:off x="617785" y="4577885"/>
            <a:ext cx="3344772" cy="2155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a:defRPr sz="800"/>
            </a:pPr>
            <a:r>
              <a:rPr u="sng">
                <a:solidFill>
                  <a:srgbClr val="0000FF"/>
                </a:solidFill>
                <a:uFill>
                  <a:solidFill>
                    <a:srgbClr val="0000FF"/>
                  </a:solidFill>
                </a:uFill>
                <a:hlinkClick r:id="rId2"/>
              </a:rPr>
              <a:t>https://www.ft.com/content/2d0acea4-33bd-11ea-9703-eea0cae3f0de</a:t>
            </a:r>
            <a:r>
              <a:t> </a:t>
            </a:r>
          </a:p>
        </p:txBody>
      </p:sp>
      <p:graphicFrame>
        <p:nvGraphicFramePr>
          <p:cNvPr id="837" name="Table"/>
          <p:cNvGraphicFramePr/>
          <p:nvPr/>
        </p:nvGraphicFramePr>
        <p:xfrm>
          <a:off x="5349264" y="670024"/>
          <a:ext cx="2953978" cy="762000"/>
        </p:xfrm>
        <a:graphic>
          <a:graphicData uri="http://schemas.openxmlformats.org/drawingml/2006/table">
            <a:tbl>
              <a:tblPr firstRow="1">
                <a:tableStyleId>{4C3C2611-4C71-4FC5-86AE-919BDF0F9419}</a:tableStyleId>
              </a:tblPr>
              <a:tblGrid>
                <a:gridCol w="770651"/>
                <a:gridCol w="959921"/>
                <a:gridCol w="1223406"/>
              </a:tblGrid>
              <a:tr h="253110">
                <a:tc>
                  <a:txBody>
                    <a:bodyPr/>
                    <a:lstStyle/>
                    <a:p>
                      <a:pPr defTabSz="457200">
                        <a:defRPr sz="1800" b="0">
                          <a:solidFill>
                            <a:srgbClr val="000000"/>
                          </a:solidFill>
                        </a:defRPr>
                      </a:pPr>
                      <a:r>
                        <a:rPr sz="1000" b="1">
                          <a:sym typeface="Helvetica Neue"/>
                        </a:rPr>
                        <a:t>2019</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1800" b="0">
                          <a:solidFill>
                            <a:srgbClr val="000000"/>
                          </a:solidFill>
                        </a:defRPr>
                      </a:pPr>
                      <a:r>
                        <a:rPr sz="1000" b="1">
                          <a:sym typeface="Helvetica Neue"/>
                        </a:rPr>
                        <a:t>Deliveries (M)</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1800" b="0">
                          <a:solidFill>
                            <a:srgbClr val="000000"/>
                          </a:solidFill>
                        </a:defRPr>
                      </a:pPr>
                      <a:r>
                        <a:rPr sz="1000" b="1">
                          <a:sym typeface="Helvetica Neue"/>
                        </a:rPr>
                        <a:t>Cost/Delivery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r>
              <a:tr h="253110">
                <a:tc>
                  <a:txBody>
                    <a:bodyPr/>
                    <a:lstStyle/>
                    <a:p>
                      <a:pPr algn="l" defTabSz="457200">
                        <a:defRPr sz="1800"/>
                      </a:pPr>
                      <a:r>
                        <a:rPr sz="1000" b="1">
                          <a:sym typeface="Helvetica Neue"/>
                        </a:rPr>
                        <a:t>Swiggy</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1000" b="1">
                          <a:sym typeface="Helvetica Neue"/>
                        </a:rPr>
                        <a:t>511.00</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0.416</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solidFill>
                      <a:schemeClr val="accent5">
                        <a:lumOff val="23235"/>
                      </a:schemeClr>
                    </a:solidFill>
                  </a:tcPr>
                </a:tc>
              </a:tr>
              <a:tr h="253110">
                <a:tc>
                  <a:txBody>
                    <a:bodyPr/>
                    <a:lstStyle/>
                    <a:p>
                      <a:pPr algn="l" defTabSz="457200">
                        <a:defRPr sz="1800"/>
                      </a:pPr>
                      <a:r>
                        <a:rPr sz="1000" b="1">
                          <a:sym typeface="Helvetica Neue"/>
                        </a:rPr>
                        <a:t>Zomato</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b="1">
                          <a:sym typeface="Helvetica Neue"/>
                        </a:rPr>
                        <a:t>456.25</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000">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bl>
          </a:graphicData>
        </a:graphic>
      </p:graphicFrame>
      <p:sp>
        <p:nvSpPr>
          <p:cNvPr id="838" name="Swiggy &amp; Zomato - Numbers"/>
          <p:cNvSpPr/>
          <p:nvPr/>
        </p:nvSpPr>
        <p:spPr>
          <a:xfrm>
            <a:off x="-19168" y="55766"/>
            <a:ext cx="8989161" cy="516645"/>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2500"/>
            </a:lvl1pPr>
          </a:lstStyle>
          <a:p>
            <a:r>
              <a:t>Swiggy &amp; Zomato - Numbers </a:t>
            </a:r>
          </a:p>
        </p:txBody>
      </p:sp>
      <p:sp>
        <p:nvSpPr>
          <p:cNvPr id="839" name="https://inc42.com/features/zomato-earns-more-as-swiggy-burns-more-how-indias-foodtech-unicorns-fared-in-fy19/"/>
          <p:cNvSpPr txBox="1"/>
          <p:nvPr/>
        </p:nvSpPr>
        <p:spPr>
          <a:xfrm>
            <a:off x="4506992" y="4615986"/>
            <a:ext cx="4126280" cy="178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defTabSz="457200">
              <a:defRPr sz="600"/>
            </a:pPr>
            <a:r>
              <a:rPr u="sng">
                <a:solidFill>
                  <a:srgbClr val="0000FF"/>
                </a:solidFill>
                <a:uFill>
                  <a:solidFill>
                    <a:srgbClr val="0000FF"/>
                  </a:solidFill>
                </a:uFill>
                <a:hlinkClick r:id="rId2"/>
              </a:rPr>
              <a:t>https://inc42.com/features/zomato-earns-more-as-swiggy-burns-more-how-indias-foodtech-unicorns-fared-in-fy19/</a:t>
            </a:r>
            <a:r>
              <a:t>   </a:t>
            </a:r>
          </a:p>
        </p:txBody>
      </p:sp>
      <p:graphicFrame>
        <p:nvGraphicFramePr>
          <p:cNvPr id="840" name="Table"/>
          <p:cNvGraphicFramePr/>
          <p:nvPr>
            <p:extLst>
              <p:ext uri="{D42A27DB-BD31-4B8C-83A1-F6EECF244321}">
                <p14:modId xmlns:p14="http://schemas.microsoft.com/office/powerpoint/2010/main" val="2516230649"/>
              </p:ext>
            </p:extLst>
          </p:nvPr>
        </p:nvGraphicFramePr>
        <p:xfrm>
          <a:off x="778767" y="659211"/>
          <a:ext cx="4493100" cy="2316480"/>
        </p:xfrm>
        <a:graphic>
          <a:graphicData uri="http://schemas.openxmlformats.org/drawingml/2006/table">
            <a:tbl>
              <a:tblPr firstCol="1">
                <a:tableStyleId>{4C3C2611-4C71-4FC5-86AE-919BDF0F9419}</a:tableStyleId>
              </a:tblPr>
              <a:tblGrid>
                <a:gridCol w="1470064"/>
                <a:gridCol w="959485"/>
                <a:gridCol w="974526"/>
                <a:gridCol w="1089025"/>
              </a:tblGrid>
              <a:tr h="253110">
                <a:tc rowSpan="2">
                  <a:txBody>
                    <a:bodyPr/>
                    <a:lstStyle/>
                    <a:p>
                      <a:pPr algn="r" defTabSz="457200">
                        <a:defRPr sz="1800" b="0">
                          <a:solidFill>
                            <a:srgbClr val="000000"/>
                          </a:solidFill>
                        </a:defRPr>
                      </a:pPr>
                      <a:r>
                        <a:rPr sz="1000" b="1" dirty="0">
                          <a:sym typeface="Helvetica Neue"/>
                        </a:rPr>
                        <a:t>Major Costs</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gridSpan="2">
                  <a:txBody>
                    <a:bodyPr/>
                    <a:lstStyle/>
                    <a:p>
                      <a:pPr defTabSz="457200">
                        <a:defRPr sz="1800"/>
                      </a:pPr>
                      <a:r>
                        <a:rPr sz="1000" b="1">
                          <a:sym typeface="Helvetica Neue"/>
                        </a:rPr>
                        <a:t>Swiggy (2019)</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BEC0BF"/>
                    </a:solidFill>
                  </a:tcPr>
                </a:tc>
                <a:tc hMerge="1">
                  <a:txBody>
                    <a:bodyPr/>
                    <a:lstStyle/>
                    <a:p>
                      <a:endParaRPr lang="en-US"/>
                    </a:p>
                  </a:txBody>
                  <a:tcPr/>
                </a:tc>
                <a:tc>
                  <a:txBody>
                    <a:bodyPr/>
                    <a:lstStyle/>
                    <a:p>
                      <a:pPr defTabSz="457200">
                        <a:defRPr sz="1800"/>
                      </a:pPr>
                      <a:r>
                        <a:rPr sz="1000" b="1" dirty="0" smtClean="0">
                          <a:sym typeface="Helvetica Neue"/>
                        </a:rPr>
                        <a:t>Zom</a:t>
                      </a:r>
                      <a:r>
                        <a:rPr lang="en-US" sz="1000" b="1" dirty="0" smtClean="0">
                          <a:sym typeface="Helvetica Neue"/>
                        </a:rPr>
                        <a:t>a</a:t>
                      </a:r>
                      <a:r>
                        <a:rPr sz="1000" b="1" dirty="0" smtClean="0">
                          <a:sym typeface="Helvetica Neue"/>
                        </a:rPr>
                        <a:t>to </a:t>
                      </a:r>
                      <a:r>
                        <a:rPr sz="1000" b="1" dirty="0">
                          <a:sym typeface="Helvetica Neue"/>
                        </a:rPr>
                        <a:t>(2019)</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BEC0BF"/>
                    </a:solidFill>
                  </a:tcPr>
                </a:tc>
              </a:tr>
              <a:tr h="253110">
                <a:tc vMerge="1">
                  <a:txBody>
                    <a:bodyPr/>
                    <a:lstStyle/>
                    <a:p>
                      <a:endParaRPr lang="en-US"/>
                    </a:p>
                  </a:txBody>
                  <a:tcPr/>
                </a:tc>
                <a:tc>
                  <a:txBody>
                    <a:bodyPr/>
                    <a:lstStyle/>
                    <a:p>
                      <a:pPr defTabSz="457200">
                        <a:defRPr sz="1800"/>
                      </a:pPr>
                      <a:r>
                        <a:rPr sz="1000" b="1">
                          <a:sym typeface="Helvetica Neue"/>
                        </a:rPr>
                        <a:t>$ M</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defTabSz="457200">
                        <a:defRPr sz="1800"/>
                      </a:pPr>
                      <a:r>
                        <a:rPr sz="1000" b="1">
                          <a:sym typeface="Helvetica Neue"/>
                        </a:rPr>
                        <a:t>% of T. Cost</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defTabSz="457200">
                        <a:defRPr sz="1800"/>
                      </a:pPr>
                      <a:r>
                        <a:rPr sz="1000" b="1">
                          <a:sym typeface="Helvetica Neue"/>
                        </a:rPr>
                        <a:t>$ M</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r>
              <a:tr h="253110">
                <a:tc>
                  <a:txBody>
                    <a:bodyPr/>
                    <a:lstStyle/>
                    <a:p>
                      <a:pPr algn="r" defTabSz="457200">
                        <a:defRPr sz="1800" b="0">
                          <a:solidFill>
                            <a:srgbClr val="000000"/>
                          </a:solidFill>
                        </a:defRPr>
                      </a:pPr>
                      <a:r>
                        <a:rPr sz="1000" b="1">
                          <a:sym typeface="Helvetica Neue"/>
                        </a:rPr>
                        <a:t>Delivery Cost</a:t>
                      </a:r>
                    </a:p>
                  </a:txBody>
                  <a:tcPr marL="50800" marR="50800" marT="50800" marB="50800" horzOverflow="overflow">
                    <a:lnL w="4445">
                      <a:solidFill>
                        <a:srgbClr val="000000"/>
                      </a:solidFill>
                      <a:miter lim="400000"/>
                    </a:lnL>
                    <a:lnR>
                      <a:solidFill>
                        <a:srgbClr val="000000"/>
                      </a:solidFill>
                      <a:miter lim="400000"/>
                    </a:lnR>
                    <a:lnT>
                      <a:solidFill>
                        <a:srgbClr val="000000"/>
                      </a:solidFill>
                      <a:miter lim="400000"/>
                    </a:lnT>
                    <a:lnB w="4445">
                      <a:solidFill>
                        <a:srgbClr val="000000"/>
                      </a:solidFill>
                      <a:miter lim="400000"/>
                    </a:lnB>
                    <a:solidFill>
                      <a:srgbClr val="DCDCDC"/>
                    </a:solidFill>
                  </a:tcPr>
                </a:tc>
                <a:tc>
                  <a:txBody>
                    <a:bodyPr/>
                    <a:lstStyle/>
                    <a:p>
                      <a:pPr algn="r" defTabSz="457200">
                        <a:defRPr sz="1800"/>
                      </a:pPr>
                      <a:r>
                        <a:rPr sz="1200" b="1">
                          <a:latin typeface="Arial"/>
                          <a:ea typeface="Arial"/>
                          <a:cs typeface="Arial"/>
                          <a:sym typeface="Arial"/>
                        </a:rPr>
                        <a:t>212</a:t>
                      </a:r>
                    </a:p>
                  </a:txBody>
                  <a:tcPr marL="50800" marR="50800" marT="50800" marB="50800" horzOverflow="overflow">
                    <a:lnL>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42</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l" defTabSz="457200">
                        <a:defRPr sz="1000">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r>
              <a:tr h="253110">
                <a:tc>
                  <a:txBody>
                    <a:bodyPr/>
                    <a:lstStyle/>
                    <a:p>
                      <a:pPr algn="r" defTabSz="457200">
                        <a:defRPr sz="1800" b="0">
                          <a:solidFill>
                            <a:srgbClr val="000000"/>
                          </a:solidFill>
                        </a:defRPr>
                      </a:pPr>
                      <a:r>
                        <a:rPr sz="1000" b="1" dirty="0" smtClean="0">
                          <a:sym typeface="Helvetica Neue"/>
                        </a:rPr>
                        <a:t>Salar</a:t>
                      </a:r>
                      <a:r>
                        <a:rPr lang="en-US" sz="1000" b="1" dirty="0" smtClean="0">
                          <a:sym typeface="Helvetica Neue"/>
                        </a:rPr>
                        <a:t>ies</a:t>
                      </a:r>
                      <a:endParaRPr sz="1000" b="1" dirty="0">
                        <a:sym typeface="Helvetica Neue"/>
                      </a:endParaRP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defRPr sz="1800"/>
                      </a:pPr>
                      <a:r>
                        <a:rPr sz="1000" b="1">
                          <a:sym typeface="Helvetica Neue"/>
                        </a:rPr>
                        <a:t>56</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11</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000">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253110">
                <a:tc>
                  <a:txBody>
                    <a:bodyPr/>
                    <a:lstStyle/>
                    <a:p>
                      <a:pPr algn="r" defTabSz="457200">
                        <a:defRPr sz="1800" b="0">
                          <a:solidFill>
                            <a:srgbClr val="000000"/>
                          </a:solidFill>
                        </a:defRPr>
                      </a:pPr>
                      <a:r>
                        <a:rPr sz="1000" b="1">
                          <a:sym typeface="Helvetica Neue"/>
                        </a:rPr>
                        <a:t>Marketing</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defRPr sz="1800"/>
                      </a:pPr>
                      <a:r>
                        <a:rPr sz="1000" b="1">
                          <a:sym typeface="Helvetica Neue"/>
                        </a:rPr>
                        <a:t>104</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21</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chemeClr val="accent2">
                        <a:lumOff val="23627"/>
                      </a:schemeClr>
                    </a:solidFill>
                  </a:tcPr>
                </a:tc>
                <a:tc>
                  <a:txBody>
                    <a:bodyPr/>
                    <a:lstStyle/>
                    <a:p>
                      <a:pPr algn="l" defTabSz="457200">
                        <a:defRPr sz="1000">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253110">
                <a:tc>
                  <a:txBody>
                    <a:bodyPr/>
                    <a:lstStyle/>
                    <a:p>
                      <a:pPr algn="r" defTabSz="457200">
                        <a:defRPr sz="1800" b="0">
                          <a:solidFill>
                            <a:srgbClr val="000000"/>
                          </a:solidFill>
                        </a:defRPr>
                      </a:pPr>
                      <a:r>
                        <a:rPr sz="1000" b="1" dirty="0">
                          <a:sym typeface="Helvetica Neue"/>
                        </a:rPr>
                        <a:t>Order </a:t>
                      </a:r>
                      <a:r>
                        <a:rPr sz="1000" b="1" dirty="0" smtClean="0">
                          <a:sym typeface="Helvetica Neue"/>
                        </a:rPr>
                        <a:t>Cancellation</a:t>
                      </a:r>
                      <a:r>
                        <a:rPr lang="en-US" sz="1000" b="1" dirty="0" smtClean="0">
                          <a:sym typeface="Helvetica Neue"/>
                        </a:rPr>
                        <a:t>s</a:t>
                      </a:r>
                      <a:endParaRPr sz="1000" b="1" dirty="0">
                        <a:sym typeface="Helvetica Neue"/>
                      </a:endParaRP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defRPr sz="1800"/>
                      </a:pPr>
                      <a:r>
                        <a:rPr sz="1000" b="1">
                          <a:sym typeface="Helvetica Neue"/>
                        </a:rPr>
                        <a:t>15</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chemeClr val="accent4">
                        <a:lumOff val="24313"/>
                      </a:schemeClr>
                    </a:solidFill>
                  </a:tcPr>
                </a:tc>
                <a:tc>
                  <a:txBody>
                    <a:bodyPr/>
                    <a:lstStyle/>
                    <a:p>
                      <a:pPr algn="r" defTabSz="457200">
                        <a:defRPr sz="1800"/>
                      </a:pPr>
                      <a:r>
                        <a:rPr sz="1000">
                          <a:sym typeface="Helvetica Neue"/>
                        </a:rPr>
                        <a:t>3</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000">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253110">
                <a:tc>
                  <a:txBody>
                    <a:bodyPr/>
                    <a:lstStyle/>
                    <a:p>
                      <a:pPr algn="r" defTabSz="457200">
                        <a:defRPr sz="1800" b="0">
                          <a:solidFill>
                            <a:srgbClr val="000000"/>
                          </a:solidFill>
                        </a:defRPr>
                      </a:pPr>
                      <a:r>
                        <a:rPr sz="1000" b="1">
                          <a:sym typeface="Helvetica Neue"/>
                        </a:rPr>
                        <a:t>Total Cost</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defRPr sz="1800"/>
                      </a:pPr>
                      <a:r>
                        <a:rPr sz="1000" b="1">
                          <a:sym typeface="Helvetica Neue"/>
                        </a:rPr>
                        <a:t>388</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000">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500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253110">
                <a:tc>
                  <a:txBody>
                    <a:bodyPr/>
                    <a:lstStyle/>
                    <a:p>
                      <a:pPr algn="r" defTabSz="457200">
                        <a:defRPr sz="1800" b="0">
                          <a:solidFill>
                            <a:srgbClr val="000000"/>
                          </a:solidFill>
                        </a:defRPr>
                      </a:pPr>
                      <a:r>
                        <a:rPr sz="1000" b="1">
                          <a:sym typeface="Helvetica Neue"/>
                        </a:rPr>
                        <a:t>Revenue</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defRPr sz="1800"/>
                      </a:pPr>
                      <a:r>
                        <a:rPr sz="1000" b="1">
                          <a:sym typeface="Helvetica Neue"/>
                        </a:rPr>
                        <a:t>150</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000">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206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253110">
                <a:tc>
                  <a:txBody>
                    <a:bodyPr/>
                    <a:lstStyle/>
                    <a:p>
                      <a:pPr algn="r" defTabSz="457200">
                        <a:defRPr sz="1800" b="0">
                          <a:solidFill>
                            <a:srgbClr val="000000"/>
                          </a:solidFill>
                        </a:defRPr>
                      </a:pPr>
                      <a:r>
                        <a:rPr sz="1000" b="1">
                          <a:sym typeface="Helvetica Neue"/>
                        </a:rPr>
                        <a:t>Loss</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defRPr sz="1800"/>
                      </a:pPr>
                      <a:r>
                        <a:rPr sz="1000" b="1">
                          <a:solidFill>
                            <a:srgbClr val="FF2600"/>
                          </a:solidFill>
                          <a:sym typeface="Helvetica Neue"/>
                        </a:rPr>
                        <a:t>237</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000" b="1">
                          <a:solidFill>
                            <a:srgbClr val="FF2600"/>
                          </a:solidFill>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b="1">
                          <a:solidFill>
                            <a:srgbClr val="FF2600"/>
                          </a:solidFill>
                          <a:sym typeface="Helvetica Neue"/>
                        </a:rPr>
                        <a:t>237</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bl>
          </a:graphicData>
        </a:graphic>
      </p:graphicFrame>
      <p:graphicFrame>
        <p:nvGraphicFramePr>
          <p:cNvPr id="841" name="Table"/>
          <p:cNvGraphicFramePr/>
          <p:nvPr>
            <p:extLst>
              <p:ext uri="{D42A27DB-BD31-4B8C-83A1-F6EECF244321}">
                <p14:modId xmlns:p14="http://schemas.microsoft.com/office/powerpoint/2010/main" val="3147472156"/>
              </p:ext>
            </p:extLst>
          </p:nvPr>
        </p:nvGraphicFramePr>
        <p:xfrm>
          <a:off x="5666715" y="1590279"/>
          <a:ext cx="2073006" cy="1270000"/>
        </p:xfrm>
        <a:graphic>
          <a:graphicData uri="http://schemas.openxmlformats.org/drawingml/2006/table">
            <a:tbl>
              <a:tblPr>
                <a:tableStyleId>{4C3C2611-4C71-4FC5-86AE-919BDF0F9419}</a:tableStyleId>
              </a:tblPr>
              <a:tblGrid>
                <a:gridCol w="915159"/>
                <a:gridCol w="607302"/>
                <a:gridCol w="550545"/>
              </a:tblGrid>
              <a:tr h="253110">
                <a:tc>
                  <a:txBody>
                    <a:bodyPr/>
                    <a:lstStyle/>
                    <a:p>
                      <a:pPr algn="l" defTabSz="457200">
                        <a:defRPr sz="1000" b="1">
                          <a:sym typeface="Helvetica Neue"/>
                        </a:defRPr>
                      </a:pPr>
                      <a:endParaRPr dirty="0"/>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DDDDD"/>
                    </a:solidFill>
                  </a:tcPr>
                </a:tc>
                <a:tc>
                  <a:txBody>
                    <a:bodyPr/>
                    <a:lstStyle/>
                    <a:p>
                      <a:pPr algn="l" defTabSz="457200">
                        <a:defRPr sz="1800"/>
                      </a:pPr>
                      <a:r>
                        <a:rPr sz="1000" b="1" dirty="0" smtClean="0">
                          <a:sym typeface="Helvetica Neue"/>
                        </a:rPr>
                        <a:t>Zom</a:t>
                      </a:r>
                      <a:r>
                        <a:rPr lang="en-US" sz="1000" b="1" dirty="0" smtClean="0">
                          <a:sym typeface="Helvetica Neue"/>
                        </a:rPr>
                        <a:t>a</a:t>
                      </a:r>
                      <a:r>
                        <a:rPr sz="1000" b="1" dirty="0" smtClean="0">
                          <a:sym typeface="Helvetica Neue"/>
                        </a:rPr>
                        <a:t>to</a:t>
                      </a:r>
                      <a:endParaRPr sz="1000" b="1" dirty="0">
                        <a:sym typeface="Helvetica Neue"/>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DDDDD"/>
                    </a:solidFill>
                  </a:tcPr>
                </a:tc>
                <a:tc>
                  <a:txBody>
                    <a:bodyPr/>
                    <a:lstStyle/>
                    <a:p>
                      <a:pPr algn="l" defTabSz="457200">
                        <a:defRPr sz="1800"/>
                      </a:pPr>
                      <a:r>
                        <a:rPr sz="1000" b="1">
                          <a:sym typeface="Helvetica Neue"/>
                        </a:rPr>
                        <a:t>Swiggy</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DDDDD"/>
                    </a:solidFill>
                  </a:tcPr>
                </a:tc>
              </a:tr>
              <a:tr h="253110">
                <a:tc>
                  <a:txBody>
                    <a:bodyPr/>
                    <a:lstStyle/>
                    <a:p>
                      <a:pPr algn="l" defTabSz="457200">
                        <a:defRPr sz="1800"/>
                      </a:pPr>
                      <a:r>
                        <a:rPr sz="1000">
                          <a:sym typeface="Helvetica Neue"/>
                        </a:rPr>
                        <a:t>Revenue $M</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206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120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253110">
                <a:tc>
                  <a:txBody>
                    <a:bodyPr/>
                    <a:lstStyle/>
                    <a:p>
                      <a:pPr algn="l" defTabSz="457200">
                        <a:defRPr sz="1800"/>
                      </a:pPr>
                      <a:r>
                        <a:rPr sz="1000">
                          <a:sym typeface="Helvetica Neue"/>
                        </a:rPr>
                        <a:t>Staff</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5000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rowSpan="2">
                  <a:txBody>
                    <a:bodyPr/>
                    <a:lstStyle/>
                    <a:p>
                      <a:pPr algn="r" defTabSz="457200">
                        <a:defRPr sz="1800"/>
                      </a:pPr>
                      <a:r>
                        <a:rPr sz="1000" b="1">
                          <a:sym typeface="Helvetica Neue"/>
                        </a:rPr>
                        <a:t>218000</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253110">
                <a:tc>
                  <a:txBody>
                    <a:bodyPr/>
                    <a:lstStyle/>
                    <a:p>
                      <a:pPr algn="l" defTabSz="457200">
                        <a:defRPr sz="1800"/>
                      </a:pPr>
                      <a:r>
                        <a:rPr sz="1000">
                          <a:sym typeface="Helvetica Neue"/>
                        </a:rPr>
                        <a:t>Riders</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230000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vMerge="1">
                  <a:txBody>
                    <a:bodyPr/>
                    <a:lstStyle/>
                    <a:p>
                      <a:endParaRPr lang="en-US"/>
                    </a:p>
                  </a:txBody>
                  <a:tcPr/>
                </a:tc>
              </a:tr>
              <a:tr h="253110">
                <a:tc>
                  <a:txBody>
                    <a:bodyPr/>
                    <a:lstStyle/>
                    <a:p>
                      <a:pPr algn="l" defTabSz="457200">
                        <a:defRPr sz="1800"/>
                      </a:pPr>
                      <a:r>
                        <a:rPr sz="1000">
                          <a:sym typeface="Helvetica Neue"/>
                        </a:rPr>
                        <a:t>Orders(M)</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456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511</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bl>
          </a:graphicData>
        </a:graphic>
      </p:graphicFrame>
      <p:sp>
        <p:nvSpPr>
          <p:cNvPr id="842" name="Text"/>
          <p:cNvSpPr txBox="1"/>
          <p:nvPr/>
        </p:nvSpPr>
        <p:spPr>
          <a:xfrm>
            <a:off x="5770324" y="3345599"/>
            <a:ext cx="2760227" cy="178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defTabSz="457200">
              <a:defRPr sz="600"/>
            </a:lvl1pPr>
          </a:lstStyle>
          <a:p>
            <a:r>
              <a:t> </a:t>
            </a:r>
          </a:p>
        </p:txBody>
      </p:sp>
      <p:sp>
        <p:nvSpPr>
          <p:cNvPr id="843" name="Corrected # of Riders ~ 45K"/>
          <p:cNvSpPr txBox="1"/>
          <p:nvPr/>
        </p:nvSpPr>
        <p:spPr>
          <a:xfrm>
            <a:off x="6969394" y="2973430"/>
            <a:ext cx="1806037" cy="468018"/>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b="1"/>
            </a:lvl1pPr>
          </a:lstStyle>
          <a:p>
            <a:r>
              <a:t>Corrected # of Riders ~ 45K</a:t>
            </a:r>
          </a:p>
        </p:txBody>
      </p:sp>
      <p:sp>
        <p:nvSpPr>
          <p:cNvPr id="844" name="Average Delivery/Riders/Day ~ 32"/>
          <p:cNvSpPr txBox="1"/>
          <p:nvPr/>
        </p:nvSpPr>
        <p:spPr>
          <a:xfrm>
            <a:off x="6999743" y="3471520"/>
            <a:ext cx="1971087" cy="468018"/>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b="1"/>
            </a:lvl1pPr>
          </a:lstStyle>
          <a:p>
            <a:r>
              <a:t>Average Delivery/Riders/Day ~ 32</a:t>
            </a:r>
          </a:p>
        </p:txBody>
      </p:sp>
      <p:sp>
        <p:nvSpPr>
          <p:cNvPr id="845" name="Rectangle"/>
          <p:cNvSpPr/>
          <p:nvPr/>
        </p:nvSpPr>
        <p:spPr>
          <a:xfrm>
            <a:off x="4266258" y="3579470"/>
            <a:ext cx="225191" cy="252118"/>
          </a:xfrm>
          <a:prstGeom prst="rect">
            <a:avLst/>
          </a:prstGeom>
          <a:solidFill>
            <a:schemeClr val="accent2">
              <a:lumOff val="23627"/>
            </a:schemeClr>
          </a:solidFill>
          <a:ln w="12700">
            <a:miter lim="400000"/>
          </a:ln>
          <a:effectLst>
            <a:outerShdw blurRad="38100" dist="23000" dir="5400000" rotWithShape="0">
              <a:srgbClr val="000000">
                <a:alpha val="34999"/>
              </a:srgbClr>
            </a:outerShdw>
          </a:effectLst>
        </p:spPr>
        <p:txBody>
          <a:bodyPr lIns="0" tIns="0" rIns="0" bIns="0" anchor="ctr"/>
          <a:lstStyle/>
          <a:p>
            <a:pPr algn="ctr"/>
            <a:endParaRPr/>
          </a:p>
        </p:txBody>
      </p:sp>
      <p:sp>
        <p:nvSpPr>
          <p:cNvPr id="846" name="Rectangle"/>
          <p:cNvSpPr/>
          <p:nvPr/>
        </p:nvSpPr>
        <p:spPr>
          <a:xfrm>
            <a:off x="4266258" y="3081380"/>
            <a:ext cx="225191" cy="252118"/>
          </a:xfrm>
          <a:prstGeom prst="rect">
            <a:avLst/>
          </a:prstGeom>
          <a:solidFill>
            <a:schemeClr val="accent5">
              <a:lumOff val="23235"/>
            </a:schemeClr>
          </a:solidFill>
          <a:ln w="12700">
            <a:miter lim="400000"/>
          </a:ln>
          <a:effectLst>
            <a:outerShdw blurRad="38100" dist="23000" dir="5400000" rotWithShape="0">
              <a:srgbClr val="000000">
                <a:alpha val="34999"/>
              </a:srgbClr>
            </a:outerShdw>
          </a:effectLst>
        </p:spPr>
        <p:txBody>
          <a:bodyPr lIns="0" tIns="0" rIns="0" bIns="0" anchor="ctr"/>
          <a:lstStyle/>
          <a:p>
            <a:pPr algn="ctr"/>
            <a:endParaRPr/>
          </a:p>
        </p:txBody>
      </p:sp>
      <p:sp>
        <p:nvSpPr>
          <p:cNvPr id="847" name="Cost/Delivery ~ ₹35 / Order"/>
          <p:cNvSpPr txBox="1"/>
          <p:nvPr/>
        </p:nvSpPr>
        <p:spPr>
          <a:xfrm>
            <a:off x="4565364" y="2973430"/>
            <a:ext cx="1795574" cy="468018"/>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b="1"/>
            </a:lvl1pPr>
          </a:lstStyle>
          <a:p>
            <a:r>
              <a:t>Cost/Delivery ~ ₹35 / Order</a:t>
            </a:r>
          </a:p>
        </p:txBody>
      </p:sp>
      <p:sp>
        <p:nvSpPr>
          <p:cNvPr id="848" name="2nd Highest Cost is Marketing ~21%"/>
          <p:cNvSpPr txBox="1"/>
          <p:nvPr/>
        </p:nvSpPr>
        <p:spPr>
          <a:xfrm>
            <a:off x="4574749" y="3471520"/>
            <a:ext cx="1776804" cy="468018"/>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b="1"/>
            </a:lvl1pPr>
          </a:lstStyle>
          <a:p>
            <a:r>
              <a:t>2nd Highest Cost is Marketing ~21%</a:t>
            </a:r>
          </a:p>
        </p:txBody>
      </p:sp>
      <p:graphicFrame>
        <p:nvGraphicFramePr>
          <p:cNvPr id="849" name="Table"/>
          <p:cNvGraphicFramePr/>
          <p:nvPr/>
        </p:nvGraphicFramePr>
        <p:xfrm>
          <a:off x="789136" y="3065159"/>
          <a:ext cx="3267075" cy="1422400"/>
        </p:xfrm>
        <a:graphic>
          <a:graphicData uri="http://schemas.openxmlformats.org/drawingml/2006/table">
            <a:tbl>
              <a:tblPr>
                <a:tableStyleId>{4C3C2611-4C71-4FC5-86AE-919BDF0F9419}</a:tableStyleId>
              </a:tblPr>
              <a:tblGrid>
                <a:gridCol w="1089025"/>
                <a:gridCol w="1089025"/>
                <a:gridCol w="1089025"/>
              </a:tblGrid>
              <a:tr h="253110">
                <a:tc gridSpan="3">
                  <a:txBody>
                    <a:bodyPr/>
                    <a:lstStyle/>
                    <a:p>
                      <a:pPr defTabSz="457200">
                        <a:defRPr sz="1800"/>
                      </a:pPr>
                      <a:r>
                        <a:rPr sz="1000" b="1">
                          <a:sym typeface="Helvetica Neue"/>
                        </a:rPr>
                        <a:t>Swiggy Riders Stats</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BEC0BF"/>
                    </a:solidFill>
                  </a:tcPr>
                </a:tc>
                <a:tc hMerge="1">
                  <a:txBody>
                    <a:bodyPr/>
                    <a:lstStyle/>
                    <a:p>
                      <a:endParaRPr lang="en-US"/>
                    </a:p>
                  </a:txBody>
                  <a:tcPr/>
                </a:tc>
                <a:tc hMerge="1">
                  <a:txBody>
                    <a:bodyPr/>
                    <a:lstStyle/>
                    <a:p>
                      <a:endParaRPr lang="en-US"/>
                    </a:p>
                  </a:txBody>
                  <a:tcPr/>
                </a:tc>
              </a:tr>
              <a:tr h="253110">
                <a:tc>
                  <a:txBody>
                    <a:bodyPr/>
                    <a:lstStyle/>
                    <a:p>
                      <a:pPr defTabSz="457200">
                        <a:defRPr sz="1800"/>
                      </a:pPr>
                      <a:r>
                        <a:rPr sz="1000" b="1">
                          <a:sym typeface="Helvetica Neue"/>
                        </a:rPr>
                        <a:t>Number</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defTabSz="457200">
                        <a:defRPr sz="1800"/>
                      </a:pPr>
                      <a:r>
                        <a:rPr sz="1000" b="1">
                          <a:sym typeface="Helvetica Neue"/>
                        </a:rPr>
                        <a:t>Income/Year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defTabSz="457200">
                        <a:defRPr sz="1800"/>
                      </a:pPr>
                      <a:r>
                        <a:rPr sz="1000" b="1">
                          <a:sym typeface="Helvetica Neue"/>
                        </a:rPr>
                        <a:t>Delivery /Day/Riders</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r>
              <a:tr h="253110">
                <a:tc>
                  <a:txBody>
                    <a:bodyPr/>
                    <a:lstStyle/>
                    <a:p>
                      <a:pPr algn="r" defTabSz="457200">
                        <a:defRPr sz="1800"/>
                      </a:pPr>
                      <a:r>
                        <a:rPr sz="1000">
                          <a:sym typeface="Helvetica Neue"/>
                        </a:rPr>
                        <a:t>2,18,000</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974</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6</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r>
              <a:tr h="253110">
                <a:tc>
                  <a:txBody>
                    <a:bodyPr/>
                    <a:lstStyle/>
                    <a:p>
                      <a:pPr algn="r" defTabSz="457200">
                        <a:defRPr sz="1800"/>
                      </a:pPr>
                      <a:r>
                        <a:rPr sz="1000">
                          <a:sym typeface="Helvetica Neue"/>
                        </a:rPr>
                        <a:t>6638</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3200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211</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253110">
                <a:tc>
                  <a:txBody>
                    <a:bodyPr/>
                    <a:lstStyle/>
                    <a:p>
                      <a:pPr algn="r" defTabSz="457200">
                        <a:defRPr sz="1800"/>
                      </a:pPr>
                      <a:r>
                        <a:rPr sz="1000">
                          <a:sym typeface="Helvetica Neue"/>
                        </a:rPr>
                        <a:t>44250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chemeClr val="accent3">
                        <a:lumOff val="11470"/>
                      </a:schemeClr>
                    </a:solidFill>
                  </a:tcPr>
                </a:tc>
                <a:tc>
                  <a:txBody>
                    <a:bodyPr/>
                    <a:lstStyle/>
                    <a:p>
                      <a:pPr algn="r" defTabSz="457200">
                        <a:defRPr sz="1800"/>
                      </a:pPr>
                      <a:r>
                        <a:rPr sz="1000">
                          <a:sym typeface="Helvetica Neue"/>
                        </a:rPr>
                        <a:t>4800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32</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chemeClr val="accent6">
                        <a:lumOff val="18921"/>
                      </a:schemeClr>
                    </a:solidFill>
                  </a:tcPr>
                </a:tc>
              </a:tr>
            </a:tbl>
          </a:graphicData>
        </a:graphic>
      </p:graphicFrame>
      <p:sp>
        <p:nvSpPr>
          <p:cNvPr id="850" name="Rectangle"/>
          <p:cNvSpPr/>
          <p:nvPr/>
        </p:nvSpPr>
        <p:spPr>
          <a:xfrm>
            <a:off x="6691252" y="3081380"/>
            <a:ext cx="225191" cy="252118"/>
          </a:xfrm>
          <a:prstGeom prst="rect">
            <a:avLst/>
          </a:prstGeom>
          <a:solidFill>
            <a:schemeClr val="accent3">
              <a:lumOff val="11470"/>
            </a:schemeClr>
          </a:solidFill>
          <a:ln w="12700">
            <a:miter lim="400000"/>
          </a:ln>
          <a:effectLst>
            <a:outerShdw blurRad="38100" dist="23000" dir="5400000" rotWithShape="0">
              <a:srgbClr val="000000">
                <a:alpha val="34999"/>
              </a:srgbClr>
            </a:outerShdw>
          </a:effectLst>
        </p:spPr>
        <p:txBody>
          <a:bodyPr lIns="0" tIns="0" rIns="0" bIns="0" anchor="ctr"/>
          <a:lstStyle/>
          <a:p>
            <a:pPr algn="ctr"/>
            <a:endParaRPr/>
          </a:p>
        </p:txBody>
      </p:sp>
      <p:sp>
        <p:nvSpPr>
          <p:cNvPr id="851" name="Rectangle"/>
          <p:cNvSpPr/>
          <p:nvPr/>
        </p:nvSpPr>
        <p:spPr>
          <a:xfrm>
            <a:off x="6691252" y="3573120"/>
            <a:ext cx="225191" cy="252118"/>
          </a:xfrm>
          <a:prstGeom prst="rect">
            <a:avLst/>
          </a:prstGeom>
          <a:solidFill>
            <a:schemeClr val="accent6">
              <a:lumOff val="9460"/>
            </a:schemeClr>
          </a:solidFill>
          <a:ln w="12700">
            <a:miter lim="400000"/>
          </a:ln>
          <a:effectLst>
            <a:outerShdw blurRad="38100" dist="23000" dir="5400000" rotWithShape="0">
              <a:srgbClr val="000000">
                <a:alpha val="34999"/>
              </a:srgbClr>
            </a:outerShdw>
          </a:effectLst>
        </p:spPr>
        <p:txBody>
          <a:bodyPr lIns="0" tIns="0" rIns="0" bIns="0" anchor="ctr"/>
          <a:lstStyle/>
          <a:p>
            <a:pPr algn="ctr"/>
            <a:endParaRPr/>
          </a:p>
        </p:txBody>
      </p:sp>
      <p:sp>
        <p:nvSpPr>
          <p:cNvPr id="852" name="Rectangle"/>
          <p:cNvSpPr/>
          <p:nvPr/>
        </p:nvSpPr>
        <p:spPr>
          <a:xfrm>
            <a:off x="4291732" y="4082691"/>
            <a:ext cx="225191" cy="252119"/>
          </a:xfrm>
          <a:prstGeom prst="rect">
            <a:avLst/>
          </a:prstGeom>
          <a:solidFill>
            <a:schemeClr val="accent4">
              <a:lumOff val="24313"/>
            </a:schemeClr>
          </a:solidFill>
          <a:ln w="12700">
            <a:miter lim="400000"/>
          </a:ln>
          <a:effectLst>
            <a:outerShdw blurRad="38100" dist="23000" dir="5400000" rotWithShape="0">
              <a:srgbClr val="000000">
                <a:alpha val="34999"/>
              </a:srgbClr>
            </a:outerShdw>
          </a:effectLst>
        </p:spPr>
        <p:txBody>
          <a:bodyPr lIns="0" tIns="0" rIns="0" bIns="0" anchor="ctr"/>
          <a:lstStyle/>
          <a:p>
            <a:pPr algn="ctr"/>
            <a:endParaRPr/>
          </a:p>
        </p:txBody>
      </p:sp>
      <p:sp>
        <p:nvSpPr>
          <p:cNvPr id="853" name="Cancellation Cost is high"/>
          <p:cNvSpPr txBox="1"/>
          <p:nvPr/>
        </p:nvSpPr>
        <p:spPr>
          <a:xfrm>
            <a:off x="4600223" y="3974741"/>
            <a:ext cx="1776803" cy="46801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b="1"/>
            </a:lvl1pPr>
          </a:lstStyle>
          <a:p>
            <a:r>
              <a:t>Cancellation Cost is high</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Revenue Per Riders/Year for Swiggy/Zomato is too low!"/>
          <p:cNvSpPr/>
          <p:nvPr/>
        </p:nvSpPr>
        <p:spPr>
          <a:xfrm>
            <a:off x="311738" y="151400"/>
            <a:ext cx="8520524" cy="51664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2500" b="1"/>
            </a:lvl1pPr>
          </a:lstStyle>
          <a:p>
            <a:r>
              <a:rPr lang="en-US" dirty="0" smtClean="0"/>
              <a:t>Cannibalization between Conflicting Business Goals</a:t>
            </a:r>
            <a:endParaRPr dirty="0"/>
          </a:p>
        </p:txBody>
      </p:sp>
      <p:sp>
        <p:nvSpPr>
          <p:cNvPr id="85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857" name="3400 /Year/Rider assuming ~45K Riders which is way too low compared to all Global Peers. This low performance of delivery in our analysis points to conflict of interest between different business that Swiggy/Zomato doing. We take one example of such conflict between Delivery Business Vs Food Production Business!"/>
          <p:cNvSpPr/>
          <p:nvPr/>
        </p:nvSpPr>
        <p:spPr>
          <a:xfrm>
            <a:off x="487458" y="711385"/>
            <a:ext cx="8169084" cy="919398"/>
          </a:xfrm>
          <a:prstGeom prst="roundRect">
            <a:avLst>
              <a:gd name="adj" fmla="val 9957"/>
            </a:avLst>
          </a:prstGeom>
          <a:solidFill>
            <a:srgbClr val="FFFFFF"/>
          </a:solidFill>
          <a:ln w="12700">
            <a:solidFill>
              <a:schemeClr val="accent1"/>
            </a:solidFill>
            <a:miter lim="400000"/>
          </a:ln>
          <a:effectLst>
            <a:outerShdw blurRad="38100" dist="23000" dir="5400000" rotWithShape="0">
              <a:srgbClr val="000000">
                <a:alpha val="3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500"/>
            </a:lvl1pPr>
          </a:lstStyle>
          <a:p>
            <a:r>
              <a:rPr dirty="0"/>
              <a:t>3400 /Year/Rider assuming ~45K Riders which is way too low compared to all Global Peers. This low performance of delivery in our analysis points to conflict of interest between </a:t>
            </a:r>
            <a:r>
              <a:rPr lang="en-US" dirty="0" smtClean="0"/>
              <a:t>the </a:t>
            </a:r>
            <a:r>
              <a:rPr dirty="0" smtClean="0"/>
              <a:t>different business</a:t>
            </a:r>
            <a:r>
              <a:rPr lang="en-US" dirty="0" smtClean="0"/>
              <a:t>es</a:t>
            </a:r>
            <a:r>
              <a:rPr dirty="0" smtClean="0"/>
              <a:t> </a:t>
            </a:r>
            <a:r>
              <a:rPr dirty="0"/>
              <a:t>that </a:t>
            </a:r>
            <a:r>
              <a:rPr dirty="0" smtClean="0"/>
              <a:t>Swiggy</a:t>
            </a:r>
            <a:r>
              <a:rPr lang="en-US" dirty="0" smtClean="0"/>
              <a:t> &amp; </a:t>
            </a:r>
            <a:r>
              <a:rPr dirty="0" smtClean="0"/>
              <a:t>Zomato </a:t>
            </a:r>
            <a:r>
              <a:rPr lang="en-US" dirty="0" smtClean="0"/>
              <a:t>conduct</a:t>
            </a:r>
            <a:r>
              <a:rPr dirty="0" smtClean="0"/>
              <a:t>. </a:t>
            </a:r>
            <a:r>
              <a:rPr dirty="0"/>
              <a:t>We take one example of such conflict </a:t>
            </a:r>
            <a:r>
              <a:rPr dirty="0" smtClean="0"/>
              <a:t>between</a:t>
            </a:r>
            <a:r>
              <a:rPr lang="en-US" dirty="0" smtClean="0"/>
              <a:t> their</a:t>
            </a:r>
            <a:r>
              <a:rPr dirty="0" smtClean="0"/>
              <a:t> </a:t>
            </a:r>
            <a:r>
              <a:rPr dirty="0"/>
              <a:t>Delivery Business </a:t>
            </a:r>
            <a:r>
              <a:rPr lang="en-US" dirty="0" smtClean="0"/>
              <a:t>v</a:t>
            </a:r>
            <a:r>
              <a:rPr dirty="0" smtClean="0"/>
              <a:t>s</a:t>
            </a:r>
            <a:r>
              <a:rPr lang="en-US" dirty="0" smtClean="0"/>
              <a:t>.</a:t>
            </a:r>
            <a:r>
              <a:rPr dirty="0" smtClean="0"/>
              <a:t> </a:t>
            </a:r>
            <a:r>
              <a:rPr lang="en-US" dirty="0" smtClean="0"/>
              <a:t>their </a:t>
            </a:r>
            <a:r>
              <a:rPr dirty="0" smtClean="0"/>
              <a:t>Food </a:t>
            </a:r>
            <a:r>
              <a:rPr dirty="0"/>
              <a:t>Production Business!</a:t>
            </a:r>
          </a:p>
        </p:txBody>
      </p:sp>
      <p:sp>
        <p:nvSpPr>
          <p:cNvPr id="858" name="Delivery Business"/>
          <p:cNvSpPr/>
          <p:nvPr/>
        </p:nvSpPr>
        <p:spPr>
          <a:xfrm>
            <a:off x="3488698" y="1959090"/>
            <a:ext cx="1296070" cy="387351"/>
          </a:xfrm>
          <a:prstGeom prst="roundRect">
            <a:avLst>
              <a:gd name="adj" fmla="val 24338"/>
            </a:avLst>
          </a:prstGeom>
          <a:solidFill>
            <a:srgbClr val="FFFFFF"/>
          </a:solidFill>
          <a:ln w="127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100" b="1"/>
            </a:lvl1pPr>
          </a:lstStyle>
          <a:p>
            <a:r>
              <a:t>Delivery Business</a:t>
            </a:r>
          </a:p>
        </p:txBody>
      </p:sp>
      <p:sp>
        <p:nvSpPr>
          <p:cNvPr id="859" name="Cloud Kitchen"/>
          <p:cNvSpPr/>
          <p:nvPr/>
        </p:nvSpPr>
        <p:spPr>
          <a:xfrm>
            <a:off x="6085556" y="1938961"/>
            <a:ext cx="1296070" cy="387351"/>
          </a:xfrm>
          <a:prstGeom prst="roundRect">
            <a:avLst>
              <a:gd name="adj" fmla="val 24338"/>
            </a:avLst>
          </a:prstGeom>
          <a:solidFill>
            <a:srgbClr val="FFFFFF"/>
          </a:solidFill>
          <a:ln w="127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100" b="1"/>
            </a:lvl1pPr>
          </a:lstStyle>
          <a:p>
            <a:r>
              <a:t>Cloud Kitchen </a:t>
            </a:r>
          </a:p>
        </p:txBody>
      </p:sp>
      <p:sp>
        <p:nvSpPr>
          <p:cNvPr id="860" name="Delivery Range Reduction"/>
          <p:cNvSpPr txBox="1"/>
          <p:nvPr/>
        </p:nvSpPr>
        <p:spPr>
          <a:xfrm>
            <a:off x="1229350" y="2422296"/>
            <a:ext cx="1829573" cy="2524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r">
              <a:defRPr sz="1100" b="1"/>
            </a:lvl1pPr>
          </a:lstStyle>
          <a:p>
            <a:r>
              <a:t>Delivery Range Reduction</a:t>
            </a:r>
          </a:p>
        </p:txBody>
      </p:sp>
      <p:sp>
        <p:nvSpPr>
          <p:cNvPr id="861" name="Allowing Customer to connect to Business directly"/>
          <p:cNvSpPr txBox="1"/>
          <p:nvPr/>
        </p:nvSpPr>
        <p:spPr>
          <a:xfrm>
            <a:off x="995823" y="2917267"/>
            <a:ext cx="2080286" cy="4175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r">
              <a:defRPr sz="1100" b="1"/>
            </a:lvl1pPr>
          </a:lstStyle>
          <a:p>
            <a:r>
              <a:t>Allowing Customer to connect to Business directly</a:t>
            </a:r>
          </a:p>
        </p:txBody>
      </p:sp>
      <p:sp>
        <p:nvSpPr>
          <p:cNvPr id="862" name="Increases Profit/Delivery"/>
          <p:cNvSpPr txBox="1"/>
          <p:nvPr/>
        </p:nvSpPr>
        <p:spPr>
          <a:xfrm>
            <a:off x="3397974" y="2422296"/>
            <a:ext cx="1477517" cy="240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lvl1pPr>
          </a:lstStyle>
          <a:p>
            <a:r>
              <a:t>Increases Profit/Delivery</a:t>
            </a:r>
          </a:p>
        </p:txBody>
      </p:sp>
      <p:sp>
        <p:nvSpPr>
          <p:cNvPr id="863" name="Decreases opportunity to find newer locations for new Cloud Kitchen"/>
          <p:cNvSpPr txBox="1"/>
          <p:nvPr/>
        </p:nvSpPr>
        <p:spPr>
          <a:xfrm>
            <a:off x="5750090" y="2422296"/>
            <a:ext cx="1967002" cy="5450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000"/>
            </a:lvl1pPr>
          </a:lstStyle>
          <a:p>
            <a:r>
              <a:t>Decreases opportunity to find newer locations for new Cloud Kitchen</a:t>
            </a:r>
          </a:p>
        </p:txBody>
      </p:sp>
      <p:sp>
        <p:nvSpPr>
          <p:cNvPr id="864" name="Reduces support cost Substantially including cancellation burden"/>
          <p:cNvSpPr txBox="1"/>
          <p:nvPr/>
        </p:nvSpPr>
        <p:spPr>
          <a:xfrm>
            <a:off x="3322883" y="2917267"/>
            <a:ext cx="1627700" cy="5450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000"/>
            </a:lvl1pPr>
          </a:lstStyle>
          <a:p>
            <a:r>
              <a:t>Reduces support cost Substantially including cancellation burden</a:t>
            </a:r>
          </a:p>
        </p:txBody>
      </p:sp>
      <p:sp>
        <p:nvSpPr>
          <p:cNvPr id="865" name="Helps Business to find newer locations hampering growth of Cloud Kitchen Business"/>
          <p:cNvSpPr txBox="1"/>
          <p:nvPr/>
        </p:nvSpPr>
        <p:spPr>
          <a:xfrm>
            <a:off x="5783274" y="2917267"/>
            <a:ext cx="1967001" cy="5450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000"/>
            </a:lvl1pPr>
          </a:lstStyle>
          <a:p>
            <a:r>
              <a:t>Helps Business to find newer locations hampering growth of Cloud Kitchen Business</a:t>
            </a:r>
          </a:p>
        </p:txBody>
      </p:sp>
      <p:sp>
        <p:nvSpPr>
          <p:cNvPr id="866" name="BUT"/>
          <p:cNvSpPr txBox="1"/>
          <p:nvPr/>
        </p:nvSpPr>
        <p:spPr>
          <a:xfrm>
            <a:off x="5223344" y="2422296"/>
            <a:ext cx="365251"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lvl1pPr>
          </a:lstStyle>
          <a:p>
            <a:r>
              <a:t>BUT</a:t>
            </a:r>
          </a:p>
        </p:txBody>
      </p:sp>
      <p:sp>
        <p:nvSpPr>
          <p:cNvPr id="867" name="BUT"/>
          <p:cNvSpPr txBox="1"/>
          <p:nvPr/>
        </p:nvSpPr>
        <p:spPr>
          <a:xfrm>
            <a:off x="5223344" y="2917267"/>
            <a:ext cx="365251"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lvl1pPr>
          </a:lstStyle>
          <a:p>
            <a:r>
              <a:t>BUT</a:t>
            </a:r>
          </a:p>
        </p:txBody>
      </p:sp>
      <p:sp>
        <p:nvSpPr>
          <p:cNvPr id="868" name="Allowing Customer to do Self delivery"/>
          <p:cNvSpPr txBox="1"/>
          <p:nvPr/>
        </p:nvSpPr>
        <p:spPr>
          <a:xfrm>
            <a:off x="1022951" y="3485333"/>
            <a:ext cx="2080287" cy="4175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r">
              <a:defRPr sz="1100" b="1"/>
            </a:lvl1pPr>
          </a:lstStyle>
          <a:p>
            <a:r>
              <a:t>Allowing Customer to do Self delivery </a:t>
            </a:r>
          </a:p>
        </p:txBody>
      </p:sp>
      <p:sp>
        <p:nvSpPr>
          <p:cNvPr id="869" name="Increases total Revenue &amp; Profit at least on peak days/hours"/>
          <p:cNvSpPr txBox="1"/>
          <p:nvPr/>
        </p:nvSpPr>
        <p:spPr>
          <a:xfrm>
            <a:off x="3356223" y="3485333"/>
            <a:ext cx="1627700" cy="5450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000"/>
            </a:lvl1pPr>
          </a:lstStyle>
          <a:p>
            <a:r>
              <a:t>Increases total Revenue &amp; Profit at least on peak days/hours</a:t>
            </a:r>
          </a:p>
        </p:txBody>
      </p:sp>
      <p:sp>
        <p:nvSpPr>
          <p:cNvPr id="870" name="—Do—"/>
          <p:cNvSpPr txBox="1"/>
          <p:nvPr/>
        </p:nvSpPr>
        <p:spPr>
          <a:xfrm>
            <a:off x="5783274" y="3485269"/>
            <a:ext cx="1967001" cy="240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000"/>
            </a:lvl1pPr>
          </a:lstStyle>
          <a:p>
            <a:r>
              <a:t>—Do—</a:t>
            </a:r>
          </a:p>
        </p:txBody>
      </p:sp>
      <p:sp>
        <p:nvSpPr>
          <p:cNvPr id="871" name="BUT"/>
          <p:cNvSpPr txBox="1"/>
          <p:nvPr/>
        </p:nvSpPr>
        <p:spPr>
          <a:xfrm>
            <a:off x="5223344" y="3485333"/>
            <a:ext cx="365251"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lvl1pPr>
          </a:lstStyle>
          <a:p>
            <a:r>
              <a:t>BUT</a:t>
            </a:r>
          </a:p>
        </p:txBody>
      </p:sp>
      <p:sp>
        <p:nvSpPr>
          <p:cNvPr id="872" name="Opening API"/>
          <p:cNvSpPr txBox="1"/>
          <p:nvPr/>
        </p:nvSpPr>
        <p:spPr>
          <a:xfrm>
            <a:off x="1022951" y="4012656"/>
            <a:ext cx="2080287" cy="2524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r">
              <a:defRPr sz="1100" b="1"/>
            </a:lvl1pPr>
          </a:lstStyle>
          <a:p>
            <a:r>
              <a:t>Opening API</a:t>
            </a:r>
          </a:p>
        </p:txBody>
      </p:sp>
      <p:sp>
        <p:nvSpPr>
          <p:cNvPr id="873" name="—Do—"/>
          <p:cNvSpPr txBox="1"/>
          <p:nvPr/>
        </p:nvSpPr>
        <p:spPr>
          <a:xfrm>
            <a:off x="3086632" y="4029017"/>
            <a:ext cx="1967001" cy="240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000"/>
            </a:lvl1pPr>
          </a:lstStyle>
          <a:p>
            <a:r>
              <a:t>—Do—</a:t>
            </a:r>
          </a:p>
        </p:txBody>
      </p:sp>
      <p:sp>
        <p:nvSpPr>
          <p:cNvPr id="874" name="—Do—"/>
          <p:cNvSpPr txBox="1"/>
          <p:nvPr/>
        </p:nvSpPr>
        <p:spPr>
          <a:xfrm>
            <a:off x="5783274" y="4018758"/>
            <a:ext cx="1967001" cy="240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000"/>
            </a:lvl1pPr>
          </a:lstStyle>
          <a:p>
            <a:r>
              <a:t>—Do—</a:t>
            </a:r>
          </a:p>
        </p:txBody>
      </p:sp>
      <p:sp>
        <p:nvSpPr>
          <p:cNvPr id="875" name="BUT"/>
          <p:cNvSpPr txBox="1"/>
          <p:nvPr/>
        </p:nvSpPr>
        <p:spPr>
          <a:xfrm>
            <a:off x="5223344" y="4018822"/>
            <a:ext cx="365251"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lvl1pPr>
          </a:lstStyle>
          <a:p>
            <a:r>
              <a:t>BUT</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878" name="JustEat (JET)"/>
          <p:cNvSpPr/>
          <p:nvPr/>
        </p:nvSpPr>
        <p:spPr>
          <a:xfrm>
            <a:off x="311738" y="151400"/>
            <a:ext cx="8520524" cy="51664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p>
            <a:pPr algn="ctr">
              <a:defRPr sz="2500"/>
            </a:pPr>
            <a:r>
              <a:t>JustEat (</a:t>
            </a:r>
            <a:r>
              <a:rPr u="sng">
                <a:solidFill>
                  <a:srgbClr val="0000FF"/>
                </a:solidFill>
                <a:uFill>
                  <a:solidFill>
                    <a:srgbClr val="0000FF"/>
                  </a:solidFill>
                </a:uFill>
                <a:hlinkClick r:id="rId2"/>
              </a:rPr>
              <a:t>JET</a:t>
            </a:r>
            <a:r>
              <a:t>)</a:t>
            </a:r>
          </a:p>
        </p:txBody>
      </p:sp>
      <p:sp>
        <p:nvSpPr>
          <p:cNvPr id="879" name="Founded 2000"/>
          <p:cNvSpPr txBox="1"/>
          <p:nvPr/>
        </p:nvSpPr>
        <p:spPr>
          <a:xfrm>
            <a:off x="845859" y="258632"/>
            <a:ext cx="1293265" cy="302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400" b="1"/>
            </a:lvl1pPr>
          </a:lstStyle>
          <a:p>
            <a:r>
              <a:t>Founded 2000</a:t>
            </a:r>
          </a:p>
        </p:txBody>
      </p:sp>
      <p:sp>
        <p:nvSpPr>
          <p:cNvPr id="880" name="IPO 2014"/>
          <p:cNvSpPr txBox="1"/>
          <p:nvPr/>
        </p:nvSpPr>
        <p:spPr>
          <a:xfrm>
            <a:off x="7200938" y="258632"/>
            <a:ext cx="858367" cy="302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400" b="1"/>
            </a:lvl1pPr>
          </a:lstStyle>
          <a:p>
            <a:r>
              <a:t>IPO 2014</a:t>
            </a:r>
          </a:p>
        </p:txBody>
      </p:sp>
      <p:graphicFrame>
        <p:nvGraphicFramePr>
          <p:cNvPr id="881" name="Table"/>
          <p:cNvGraphicFramePr/>
          <p:nvPr>
            <p:extLst>
              <p:ext uri="{D42A27DB-BD31-4B8C-83A1-F6EECF244321}">
                <p14:modId xmlns:p14="http://schemas.microsoft.com/office/powerpoint/2010/main" val="2074553177"/>
              </p:ext>
            </p:extLst>
          </p:nvPr>
        </p:nvGraphicFramePr>
        <p:xfrm>
          <a:off x="64798" y="825515"/>
          <a:ext cx="4182900" cy="3556000"/>
        </p:xfrm>
        <a:graphic>
          <a:graphicData uri="http://schemas.openxmlformats.org/drawingml/2006/table">
            <a:tbl>
              <a:tblPr firstRow="1" firstCol="1">
                <a:tableStyleId>{4C3C2611-4C71-4FC5-86AE-919BDF0F9419}</a:tableStyleId>
              </a:tblPr>
              <a:tblGrid>
                <a:gridCol w="1244600"/>
                <a:gridCol w="587660"/>
                <a:gridCol w="587660"/>
                <a:gridCol w="587660"/>
                <a:gridCol w="587660"/>
                <a:gridCol w="587660"/>
              </a:tblGrid>
              <a:tr h="253110">
                <a:tc>
                  <a:txBody>
                    <a:bodyPr/>
                    <a:lstStyle/>
                    <a:p>
                      <a:pPr algn="l" defTabSz="457200">
                        <a:defRPr sz="1800" b="0">
                          <a:solidFill>
                            <a:srgbClr val="000000"/>
                          </a:solidFill>
                        </a:defRPr>
                      </a:pPr>
                      <a:r>
                        <a:rPr sz="1000" b="1" dirty="0">
                          <a:sym typeface="Helvetica Neue"/>
                        </a:rPr>
                        <a:t>(£, millions)</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r" defTabSz="457200">
                        <a:defRPr sz="1800" b="0">
                          <a:solidFill>
                            <a:srgbClr val="000000"/>
                          </a:solidFill>
                        </a:defRPr>
                      </a:pPr>
                      <a:r>
                        <a:rPr sz="1000" b="1">
                          <a:sym typeface="Helvetica Neue"/>
                        </a:rPr>
                        <a:t>2013</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r" defTabSz="457200">
                        <a:defRPr sz="1800" b="0">
                          <a:solidFill>
                            <a:srgbClr val="000000"/>
                          </a:solidFill>
                        </a:defRPr>
                      </a:pPr>
                      <a:r>
                        <a:rPr sz="1000" b="1">
                          <a:sym typeface="Helvetica Neue"/>
                        </a:rPr>
                        <a:t>2014</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r" defTabSz="457200">
                        <a:defRPr sz="1800" b="0">
                          <a:solidFill>
                            <a:srgbClr val="000000"/>
                          </a:solidFill>
                        </a:defRPr>
                      </a:pPr>
                      <a:r>
                        <a:rPr sz="1000" b="1">
                          <a:sym typeface="Helvetica Neue"/>
                        </a:rPr>
                        <a:t>2015</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r" defTabSz="457200">
                        <a:defRPr sz="1800" b="0">
                          <a:solidFill>
                            <a:srgbClr val="000000"/>
                          </a:solidFill>
                        </a:defRPr>
                      </a:pPr>
                      <a:r>
                        <a:rPr sz="1000" b="1">
                          <a:sym typeface="Helvetica Neue"/>
                        </a:rPr>
                        <a:t>2016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r" defTabSz="457200">
                        <a:defRPr sz="1800" b="0">
                          <a:solidFill>
                            <a:srgbClr val="000000"/>
                          </a:solidFill>
                        </a:defRPr>
                      </a:pPr>
                      <a:r>
                        <a:rPr sz="1000" b="1">
                          <a:sym typeface="Helvetica Neue"/>
                        </a:rPr>
                        <a:t>2017</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r>
              <a:tr h="253110">
                <a:tc>
                  <a:txBody>
                    <a:bodyPr/>
                    <a:lstStyle/>
                    <a:p>
                      <a:pPr algn="l" defTabSz="457200">
                        <a:defRPr sz="1800" b="0">
                          <a:solidFill>
                            <a:srgbClr val="000000"/>
                          </a:solidFill>
                        </a:defRPr>
                      </a:pPr>
                      <a:r>
                        <a:rPr sz="1000" b="1">
                          <a:sym typeface="Helvetica Neue"/>
                        </a:rPr>
                        <a:t>Revenue</a:t>
                      </a:r>
                    </a:p>
                  </a:txBody>
                  <a:tcPr marL="50800" marR="50800" marT="50800" marB="50800" horzOverflow="overflow">
                    <a:lnL w="4445">
                      <a:solidFill>
                        <a:srgbClr val="000000"/>
                      </a:solidFill>
                      <a:miter lim="400000"/>
                    </a:lnL>
                    <a:lnR>
                      <a:solidFill>
                        <a:srgbClr val="000000"/>
                      </a:solidFill>
                      <a:miter lim="400000"/>
                    </a:lnR>
                    <a:lnT>
                      <a:solidFill>
                        <a:srgbClr val="000000"/>
                      </a:solidFill>
                      <a:miter lim="400000"/>
                    </a:lnT>
                    <a:lnB w="4445">
                      <a:solidFill>
                        <a:srgbClr val="000000"/>
                      </a:solidFill>
                      <a:miter lim="400000"/>
                    </a:lnB>
                    <a:solidFill>
                      <a:srgbClr val="DCDCDC"/>
                    </a:solidFill>
                  </a:tcPr>
                </a:tc>
                <a:tc>
                  <a:txBody>
                    <a:bodyPr/>
                    <a:lstStyle/>
                    <a:p>
                      <a:pPr algn="r" defTabSz="457200">
                        <a:defRPr sz="1800"/>
                      </a:pPr>
                      <a:r>
                        <a:rPr sz="1000">
                          <a:sym typeface="Helvetica Neue"/>
                        </a:rPr>
                        <a:t>96.8</a:t>
                      </a:r>
                    </a:p>
                  </a:txBody>
                  <a:tcPr marL="50800" marR="50800" marT="50800" marB="50800" horzOverflow="overflow">
                    <a:lnL>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157</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247.6</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375.7</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546.3</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r>
              <a:tr h="253110">
                <a:tc>
                  <a:txBody>
                    <a:bodyPr/>
                    <a:lstStyle/>
                    <a:p>
                      <a:pPr algn="l" defTabSz="457200">
                        <a:defRPr sz="1800" b="0">
                          <a:solidFill>
                            <a:srgbClr val="000000"/>
                          </a:solidFill>
                        </a:defRPr>
                      </a:pPr>
                      <a:r>
                        <a:rPr sz="1000" b="1">
                          <a:sym typeface="Helvetica Neue"/>
                        </a:rPr>
                        <a:t>Adjusted EBITDA</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defRPr sz="1800"/>
                      </a:pPr>
                      <a:r>
                        <a:rPr sz="1000">
                          <a:sym typeface="Helvetica Neue"/>
                        </a:rPr>
                        <a:t>14.1</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32.6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59.7</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115.3</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163.5</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253110">
                <a:tc>
                  <a:txBody>
                    <a:bodyPr/>
                    <a:lstStyle/>
                    <a:p>
                      <a:pPr algn="l" defTabSz="457200">
                        <a:defRPr sz="1800" b="0">
                          <a:solidFill>
                            <a:srgbClr val="000000"/>
                          </a:solidFill>
                        </a:defRPr>
                      </a:pPr>
                      <a:r>
                        <a:rPr sz="1000" b="1">
                          <a:sym typeface="Helvetica Neue"/>
                        </a:rPr>
                        <a:t>Pre-tax profit (loss)</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defRPr sz="1800"/>
                      </a:pPr>
                      <a:r>
                        <a:rPr sz="1000">
                          <a:sym typeface="Helvetica Neue"/>
                        </a:rPr>
                        <a:t>10.2</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57.4</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34.6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91.3</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(76)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253110">
                <a:tc>
                  <a:txBody>
                    <a:bodyPr/>
                    <a:lstStyle/>
                    <a:p>
                      <a:pPr algn="l" defTabSz="457200">
                        <a:defRPr sz="1800" b="0">
                          <a:solidFill>
                            <a:srgbClr val="000000"/>
                          </a:solidFill>
                        </a:defRPr>
                      </a:pPr>
                      <a:r>
                        <a:rPr sz="1000" b="1">
                          <a:sym typeface="Helvetica Neue"/>
                        </a:rPr>
                        <a:t>Net operating cash flow</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defRPr sz="1800"/>
                      </a:pPr>
                      <a:r>
                        <a:rPr sz="1000">
                          <a:sym typeface="Helvetica Neue"/>
                        </a:rPr>
                        <a:t>19.2</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84.2</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425.1</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2.3</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2.7</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253110">
                <a:tc>
                  <a:txBody>
                    <a:bodyPr/>
                    <a:lstStyle/>
                    <a:p>
                      <a:pPr algn="l" defTabSz="457200">
                        <a:defRPr sz="1800" b="0">
                          <a:solidFill>
                            <a:srgbClr val="000000"/>
                          </a:solidFill>
                        </a:defRPr>
                      </a:pPr>
                      <a:r>
                        <a:rPr sz="1000" b="1">
                          <a:sym typeface="Helvetica Neue"/>
                        </a:rPr>
                        <a:t>Cash balance</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defRPr sz="1800"/>
                      </a:pPr>
                      <a:r>
                        <a:rPr sz="1000">
                          <a:sym typeface="Helvetica Neue"/>
                        </a:rPr>
                        <a:t>61.6</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164.4</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192.7</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130.6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265.1</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253110">
                <a:tc>
                  <a:txBody>
                    <a:bodyPr/>
                    <a:lstStyle/>
                    <a:p>
                      <a:pPr algn="l" defTabSz="457200">
                        <a:defRPr sz="1800" b="0">
                          <a:solidFill>
                            <a:srgbClr val="000000"/>
                          </a:solidFill>
                        </a:defRPr>
                      </a:pPr>
                      <a:r>
                        <a:rPr sz="1000" b="1">
                          <a:sym typeface="Helvetica Neue"/>
                        </a:rPr>
                        <a:t>Orders (millions)</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defRPr sz="1800"/>
                      </a:pPr>
                      <a:r>
                        <a:rPr sz="1000" b="1">
                          <a:sym typeface="Helvetica Neue"/>
                        </a:rPr>
                        <a:t>40.2</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chemeClr val="accent3">
                        <a:lumOff val="22941"/>
                      </a:schemeClr>
                    </a:solidFill>
                  </a:tcPr>
                </a:tc>
                <a:tc>
                  <a:txBody>
                    <a:bodyPr/>
                    <a:lstStyle/>
                    <a:p>
                      <a:pPr algn="r" defTabSz="457200">
                        <a:defRPr sz="1800"/>
                      </a:pPr>
                      <a:r>
                        <a:rPr sz="1000" b="1">
                          <a:sym typeface="Helvetica Neue"/>
                        </a:rPr>
                        <a:t>61.2</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chemeClr val="accent3">
                        <a:lumOff val="22941"/>
                      </a:schemeClr>
                    </a:solidFill>
                  </a:tcPr>
                </a:tc>
                <a:tc>
                  <a:txBody>
                    <a:bodyPr/>
                    <a:lstStyle/>
                    <a:p>
                      <a:pPr algn="r" defTabSz="457200">
                        <a:defRPr sz="1800"/>
                      </a:pPr>
                      <a:r>
                        <a:rPr sz="1000" b="1">
                          <a:sym typeface="Helvetica Neue"/>
                        </a:rPr>
                        <a:t>96.2</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chemeClr val="accent3">
                        <a:lumOff val="22941"/>
                      </a:schemeClr>
                    </a:solidFill>
                  </a:tcPr>
                </a:tc>
                <a:tc>
                  <a:txBody>
                    <a:bodyPr/>
                    <a:lstStyle/>
                    <a:p>
                      <a:pPr algn="r" defTabSz="457200">
                        <a:defRPr sz="1800"/>
                      </a:pPr>
                      <a:r>
                        <a:rPr sz="1000" b="1">
                          <a:sym typeface="Helvetica Neue"/>
                        </a:rPr>
                        <a:t>136.4</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chemeClr val="accent3">
                        <a:lumOff val="22941"/>
                      </a:schemeClr>
                    </a:solidFill>
                  </a:tcPr>
                </a:tc>
                <a:tc>
                  <a:txBody>
                    <a:bodyPr/>
                    <a:lstStyle/>
                    <a:p>
                      <a:pPr algn="r" defTabSz="457200">
                        <a:defRPr sz="1800"/>
                      </a:pPr>
                      <a:r>
                        <a:rPr sz="1000" b="1">
                          <a:sym typeface="Helvetica Neue"/>
                        </a:rPr>
                        <a:t>172.4</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chemeClr val="accent3">
                        <a:lumOff val="22941"/>
                      </a:schemeClr>
                    </a:solidFill>
                  </a:tcPr>
                </a:tc>
              </a:tr>
              <a:tr h="253110">
                <a:tc>
                  <a:txBody>
                    <a:bodyPr/>
                    <a:lstStyle/>
                    <a:p>
                      <a:pPr algn="l" defTabSz="457200">
                        <a:defRPr sz="1800" b="0">
                          <a:solidFill>
                            <a:srgbClr val="000000"/>
                          </a:solidFill>
                        </a:defRPr>
                      </a:pPr>
                      <a:r>
                        <a:rPr sz="1000" b="1">
                          <a:sym typeface="Helvetica Neue"/>
                        </a:rPr>
                        <a:t>Avg rev per order (£)</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defRPr sz="1800"/>
                      </a:pPr>
                      <a:r>
                        <a:rPr sz="1000">
                          <a:sym typeface="Helvetica Neue"/>
                        </a:rPr>
                        <a:t>2.11</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2.29</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2.35</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2.59</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2.92</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253110">
                <a:tc>
                  <a:txBody>
                    <a:bodyPr/>
                    <a:lstStyle/>
                    <a:p>
                      <a:pPr algn="l" defTabSz="457200">
                        <a:defRPr sz="1800" b="0">
                          <a:solidFill>
                            <a:srgbClr val="000000"/>
                          </a:solidFill>
                        </a:defRPr>
                      </a:pPr>
                      <a:r>
                        <a:rPr sz="1000" b="1">
                          <a:sym typeface="Helvetica Neue"/>
                        </a:rPr>
                        <a:t>Active customers (mil)</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defRPr sz="1800"/>
                      </a:pPr>
                      <a:r>
                        <a:rPr sz="1000">
                          <a:sym typeface="Helvetica Neue"/>
                        </a:rPr>
                        <a:t>5.9</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8.1</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13.4</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17.6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21.5</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253110">
                <a:tc>
                  <a:txBody>
                    <a:bodyPr/>
                    <a:lstStyle/>
                    <a:p>
                      <a:pPr algn="l" defTabSz="457200">
                        <a:defRPr sz="1800" b="0">
                          <a:solidFill>
                            <a:srgbClr val="000000"/>
                          </a:solidFill>
                        </a:defRPr>
                      </a:pPr>
                      <a:r>
                        <a:rPr lang="en-US" sz="1000" b="1" dirty="0" smtClean="0">
                          <a:sym typeface="Helvetica Neue"/>
                        </a:rPr>
                        <a:t>#s of </a:t>
                      </a:r>
                      <a:r>
                        <a:rPr sz="1000" b="1" dirty="0" smtClean="0">
                          <a:sym typeface="Helvetica Neue"/>
                        </a:rPr>
                        <a:t>Restaurant </a:t>
                      </a:r>
                      <a:r>
                        <a:rPr lang="en-US" sz="1000" b="1" dirty="0" smtClean="0">
                          <a:sym typeface="Helvetica Neue"/>
                        </a:rPr>
                        <a:t>P</a:t>
                      </a:r>
                      <a:r>
                        <a:rPr sz="1000" b="1" dirty="0" smtClean="0">
                          <a:sym typeface="Helvetica Neue"/>
                        </a:rPr>
                        <a:t>artners</a:t>
                      </a:r>
                      <a:endParaRPr sz="1000" b="1" dirty="0">
                        <a:sym typeface="Helvetica Neue"/>
                      </a:endParaRP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defRPr sz="1800"/>
                      </a:pPr>
                      <a:r>
                        <a:rPr sz="1000">
                          <a:sym typeface="Helvetica Neue"/>
                        </a:rPr>
                        <a:t>36,400</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45,700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61,500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68,500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82,300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253110">
                <a:tc>
                  <a:txBody>
                    <a:bodyPr/>
                    <a:lstStyle/>
                    <a:p>
                      <a:pPr algn="l" defTabSz="457200">
                        <a:defRPr sz="1000">
                          <a:solidFill>
                            <a:srgbClr val="000000"/>
                          </a:solidFill>
                          <a:sym typeface="Helvetica Neue"/>
                        </a:defRPr>
                      </a:pPr>
                      <a:endParaRP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gridSpan="5">
                  <a:txBody>
                    <a:bodyPr/>
                    <a:lstStyle/>
                    <a:p>
                      <a:pPr algn="l" defTabSz="457200">
                        <a:defRPr sz="1000">
                          <a:sym typeface="Helvetica Neue"/>
                        </a:defRPr>
                      </a:pPr>
                      <a:endParaRP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882" name="Now a takeways.com Company"/>
          <p:cNvSpPr txBox="1"/>
          <p:nvPr/>
        </p:nvSpPr>
        <p:spPr>
          <a:xfrm>
            <a:off x="4371114" y="4471264"/>
            <a:ext cx="2565402" cy="2649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defRPr sz="1200"/>
            </a:pPr>
            <a:r>
              <a:t>Now a </a:t>
            </a:r>
            <a:r>
              <a:rPr u="sng">
                <a:solidFill>
                  <a:srgbClr val="0000FF"/>
                </a:solidFill>
                <a:uFill>
                  <a:solidFill>
                    <a:srgbClr val="0000FF"/>
                  </a:solidFill>
                </a:uFill>
                <a:hlinkClick r:id="rId2"/>
              </a:rPr>
              <a:t>takeways.com</a:t>
            </a:r>
            <a:r>
              <a:t> Company</a:t>
            </a:r>
          </a:p>
        </p:txBody>
      </p:sp>
      <p:graphicFrame>
        <p:nvGraphicFramePr>
          <p:cNvPr id="883" name="2D Line Chart"/>
          <p:cNvGraphicFramePr/>
          <p:nvPr/>
        </p:nvGraphicFramePr>
        <p:xfrm>
          <a:off x="4096968" y="2381171"/>
          <a:ext cx="2570910" cy="21891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84" name="2D Line Chart"/>
          <p:cNvGraphicFramePr/>
          <p:nvPr/>
        </p:nvGraphicFramePr>
        <p:xfrm>
          <a:off x="6584291" y="2431353"/>
          <a:ext cx="2386672" cy="2096008"/>
        </p:xfrm>
        <a:graphic>
          <a:graphicData uri="http://schemas.openxmlformats.org/drawingml/2006/chart">
            <c:chart xmlns:c="http://schemas.openxmlformats.org/drawingml/2006/chart" xmlns:r="http://schemas.openxmlformats.org/officeDocument/2006/relationships" r:id="rId4"/>
          </a:graphicData>
        </a:graphic>
      </p:graphicFrame>
      <p:sp>
        <p:nvSpPr>
          <p:cNvPr id="885" name="Even in matured market like EU, growth is pervasive in - 1. Restaurant Partners, 2. Number of Active Customers, 3. Number of Orders."/>
          <p:cNvSpPr/>
          <p:nvPr/>
        </p:nvSpPr>
        <p:spPr>
          <a:xfrm>
            <a:off x="4312098" y="835993"/>
            <a:ext cx="4592877" cy="1431743"/>
          </a:xfrm>
          <a:prstGeom prst="rect">
            <a:avLst/>
          </a:prstGeom>
          <a:solidFill>
            <a:srgbClr val="FFFFFF"/>
          </a:solidFill>
          <a:ln w="25400">
            <a:solidFill>
              <a:schemeClr val="accent1"/>
            </a:solidFill>
          </a:ln>
          <a:effectLst>
            <a:outerShdw blurRad="38100" dist="23000" dir="5400000" rotWithShape="0">
              <a:srgbClr val="000000">
                <a:alpha val="3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lstStyle>
          <a:p>
            <a:r>
              <a:rPr dirty="0"/>
              <a:t>Even </a:t>
            </a:r>
            <a:r>
              <a:rPr dirty="0" smtClean="0"/>
              <a:t>in</a:t>
            </a:r>
            <a:r>
              <a:rPr lang="en-US" dirty="0" smtClean="0"/>
              <a:t> a</a:t>
            </a:r>
            <a:r>
              <a:rPr dirty="0" smtClean="0"/>
              <a:t> </a:t>
            </a:r>
            <a:r>
              <a:rPr dirty="0"/>
              <a:t>matured market </a:t>
            </a:r>
            <a:r>
              <a:rPr dirty="0" smtClean="0"/>
              <a:t>like</a:t>
            </a:r>
            <a:r>
              <a:rPr lang="en-US" dirty="0" smtClean="0"/>
              <a:t> the</a:t>
            </a:r>
            <a:r>
              <a:rPr dirty="0" smtClean="0"/>
              <a:t> </a:t>
            </a:r>
            <a:r>
              <a:rPr dirty="0"/>
              <a:t>EU, growth is pervasive in - 1. Restaurant Partners, 2. Number of Active Customers, 3. Number of Orders. </a:t>
            </a:r>
          </a:p>
        </p:txBody>
      </p:sp>
      <p:sp>
        <p:nvSpPr>
          <p:cNvPr id="886" name="https://www.ig.com/en-ch/news-and-trade-ideas/shares-news/just-eat-and-deliveroo--what-has-the-takeaway-delivery-market-go-180622"/>
          <p:cNvSpPr txBox="1"/>
          <p:nvPr/>
        </p:nvSpPr>
        <p:spPr>
          <a:xfrm>
            <a:off x="-474178" y="4514647"/>
            <a:ext cx="4835931" cy="1782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defTabSz="457200">
              <a:defRPr sz="600" u="sng">
                <a:hlinkClick r:id="rId2"/>
              </a:defRPr>
            </a:lvl1pPr>
          </a:lstStyle>
          <a:p>
            <a:pPr>
              <a:defRPr u="none"/>
            </a:pPr>
            <a:r>
              <a:rPr u="sng">
                <a:hlinkClick r:id="rId2"/>
              </a:rPr>
              <a:t>https://www.ig.com/en-ch/news-and-trade-ideas/shares-news/just-eat-and-deliveroo--what-has-the-takeaway-delivery-market-go-180622</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889" name="Delivery Hero (DHER.DE)"/>
          <p:cNvSpPr/>
          <p:nvPr/>
        </p:nvSpPr>
        <p:spPr>
          <a:xfrm>
            <a:off x="311738" y="151400"/>
            <a:ext cx="8520524" cy="51664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p>
            <a:pPr algn="ctr">
              <a:defRPr sz="2500"/>
            </a:pPr>
            <a:r>
              <a:t>Delivery Hero (</a:t>
            </a:r>
            <a:r>
              <a:rPr u="sng">
                <a:solidFill>
                  <a:srgbClr val="0000FF"/>
                </a:solidFill>
                <a:uFill>
                  <a:solidFill>
                    <a:srgbClr val="0000FF"/>
                  </a:solidFill>
                </a:uFill>
                <a:hlinkClick r:id="rId2"/>
              </a:rPr>
              <a:t>DHER.DE</a:t>
            </a:r>
            <a:r>
              <a:t>)</a:t>
            </a:r>
          </a:p>
        </p:txBody>
      </p:sp>
      <p:sp>
        <p:nvSpPr>
          <p:cNvPr id="890" name="Founded 2004"/>
          <p:cNvSpPr txBox="1"/>
          <p:nvPr/>
        </p:nvSpPr>
        <p:spPr>
          <a:xfrm>
            <a:off x="845859" y="258632"/>
            <a:ext cx="1293265" cy="302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400" b="1"/>
            </a:lvl1pPr>
          </a:lstStyle>
          <a:p>
            <a:r>
              <a:t>Founded 2004</a:t>
            </a:r>
          </a:p>
        </p:txBody>
      </p:sp>
      <p:sp>
        <p:nvSpPr>
          <p:cNvPr id="891" name="IPO 2014 EUR26.90"/>
          <p:cNvSpPr txBox="1"/>
          <p:nvPr/>
        </p:nvSpPr>
        <p:spPr>
          <a:xfrm>
            <a:off x="7200938" y="258632"/>
            <a:ext cx="1727987" cy="302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400" b="1"/>
            </a:lvl1pPr>
          </a:lstStyle>
          <a:p>
            <a:r>
              <a:t>IPO 2014 EUR26.90</a:t>
            </a:r>
          </a:p>
        </p:txBody>
      </p:sp>
      <p:graphicFrame>
        <p:nvGraphicFramePr>
          <p:cNvPr id="892" name="2D Line Chart"/>
          <p:cNvGraphicFramePr/>
          <p:nvPr/>
        </p:nvGraphicFramePr>
        <p:xfrm>
          <a:off x="771912" y="1713866"/>
          <a:ext cx="4125010" cy="29065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93" name="2D Column Chart"/>
          <p:cNvGraphicFramePr/>
          <p:nvPr/>
        </p:nvGraphicFramePr>
        <p:xfrm>
          <a:off x="5469501" y="1697942"/>
          <a:ext cx="3228122" cy="2993324"/>
        </p:xfrm>
        <a:graphic>
          <a:graphicData uri="http://schemas.openxmlformats.org/drawingml/2006/chart">
            <c:chart xmlns:c="http://schemas.openxmlformats.org/drawingml/2006/chart" xmlns:r="http://schemas.openxmlformats.org/officeDocument/2006/relationships" r:id="rId4"/>
          </a:graphicData>
        </a:graphic>
      </p:graphicFrame>
      <p:sp>
        <p:nvSpPr>
          <p:cNvPr id="894" name="Staff Counts"/>
          <p:cNvSpPr txBox="1"/>
          <p:nvPr/>
        </p:nvSpPr>
        <p:spPr>
          <a:xfrm>
            <a:off x="6212130" y="2030038"/>
            <a:ext cx="1158137" cy="302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400" b="1"/>
            </a:lvl1pPr>
          </a:lstStyle>
          <a:p>
            <a:r>
              <a:t>Staff Counts</a:t>
            </a:r>
          </a:p>
        </p:txBody>
      </p:sp>
      <p:sp>
        <p:nvSpPr>
          <p:cNvPr id="895" name="12778"/>
          <p:cNvSpPr txBox="1"/>
          <p:nvPr/>
        </p:nvSpPr>
        <p:spPr>
          <a:xfrm>
            <a:off x="8148325" y="1842661"/>
            <a:ext cx="492505" cy="2524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100" b="1"/>
            </a:lvl1pPr>
          </a:lstStyle>
          <a:p>
            <a:r>
              <a:t>12778</a:t>
            </a:r>
          </a:p>
        </p:txBody>
      </p:sp>
      <p:sp>
        <p:nvSpPr>
          <p:cNvPr id="896" name="Creating a huge Job Opportunity backed by 2 most successful IPO Listing in EU."/>
          <p:cNvSpPr/>
          <p:nvPr/>
        </p:nvSpPr>
        <p:spPr>
          <a:xfrm>
            <a:off x="426710" y="644230"/>
            <a:ext cx="8411765" cy="1227683"/>
          </a:xfrm>
          <a:prstGeom prst="rect">
            <a:avLst/>
          </a:prstGeom>
          <a:solidFill>
            <a:srgbClr val="FFFFFF"/>
          </a:solidFill>
          <a:ln w="25400">
            <a:solidFill>
              <a:schemeClr val="accent1"/>
            </a:solidFill>
          </a:ln>
          <a:effectLst>
            <a:outerShdw blurRad="38100" dist="23000" dir="5400000" rotWithShape="0">
              <a:srgbClr val="000000">
                <a:alpha val="3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lstStyle>
          <a:p>
            <a:r>
              <a:rPr dirty="0"/>
              <a:t>Creating </a:t>
            </a:r>
            <a:r>
              <a:rPr dirty="0" smtClean="0"/>
              <a:t>huge </a:t>
            </a:r>
            <a:r>
              <a:rPr dirty="0"/>
              <a:t>Job </a:t>
            </a:r>
            <a:r>
              <a:rPr dirty="0" smtClean="0"/>
              <a:t>Opportunity</a:t>
            </a:r>
            <a:r>
              <a:rPr lang="en-US" dirty="0" smtClean="0"/>
              <a:t>,</a:t>
            </a:r>
            <a:r>
              <a:rPr dirty="0" smtClean="0"/>
              <a:t> </a:t>
            </a:r>
            <a:r>
              <a:rPr dirty="0"/>
              <a:t>backed by 2 most successful IPO </a:t>
            </a:r>
            <a:r>
              <a:rPr dirty="0" smtClean="0"/>
              <a:t>Listing</a:t>
            </a:r>
            <a:r>
              <a:rPr lang="en-US" dirty="0" smtClean="0"/>
              <a:t>s</a:t>
            </a:r>
            <a:r>
              <a:rPr dirty="0" smtClean="0"/>
              <a:t> </a:t>
            </a:r>
            <a:r>
              <a:rPr dirty="0"/>
              <a:t>in EU.</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
        <p:nvSpPr>
          <p:cNvPr id="899" name="Delivery Hero (DHER.DE)"/>
          <p:cNvSpPr/>
          <p:nvPr/>
        </p:nvSpPr>
        <p:spPr>
          <a:xfrm>
            <a:off x="311738" y="151400"/>
            <a:ext cx="8520524" cy="51664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p>
            <a:pPr algn="ctr">
              <a:defRPr sz="2500"/>
            </a:pPr>
            <a:r>
              <a:t>Delivery Hero (</a:t>
            </a:r>
            <a:r>
              <a:rPr u="sng">
                <a:solidFill>
                  <a:srgbClr val="0000FF"/>
                </a:solidFill>
                <a:uFill>
                  <a:solidFill>
                    <a:srgbClr val="0000FF"/>
                  </a:solidFill>
                </a:uFill>
                <a:hlinkClick r:id="rId2"/>
              </a:rPr>
              <a:t>DHER.DE</a:t>
            </a:r>
            <a:r>
              <a:t>)</a:t>
            </a:r>
          </a:p>
        </p:txBody>
      </p:sp>
      <p:sp>
        <p:nvSpPr>
          <p:cNvPr id="900" name="Founded 2004"/>
          <p:cNvSpPr txBox="1"/>
          <p:nvPr/>
        </p:nvSpPr>
        <p:spPr>
          <a:xfrm>
            <a:off x="845859" y="258632"/>
            <a:ext cx="1293265" cy="302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400" b="1"/>
            </a:lvl1pPr>
          </a:lstStyle>
          <a:p>
            <a:r>
              <a:t>Founded 2004</a:t>
            </a:r>
          </a:p>
        </p:txBody>
      </p:sp>
      <p:sp>
        <p:nvSpPr>
          <p:cNvPr id="901" name="IPO 2014 $26.90"/>
          <p:cNvSpPr txBox="1"/>
          <p:nvPr/>
        </p:nvSpPr>
        <p:spPr>
          <a:xfrm>
            <a:off x="7200938" y="258632"/>
            <a:ext cx="1451508" cy="302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400" b="1"/>
            </a:lvl1pPr>
          </a:lstStyle>
          <a:p>
            <a:r>
              <a:t>IPO 2014 $26.90</a:t>
            </a:r>
          </a:p>
        </p:txBody>
      </p:sp>
      <p:pic>
        <p:nvPicPr>
          <p:cNvPr id="902" name="Screen Shot 2020-05-30 at 9.11.38 PM.png" descr="Screen Shot 2020-05-30 at 9.11.38 PM.png"/>
          <p:cNvPicPr>
            <a:picLocks noChangeAspect="1"/>
          </p:cNvPicPr>
          <p:nvPr/>
        </p:nvPicPr>
        <p:blipFill>
          <a:blip r:embed="rId3">
            <a:extLst/>
          </a:blip>
          <a:stretch>
            <a:fillRect/>
          </a:stretch>
        </p:blipFill>
        <p:spPr>
          <a:xfrm>
            <a:off x="-1" y="1672495"/>
            <a:ext cx="9144001" cy="2636258"/>
          </a:xfrm>
          <a:prstGeom prst="rect">
            <a:avLst/>
          </a:prstGeom>
          <a:ln w="12700">
            <a:miter lim="400000"/>
          </a:ln>
        </p:spPr>
      </p:pic>
      <p:sp>
        <p:nvSpPr>
          <p:cNvPr id="903" name="https://www.deliveryhero.com/delivery-hero-concludes-2019-with-order-growth-of-99-in-q4-and-invests-further-for-growth/"/>
          <p:cNvSpPr txBox="1"/>
          <p:nvPr/>
        </p:nvSpPr>
        <p:spPr>
          <a:xfrm>
            <a:off x="1700276" y="4475454"/>
            <a:ext cx="5743447" cy="2155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a:defRPr sz="800"/>
            </a:pPr>
            <a:r>
              <a:rPr u="sng">
                <a:solidFill>
                  <a:srgbClr val="0000FF"/>
                </a:solidFill>
                <a:uFill>
                  <a:solidFill>
                    <a:srgbClr val="0000FF"/>
                  </a:solidFill>
                </a:uFill>
                <a:hlinkClick r:id="rId4"/>
              </a:rPr>
              <a:t>https://www.deliveryhero.com/delivery-hero-concludes-2019-with-order-growth-of-99-in-q4-and-invests-further-for-growth/</a:t>
            </a:r>
            <a:r>
              <a:t> </a:t>
            </a:r>
          </a:p>
        </p:txBody>
      </p:sp>
      <p:sp>
        <p:nvSpPr>
          <p:cNvPr id="904" name="The growth continue unabated even in 2019 last Quarter as per latest data!"/>
          <p:cNvSpPr/>
          <p:nvPr/>
        </p:nvSpPr>
        <p:spPr>
          <a:xfrm>
            <a:off x="366117" y="644230"/>
            <a:ext cx="8411766" cy="848863"/>
          </a:xfrm>
          <a:prstGeom prst="rect">
            <a:avLst/>
          </a:prstGeom>
          <a:solidFill>
            <a:srgbClr val="FFFFFF"/>
          </a:solidFill>
          <a:ln w="25400">
            <a:solidFill>
              <a:schemeClr val="accent1"/>
            </a:solidFill>
          </a:ln>
          <a:effectLst>
            <a:outerShdw blurRad="38100" dist="23000" dir="5400000" rotWithShape="0">
              <a:srgbClr val="000000">
                <a:alpha val="3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lstStyle>
          <a:p>
            <a:r>
              <a:rPr dirty="0"/>
              <a:t>The growth </a:t>
            </a:r>
            <a:r>
              <a:rPr dirty="0" smtClean="0"/>
              <a:t>continue</a:t>
            </a:r>
            <a:r>
              <a:rPr lang="en-US" dirty="0" smtClean="0"/>
              <a:t>s</a:t>
            </a:r>
            <a:r>
              <a:rPr dirty="0" smtClean="0"/>
              <a:t> </a:t>
            </a:r>
            <a:r>
              <a:rPr dirty="0"/>
              <a:t>unabated even in 2019 last </a:t>
            </a:r>
            <a:r>
              <a:rPr dirty="0" smtClean="0"/>
              <a:t>Quarter</a:t>
            </a:r>
            <a:r>
              <a:rPr lang="en-US" dirty="0" smtClean="0"/>
              <a:t>,</a:t>
            </a:r>
            <a:r>
              <a:rPr dirty="0" smtClean="0"/>
              <a:t> </a:t>
            </a:r>
            <a:r>
              <a:rPr dirty="0"/>
              <a:t>as per latest data!</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907" name="GrubHub (GRUB)"/>
          <p:cNvSpPr/>
          <p:nvPr/>
        </p:nvSpPr>
        <p:spPr>
          <a:xfrm>
            <a:off x="311738" y="151400"/>
            <a:ext cx="8520524" cy="51664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p>
            <a:pPr algn="ctr">
              <a:defRPr sz="2500"/>
            </a:pPr>
            <a:r>
              <a:t>GrubHub (</a:t>
            </a:r>
            <a:r>
              <a:rPr u="sng">
                <a:solidFill>
                  <a:srgbClr val="0000FF"/>
                </a:solidFill>
                <a:uFill>
                  <a:solidFill>
                    <a:srgbClr val="0000FF"/>
                  </a:solidFill>
                </a:uFill>
                <a:hlinkClick r:id="rId2"/>
              </a:rPr>
              <a:t>GRUB</a:t>
            </a:r>
            <a:r>
              <a:t>)</a:t>
            </a:r>
          </a:p>
        </p:txBody>
      </p:sp>
      <p:pic>
        <p:nvPicPr>
          <p:cNvPr id="908" name="Screen Shot 2020-05-29 at 11.05.48 AM.png" descr="Screen Shot 2020-05-29 at 11.05.48 AM.png"/>
          <p:cNvPicPr>
            <a:picLocks noChangeAspect="1"/>
          </p:cNvPicPr>
          <p:nvPr/>
        </p:nvPicPr>
        <p:blipFill>
          <a:blip r:embed="rId3">
            <a:extLst/>
          </a:blip>
          <a:stretch>
            <a:fillRect/>
          </a:stretch>
        </p:blipFill>
        <p:spPr>
          <a:xfrm>
            <a:off x="4464733" y="1851477"/>
            <a:ext cx="4233133" cy="2592569"/>
          </a:xfrm>
          <a:prstGeom prst="rect">
            <a:avLst/>
          </a:prstGeom>
          <a:ln w="12700">
            <a:miter lim="400000"/>
          </a:ln>
        </p:spPr>
      </p:pic>
      <p:sp>
        <p:nvSpPr>
          <p:cNvPr id="909" name="https://www.statista.com/statistics/668094/orders-per-day-grubhub/"/>
          <p:cNvSpPr txBox="1"/>
          <p:nvPr/>
        </p:nvSpPr>
        <p:spPr>
          <a:xfrm>
            <a:off x="2378888" y="4481721"/>
            <a:ext cx="4425060" cy="2399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a:defRPr sz="1100"/>
            </a:pPr>
            <a:r>
              <a:rPr u="sng">
                <a:solidFill>
                  <a:srgbClr val="0000FF"/>
                </a:solidFill>
                <a:uFill>
                  <a:solidFill>
                    <a:srgbClr val="0000FF"/>
                  </a:solidFill>
                </a:uFill>
                <a:hlinkClick r:id="rId2"/>
              </a:rPr>
              <a:t>https://www.statista.com/statistics/668094/orders-per-day-grubhub/</a:t>
            </a:r>
            <a:r>
              <a:t> </a:t>
            </a:r>
          </a:p>
        </p:txBody>
      </p:sp>
      <p:sp>
        <p:nvSpPr>
          <p:cNvPr id="910" name="Average Orders Per day"/>
          <p:cNvSpPr txBox="1"/>
          <p:nvPr/>
        </p:nvSpPr>
        <p:spPr>
          <a:xfrm>
            <a:off x="5283872" y="2236975"/>
            <a:ext cx="2169286" cy="30218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400" b="1"/>
            </a:lvl1pPr>
          </a:lstStyle>
          <a:p>
            <a:r>
              <a:t>Average Orders Per day </a:t>
            </a:r>
          </a:p>
        </p:txBody>
      </p:sp>
      <p:sp>
        <p:nvSpPr>
          <p:cNvPr id="911" name="Founded 2004"/>
          <p:cNvSpPr txBox="1"/>
          <p:nvPr/>
        </p:nvSpPr>
        <p:spPr>
          <a:xfrm>
            <a:off x="845859" y="258632"/>
            <a:ext cx="1293265" cy="302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400" b="1"/>
            </a:lvl1pPr>
          </a:lstStyle>
          <a:p>
            <a:r>
              <a:t>Founded 2004</a:t>
            </a:r>
          </a:p>
        </p:txBody>
      </p:sp>
      <p:sp>
        <p:nvSpPr>
          <p:cNvPr id="912" name="IPO 2014 $26"/>
          <p:cNvSpPr txBox="1"/>
          <p:nvPr/>
        </p:nvSpPr>
        <p:spPr>
          <a:xfrm>
            <a:off x="7200938" y="258632"/>
            <a:ext cx="1204366" cy="302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400" b="1"/>
            </a:lvl1pPr>
          </a:lstStyle>
          <a:p>
            <a:r>
              <a:t>IPO 2014 $26</a:t>
            </a:r>
          </a:p>
        </p:txBody>
      </p:sp>
      <p:graphicFrame>
        <p:nvGraphicFramePr>
          <p:cNvPr id="913" name="2D Column Chart"/>
          <p:cNvGraphicFramePr/>
          <p:nvPr/>
        </p:nvGraphicFramePr>
        <p:xfrm>
          <a:off x="580102" y="2010545"/>
          <a:ext cx="3335027" cy="2329359"/>
        </p:xfrm>
        <a:graphic>
          <a:graphicData uri="http://schemas.openxmlformats.org/drawingml/2006/chart">
            <c:chart xmlns:c="http://schemas.openxmlformats.org/drawingml/2006/chart" xmlns:r="http://schemas.openxmlformats.org/officeDocument/2006/relationships" r:id="rId4"/>
          </a:graphicData>
        </a:graphic>
      </p:graphicFrame>
      <p:sp>
        <p:nvSpPr>
          <p:cNvPr id="914" name="Not just in the EU, but also in the US, the growth is mind blowing! With 1 IPO in wait."/>
          <p:cNvSpPr/>
          <p:nvPr/>
        </p:nvSpPr>
        <p:spPr>
          <a:xfrm>
            <a:off x="426710" y="644230"/>
            <a:ext cx="8411765" cy="1227683"/>
          </a:xfrm>
          <a:prstGeom prst="rect">
            <a:avLst/>
          </a:prstGeom>
          <a:solidFill>
            <a:srgbClr val="FFFFFF"/>
          </a:solidFill>
          <a:ln w="25400">
            <a:solidFill>
              <a:schemeClr val="accent1"/>
            </a:solidFill>
          </a:ln>
          <a:effectLst>
            <a:outerShdw blurRad="38100" dist="23000" dir="5400000" rotWithShape="0">
              <a:srgbClr val="000000">
                <a:alpha val="3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lstStyle>
          <a:p>
            <a:r>
              <a:rPr dirty="0"/>
              <a:t>Not just in the EU, but also in the US, the growth is </a:t>
            </a:r>
            <a:r>
              <a:rPr lang="en-US" dirty="0" smtClean="0"/>
              <a:t>impressive, w</a:t>
            </a:r>
            <a:r>
              <a:rPr dirty="0" smtClean="0"/>
              <a:t>ith </a:t>
            </a:r>
            <a:r>
              <a:rPr dirty="0"/>
              <a:t>1 </a:t>
            </a:r>
            <a:r>
              <a:rPr lang="en-US" dirty="0" smtClean="0"/>
              <a:t>more </a:t>
            </a:r>
            <a:r>
              <a:rPr dirty="0" smtClean="0"/>
              <a:t>IPO </a:t>
            </a:r>
            <a:r>
              <a:rPr dirty="0"/>
              <a:t>in </a:t>
            </a:r>
            <a:r>
              <a:rPr dirty="0" smtClean="0"/>
              <a:t>wait</a:t>
            </a:r>
            <a:r>
              <a:rPr lang="en-US" dirty="0" smtClean="0"/>
              <a:t>ing (</a:t>
            </a:r>
            <a:r>
              <a:rPr lang="en-US" dirty="0" err="1" smtClean="0"/>
              <a:t>DoorDash</a:t>
            </a:r>
            <a:r>
              <a:rPr lang="en-US" dirty="0" smtClean="0"/>
              <a:t>, as of date)</a:t>
            </a:r>
            <a:r>
              <a:rPr dirty="0" smtClean="0"/>
              <a:t>. </a:t>
            </a:r>
            <a:endParaRPr dirty="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
        <p:nvSpPr>
          <p:cNvPr id="917" name="HyperLokal.in"/>
          <p:cNvSpPr/>
          <p:nvPr/>
        </p:nvSpPr>
        <p:spPr>
          <a:xfrm>
            <a:off x="347041" y="9160"/>
            <a:ext cx="8520524" cy="51664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2500" b="1" u="sng">
                <a:solidFill>
                  <a:srgbClr val="0000FF"/>
                </a:solidFill>
                <a:uFill>
                  <a:solidFill>
                    <a:srgbClr val="0000FF"/>
                  </a:solidFill>
                </a:uFill>
                <a:hlinkClick r:id="rId2"/>
              </a:defRPr>
            </a:lvl1pPr>
          </a:lstStyle>
          <a:p>
            <a:pPr>
              <a:defRPr u="none">
                <a:solidFill>
                  <a:srgbClr val="000000"/>
                </a:solidFill>
                <a:uFillTx/>
              </a:defRPr>
            </a:pPr>
            <a:r>
              <a:rPr lang="en-US" i="1" dirty="0" smtClean="0">
                <a:hlinkClick r:id="rId3"/>
              </a:rPr>
              <a:t>Yotto.in</a:t>
            </a:r>
            <a:endParaRPr u="sng" dirty="0">
              <a:solidFill>
                <a:srgbClr val="0000FF"/>
              </a:solidFill>
              <a:uFill>
                <a:solidFill>
                  <a:srgbClr val="0000FF"/>
                </a:solidFill>
              </a:uFill>
              <a:hlinkClick r:id="rId2"/>
            </a:endParaRPr>
          </a:p>
        </p:txBody>
      </p:sp>
      <p:sp>
        <p:nvSpPr>
          <p:cNvPr id="918" name="We will Technically and Legally not try to become a SuperBrand like other Aggregation:…"/>
          <p:cNvSpPr/>
          <p:nvPr/>
        </p:nvSpPr>
        <p:spPr>
          <a:xfrm>
            <a:off x="600809" y="1690404"/>
            <a:ext cx="2360310" cy="2059261"/>
          </a:xfrm>
          <a:prstGeom prst="roundRect">
            <a:avLst>
              <a:gd name="adj" fmla="val 5434"/>
            </a:avLst>
          </a:prstGeom>
          <a:solidFill>
            <a:srgbClr val="FFFFFF"/>
          </a:solidFill>
          <a:ln w="12700">
            <a:solidFill>
              <a:schemeClr val="accent1"/>
            </a:solidFill>
            <a:miter lim="400000"/>
          </a:ln>
          <a:effectLst>
            <a:outerShdw blurRad="38100" dist="23000" dir="5400000" rotWithShape="0">
              <a:srgbClr val="000000">
                <a:alpha val="3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algn="ctr">
              <a:defRPr sz="1200"/>
            </a:pPr>
            <a:r>
              <a:rPr dirty="0"/>
              <a:t>We will Technically and Legally not try to become a </a:t>
            </a:r>
            <a:r>
              <a:rPr dirty="0" err="1" smtClean="0"/>
              <a:t>SuperBrand</a:t>
            </a:r>
            <a:r>
              <a:rPr lang="en-US" dirty="0" smtClean="0"/>
              <a:t>,</a:t>
            </a:r>
            <a:r>
              <a:rPr dirty="0" smtClean="0"/>
              <a:t> </a:t>
            </a:r>
            <a:r>
              <a:rPr lang="en-US" dirty="0" smtClean="0"/>
              <a:t>un</a:t>
            </a:r>
            <a:r>
              <a:rPr dirty="0" smtClean="0"/>
              <a:t>like </a:t>
            </a:r>
            <a:r>
              <a:rPr dirty="0"/>
              <a:t>other </a:t>
            </a:r>
            <a:r>
              <a:rPr dirty="0" smtClean="0"/>
              <a:t>Aggregat</a:t>
            </a:r>
            <a:r>
              <a:rPr lang="en-US" dirty="0" smtClean="0"/>
              <a:t>ors</a:t>
            </a:r>
            <a:r>
              <a:rPr dirty="0" smtClean="0"/>
              <a:t>:</a:t>
            </a:r>
            <a:endParaRPr dirty="0"/>
          </a:p>
          <a:p>
            <a:pPr marL="160421" indent="-160421">
              <a:buSzPct val="100000"/>
              <a:buAutoNum type="arabicPeriod"/>
              <a:defRPr sz="1200"/>
            </a:pPr>
            <a:r>
              <a:rPr dirty="0"/>
              <a:t>No Premium listing </a:t>
            </a:r>
          </a:p>
          <a:p>
            <a:pPr marL="160421" indent="-160421">
              <a:buSzPct val="100000"/>
              <a:buAutoNum type="arabicPeriod"/>
              <a:defRPr sz="1200"/>
            </a:pPr>
            <a:r>
              <a:rPr dirty="0"/>
              <a:t>No Discounting by us</a:t>
            </a:r>
          </a:p>
          <a:p>
            <a:pPr marL="160421" indent="-160421">
              <a:buSzPct val="100000"/>
              <a:buAutoNum type="arabicPeriod"/>
              <a:defRPr sz="1200"/>
            </a:pPr>
            <a:r>
              <a:rPr dirty="0"/>
              <a:t>Strictly </a:t>
            </a:r>
            <a:r>
              <a:rPr lang="en-US" dirty="0" smtClean="0"/>
              <a:t>P</a:t>
            </a:r>
            <a:r>
              <a:rPr dirty="0" smtClean="0"/>
              <a:t>roximity</a:t>
            </a:r>
            <a:r>
              <a:rPr lang="en-US" dirty="0" smtClean="0"/>
              <a:t>-</a:t>
            </a:r>
            <a:r>
              <a:rPr dirty="0" smtClean="0"/>
              <a:t>driven </a:t>
            </a:r>
            <a:r>
              <a:rPr dirty="0"/>
              <a:t>listing</a:t>
            </a:r>
          </a:p>
          <a:p>
            <a:pPr marL="160421" indent="-160421">
              <a:buSzPct val="100000"/>
              <a:buAutoNum type="arabicPeriod"/>
              <a:defRPr sz="1200"/>
            </a:pPr>
            <a:r>
              <a:rPr dirty="0"/>
              <a:t>Strictly NO searching or sorting on discount </a:t>
            </a:r>
            <a:r>
              <a:rPr dirty="0" err="1"/>
              <a:t>etc</a:t>
            </a:r>
            <a:endParaRPr dirty="0"/>
          </a:p>
          <a:p>
            <a:pPr marL="160421" indent="-160421">
              <a:buSzPct val="100000"/>
              <a:buAutoNum type="arabicPeriod"/>
              <a:defRPr sz="1200"/>
            </a:pPr>
            <a:r>
              <a:rPr dirty="0"/>
              <a:t>We will publish Google Rating of businesses instead of our own rating.</a:t>
            </a:r>
          </a:p>
        </p:txBody>
      </p:sp>
      <p:grpSp>
        <p:nvGrpSpPr>
          <p:cNvPr id="932" name="Group"/>
          <p:cNvGrpSpPr/>
          <p:nvPr/>
        </p:nvGrpSpPr>
        <p:grpSpPr>
          <a:xfrm>
            <a:off x="733226" y="1010870"/>
            <a:ext cx="7677548" cy="668612"/>
            <a:chOff x="0" y="0"/>
            <a:chExt cx="7677547" cy="668611"/>
          </a:xfrm>
        </p:grpSpPr>
        <p:grpSp>
          <p:nvGrpSpPr>
            <p:cNvPr id="923" name="Group"/>
            <p:cNvGrpSpPr/>
            <p:nvPr/>
          </p:nvGrpSpPr>
          <p:grpSpPr>
            <a:xfrm>
              <a:off x="0" y="0"/>
              <a:ext cx="1839899" cy="668612"/>
              <a:chOff x="0" y="0"/>
              <a:chExt cx="1839898" cy="668611"/>
            </a:xfrm>
          </p:grpSpPr>
          <p:sp>
            <p:nvSpPr>
              <p:cNvPr id="919" name="No Brand Hijacking"/>
              <p:cNvSpPr/>
              <p:nvPr/>
            </p:nvSpPr>
            <p:spPr>
              <a:xfrm>
                <a:off x="610557" y="0"/>
                <a:ext cx="1229342" cy="668612"/>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500" b="1"/>
                </a:lvl1pPr>
              </a:lstStyle>
              <a:p>
                <a:r>
                  <a:t>No Brand Hijacking</a:t>
                </a:r>
              </a:p>
            </p:txBody>
          </p:sp>
          <p:grpSp>
            <p:nvGrpSpPr>
              <p:cNvPr id="922" name="Group"/>
              <p:cNvGrpSpPr/>
              <p:nvPr/>
            </p:nvGrpSpPr>
            <p:grpSpPr>
              <a:xfrm>
                <a:off x="0" y="59409"/>
                <a:ext cx="527349" cy="553793"/>
                <a:chOff x="0" y="8758"/>
                <a:chExt cx="527348" cy="553791"/>
              </a:xfrm>
            </p:grpSpPr>
            <p:sp>
              <p:nvSpPr>
                <p:cNvPr id="920" name="Line"/>
                <p:cNvSpPr/>
                <p:nvPr/>
              </p:nvSpPr>
              <p:spPr>
                <a:xfrm flipV="1">
                  <a:off x="180003" y="8758"/>
                  <a:ext cx="347346" cy="549794"/>
                </a:xfrm>
                <a:prstGeom prst="line">
                  <a:avLst/>
                </a:prstGeom>
                <a:noFill/>
                <a:ln w="25400" cap="flat">
                  <a:solidFill>
                    <a:srgbClr val="00F900"/>
                  </a:solidFill>
                  <a:prstDash val="solid"/>
                  <a:round/>
                </a:ln>
                <a:effectLst/>
              </p:spPr>
              <p:txBody>
                <a:bodyPr wrap="square" lIns="45718" tIns="45718" rIns="45718" bIns="45718" numCol="1" anchor="t">
                  <a:noAutofit/>
                </a:bodyPr>
                <a:lstStyle/>
                <a:p>
                  <a:endParaRPr/>
                </a:p>
              </p:txBody>
            </p:sp>
            <p:sp>
              <p:nvSpPr>
                <p:cNvPr id="921" name="Line"/>
                <p:cNvSpPr/>
                <p:nvPr/>
              </p:nvSpPr>
              <p:spPr>
                <a:xfrm flipH="1" flipV="1">
                  <a:off x="-1" y="409118"/>
                  <a:ext cx="191979" cy="153433"/>
                </a:xfrm>
                <a:prstGeom prst="line">
                  <a:avLst/>
                </a:prstGeom>
                <a:noFill/>
                <a:ln w="25400" cap="flat">
                  <a:solidFill>
                    <a:srgbClr val="00F900"/>
                  </a:solidFill>
                  <a:prstDash val="solid"/>
                  <a:round/>
                </a:ln>
                <a:effectLst/>
              </p:spPr>
              <p:txBody>
                <a:bodyPr wrap="square" lIns="45718" tIns="45718" rIns="45718" bIns="45718" numCol="1" anchor="t">
                  <a:noAutofit/>
                </a:bodyPr>
                <a:lstStyle/>
                <a:p>
                  <a:endParaRPr/>
                </a:p>
              </p:txBody>
            </p:sp>
          </p:grpSp>
        </p:grpSp>
        <p:sp>
          <p:nvSpPr>
            <p:cNvPr id="924" name="No Customer Hijacking"/>
            <p:cNvSpPr/>
            <p:nvPr/>
          </p:nvSpPr>
          <p:spPr>
            <a:xfrm>
              <a:off x="3218751" y="42600"/>
              <a:ext cx="1575916" cy="605913"/>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500" b="1"/>
              </a:lvl1pPr>
            </a:lstStyle>
            <a:p>
              <a:r>
                <a:t>No Customer Hijacking</a:t>
              </a:r>
            </a:p>
          </p:txBody>
        </p:sp>
        <p:grpSp>
          <p:nvGrpSpPr>
            <p:cNvPr id="927" name="Group"/>
            <p:cNvGrpSpPr/>
            <p:nvPr/>
          </p:nvGrpSpPr>
          <p:grpSpPr>
            <a:xfrm>
              <a:off x="2713756" y="70660"/>
              <a:ext cx="468843" cy="553793"/>
              <a:chOff x="0" y="8758"/>
              <a:chExt cx="468842" cy="553791"/>
            </a:xfrm>
          </p:grpSpPr>
          <p:sp>
            <p:nvSpPr>
              <p:cNvPr id="925" name="Line"/>
              <p:cNvSpPr/>
              <p:nvPr/>
            </p:nvSpPr>
            <p:spPr>
              <a:xfrm flipV="1">
                <a:off x="160033" y="8758"/>
                <a:ext cx="308810" cy="549794"/>
              </a:xfrm>
              <a:prstGeom prst="line">
                <a:avLst/>
              </a:prstGeom>
              <a:noFill/>
              <a:ln w="25400" cap="flat">
                <a:solidFill>
                  <a:srgbClr val="00F900"/>
                </a:solidFill>
                <a:prstDash val="solid"/>
                <a:round/>
              </a:ln>
              <a:effectLst/>
            </p:spPr>
            <p:txBody>
              <a:bodyPr wrap="square" lIns="45718" tIns="45718" rIns="45718" bIns="45718" numCol="1" anchor="t">
                <a:noAutofit/>
              </a:bodyPr>
              <a:lstStyle/>
              <a:p>
                <a:endParaRPr/>
              </a:p>
            </p:txBody>
          </p:sp>
          <p:sp>
            <p:nvSpPr>
              <p:cNvPr id="926" name="Line"/>
              <p:cNvSpPr/>
              <p:nvPr/>
            </p:nvSpPr>
            <p:spPr>
              <a:xfrm flipH="1" flipV="1">
                <a:off x="-1" y="409118"/>
                <a:ext cx="170680" cy="153433"/>
              </a:xfrm>
              <a:prstGeom prst="line">
                <a:avLst/>
              </a:prstGeom>
              <a:noFill/>
              <a:ln w="25400" cap="flat">
                <a:solidFill>
                  <a:srgbClr val="00F900"/>
                </a:solidFill>
                <a:prstDash val="solid"/>
                <a:round/>
              </a:ln>
              <a:effectLst/>
            </p:spPr>
            <p:txBody>
              <a:bodyPr wrap="square" lIns="45718" tIns="45718" rIns="45718" bIns="45718" numCol="1" anchor="t">
                <a:noAutofit/>
              </a:bodyPr>
              <a:lstStyle/>
              <a:p>
                <a:endParaRPr/>
              </a:p>
            </p:txBody>
          </p:sp>
        </p:grpSp>
        <p:sp>
          <p:nvSpPr>
            <p:cNvPr id="928" name="Non-Competing Partner"/>
            <p:cNvSpPr/>
            <p:nvPr/>
          </p:nvSpPr>
          <p:spPr>
            <a:xfrm>
              <a:off x="5837649" y="47045"/>
              <a:ext cx="1839899" cy="605914"/>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500" b="1"/>
              </a:lvl1pPr>
            </a:lstStyle>
            <a:p>
              <a:r>
                <a:t>Non-Competing Partner</a:t>
              </a:r>
            </a:p>
          </p:txBody>
        </p:sp>
        <p:grpSp>
          <p:nvGrpSpPr>
            <p:cNvPr id="931" name="Group"/>
            <p:cNvGrpSpPr/>
            <p:nvPr/>
          </p:nvGrpSpPr>
          <p:grpSpPr>
            <a:xfrm>
              <a:off x="5273525" y="75105"/>
              <a:ext cx="527349" cy="553793"/>
              <a:chOff x="0" y="8758"/>
              <a:chExt cx="527348" cy="553791"/>
            </a:xfrm>
          </p:grpSpPr>
          <p:sp>
            <p:nvSpPr>
              <p:cNvPr id="929" name="Line"/>
              <p:cNvSpPr/>
              <p:nvPr/>
            </p:nvSpPr>
            <p:spPr>
              <a:xfrm flipV="1">
                <a:off x="180003" y="8758"/>
                <a:ext cx="347346" cy="549794"/>
              </a:xfrm>
              <a:prstGeom prst="line">
                <a:avLst/>
              </a:prstGeom>
              <a:noFill/>
              <a:ln w="25400" cap="flat">
                <a:solidFill>
                  <a:srgbClr val="00F900"/>
                </a:solidFill>
                <a:prstDash val="solid"/>
                <a:round/>
              </a:ln>
              <a:effectLst/>
            </p:spPr>
            <p:txBody>
              <a:bodyPr wrap="square" lIns="45718" tIns="45718" rIns="45718" bIns="45718" numCol="1" anchor="t">
                <a:noAutofit/>
              </a:bodyPr>
              <a:lstStyle/>
              <a:p>
                <a:endParaRPr/>
              </a:p>
            </p:txBody>
          </p:sp>
          <p:sp>
            <p:nvSpPr>
              <p:cNvPr id="930" name="Line"/>
              <p:cNvSpPr/>
              <p:nvPr/>
            </p:nvSpPr>
            <p:spPr>
              <a:xfrm flipH="1" flipV="1">
                <a:off x="-1" y="409118"/>
                <a:ext cx="191979" cy="153433"/>
              </a:xfrm>
              <a:prstGeom prst="line">
                <a:avLst/>
              </a:prstGeom>
              <a:noFill/>
              <a:ln w="25400" cap="flat">
                <a:solidFill>
                  <a:srgbClr val="00F900"/>
                </a:solidFill>
                <a:prstDash val="solid"/>
                <a:round/>
              </a:ln>
              <a:effectLst/>
            </p:spPr>
            <p:txBody>
              <a:bodyPr wrap="square" lIns="45718" tIns="45718" rIns="45718" bIns="45718" numCol="1" anchor="t">
                <a:noAutofit/>
              </a:bodyPr>
              <a:lstStyle/>
              <a:p>
                <a:endParaRPr/>
              </a:p>
            </p:txBody>
          </p:sp>
        </p:grpSp>
      </p:grpSp>
      <p:sp>
        <p:nvSpPr>
          <p:cNvPr id="933" name="Every business will always get to see the contact of their customer and can directly reach them.…"/>
          <p:cNvSpPr/>
          <p:nvPr/>
        </p:nvSpPr>
        <p:spPr>
          <a:xfrm>
            <a:off x="3391845" y="1690404"/>
            <a:ext cx="2360310" cy="2059261"/>
          </a:xfrm>
          <a:prstGeom prst="roundRect">
            <a:avLst>
              <a:gd name="adj" fmla="val 5434"/>
            </a:avLst>
          </a:prstGeom>
          <a:solidFill>
            <a:srgbClr val="FFFFFF"/>
          </a:solidFill>
          <a:ln w="12700">
            <a:solidFill>
              <a:schemeClr val="accent1"/>
            </a:solidFill>
            <a:miter lim="400000"/>
          </a:ln>
          <a:effectLst>
            <a:outerShdw blurRad="38100" dist="23000" dir="5400000" rotWithShape="0">
              <a:srgbClr val="000000">
                <a:alpha val="3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algn="ctr">
              <a:defRPr sz="1200"/>
            </a:pPr>
            <a:r>
              <a:t>Every business will always get to see the contact of their customer and can directly reach them. </a:t>
            </a:r>
          </a:p>
          <a:p>
            <a:pPr algn="ctr">
              <a:defRPr sz="1200"/>
            </a:pPr>
            <a:endParaRPr/>
          </a:p>
          <a:p>
            <a:pPr algn="ctr">
              <a:defRPr sz="1200"/>
            </a:pPr>
            <a:r>
              <a:t>Customer Support is done by business and not by us.</a:t>
            </a:r>
          </a:p>
          <a:p>
            <a:pPr algn="ctr">
              <a:defRPr sz="1200"/>
            </a:pPr>
            <a:endParaRPr/>
          </a:p>
          <a:p>
            <a:pPr algn="ctr">
              <a:defRPr sz="1200"/>
            </a:pPr>
            <a:r>
              <a:t>Customer can reach business directly at any point time from our App itself</a:t>
            </a:r>
          </a:p>
        </p:txBody>
      </p:sp>
      <p:sp>
        <p:nvSpPr>
          <p:cNvPr id="934" name="Our agreement that will not compete with business. This will be legally binding for us to not sell any physical product to consumer directly ever.…"/>
          <p:cNvSpPr/>
          <p:nvPr/>
        </p:nvSpPr>
        <p:spPr>
          <a:xfrm>
            <a:off x="6182881" y="1690404"/>
            <a:ext cx="2360310" cy="2059261"/>
          </a:xfrm>
          <a:prstGeom prst="roundRect">
            <a:avLst>
              <a:gd name="adj" fmla="val 5434"/>
            </a:avLst>
          </a:prstGeom>
          <a:solidFill>
            <a:srgbClr val="FFFFFF"/>
          </a:solidFill>
          <a:ln w="12700">
            <a:solidFill>
              <a:schemeClr val="accent1"/>
            </a:solidFill>
            <a:miter lim="400000"/>
          </a:ln>
          <a:effectLst>
            <a:outerShdw blurRad="38100" dist="23000" dir="5400000" rotWithShape="0">
              <a:srgbClr val="000000">
                <a:alpha val="3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algn="ctr">
              <a:defRPr sz="1200"/>
            </a:pPr>
            <a:r>
              <a:rPr dirty="0"/>
              <a:t>Our </a:t>
            </a:r>
            <a:r>
              <a:rPr lang="en-US" dirty="0" smtClean="0"/>
              <a:t>A</a:t>
            </a:r>
            <a:r>
              <a:rPr dirty="0" smtClean="0"/>
              <a:t>greement </a:t>
            </a:r>
            <a:r>
              <a:rPr lang="en-US" dirty="0" smtClean="0"/>
              <a:t>is </a:t>
            </a:r>
            <a:r>
              <a:rPr dirty="0" smtClean="0"/>
              <a:t>that </a:t>
            </a:r>
            <a:r>
              <a:rPr lang="en-US" dirty="0" smtClean="0"/>
              <a:t>we </a:t>
            </a:r>
            <a:r>
              <a:rPr dirty="0" smtClean="0"/>
              <a:t>will </a:t>
            </a:r>
            <a:r>
              <a:rPr dirty="0"/>
              <a:t>not compete with business. This will be legally binding for us to not sell any physical product to consumer directly ever.  </a:t>
            </a:r>
          </a:p>
          <a:p>
            <a:pPr algn="ctr">
              <a:defRPr sz="1200"/>
            </a:pPr>
            <a:endParaRPr dirty="0"/>
          </a:p>
          <a:p>
            <a:pPr algn="ctr">
              <a:defRPr sz="1200"/>
            </a:pPr>
            <a:r>
              <a:rPr dirty="0"/>
              <a:t>Company MoU/</a:t>
            </a:r>
            <a:r>
              <a:rPr dirty="0" err="1"/>
              <a:t>MoA</a:t>
            </a:r>
            <a:r>
              <a:rPr dirty="0"/>
              <a:t> will include this business goal too.</a:t>
            </a:r>
          </a:p>
        </p:txBody>
      </p:sp>
      <p:sp>
        <p:nvSpPr>
          <p:cNvPr id="935" name="We are what India Needs!"/>
          <p:cNvSpPr/>
          <p:nvPr/>
        </p:nvSpPr>
        <p:spPr>
          <a:xfrm>
            <a:off x="732801" y="435687"/>
            <a:ext cx="8096875" cy="668613"/>
          </a:xfrm>
          <a:prstGeom prst="roundRect">
            <a:avLst>
              <a:gd name="adj" fmla="val 17826"/>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2000" b="1"/>
            </a:lvl1pPr>
          </a:lstStyle>
          <a:p>
            <a:r>
              <a:rPr dirty="0"/>
              <a:t>We are what India </a:t>
            </a:r>
            <a:r>
              <a:rPr dirty="0" smtClean="0"/>
              <a:t>Needs</a:t>
            </a:r>
            <a:r>
              <a:rPr lang="en-US" dirty="0" smtClean="0"/>
              <a:t>, Now</a:t>
            </a:r>
            <a:r>
              <a:rPr dirty="0" smtClean="0"/>
              <a:t>!</a:t>
            </a:r>
            <a:endParaRPr dirty="0"/>
          </a:p>
        </p:txBody>
      </p:sp>
      <p:sp>
        <p:nvSpPr>
          <p:cNvPr id="936" name="We are just Ordering &amp; Delivery Partner much like in the past! Even Chain businesses will prefer to partner us, unlike existing aggregation. Business can have their own delivery or can use ours."/>
          <p:cNvSpPr/>
          <p:nvPr/>
        </p:nvSpPr>
        <p:spPr>
          <a:xfrm>
            <a:off x="558866" y="3909935"/>
            <a:ext cx="8096875" cy="793895"/>
          </a:xfrm>
          <a:prstGeom prst="roundRect">
            <a:avLst>
              <a:gd name="adj" fmla="val 14243"/>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500" b="1"/>
            </a:lvl1pPr>
          </a:lstStyle>
          <a:p>
            <a:r>
              <a:rPr dirty="0"/>
              <a:t>We are just </a:t>
            </a:r>
            <a:r>
              <a:rPr lang="en-US" dirty="0" smtClean="0"/>
              <a:t>the </a:t>
            </a:r>
            <a:r>
              <a:rPr dirty="0" smtClean="0"/>
              <a:t>Ordering </a:t>
            </a:r>
            <a:r>
              <a:rPr dirty="0"/>
              <a:t>&amp; Delivery </a:t>
            </a:r>
            <a:r>
              <a:rPr dirty="0" smtClean="0"/>
              <a:t>Partner</a:t>
            </a:r>
            <a:r>
              <a:rPr lang="en-US" dirty="0" smtClean="0"/>
              <a:t>,</a:t>
            </a:r>
            <a:r>
              <a:rPr dirty="0" smtClean="0"/>
              <a:t> </a:t>
            </a:r>
            <a:r>
              <a:rPr dirty="0"/>
              <a:t>much like in the past! Even Chain </a:t>
            </a:r>
            <a:r>
              <a:rPr lang="en-US" dirty="0" smtClean="0"/>
              <a:t>B</a:t>
            </a:r>
            <a:r>
              <a:rPr dirty="0" smtClean="0"/>
              <a:t>usinesses </a:t>
            </a:r>
            <a:r>
              <a:rPr dirty="0"/>
              <a:t>will prefer to partner </a:t>
            </a:r>
            <a:r>
              <a:rPr lang="en-US" dirty="0" smtClean="0"/>
              <a:t>with </a:t>
            </a:r>
            <a:r>
              <a:rPr dirty="0" smtClean="0"/>
              <a:t>us</a:t>
            </a:r>
            <a:r>
              <a:rPr dirty="0"/>
              <a:t>, unlike existing </a:t>
            </a:r>
            <a:r>
              <a:rPr lang="en-US" dirty="0" smtClean="0"/>
              <a:t>A</a:t>
            </a:r>
            <a:r>
              <a:rPr dirty="0" smtClean="0"/>
              <a:t>ggregat</a:t>
            </a:r>
            <a:r>
              <a:rPr lang="en-US" dirty="0" smtClean="0"/>
              <a:t>ors</a:t>
            </a:r>
            <a:r>
              <a:rPr dirty="0" smtClean="0"/>
              <a:t>. Business</a:t>
            </a:r>
            <a:r>
              <a:rPr lang="en-US" dirty="0" smtClean="0"/>
              <a:t>es</a:t>
            </a:r>
            <a:r>
              <a:rPr dirty="0" smtClean="0"/>
              <a:t> </a:t>
            </a:r>
            <a:r>
              <a:rPr dirty="0"/>
              <a:t>can have their own </a:t>
            </a:r>
            <a:r>
              <a:rPr lang="en-US" dirty="0" smtClean="0"/>
              <a:t>in-house D</a:t>
            </a:r>
            <a:r>
              <a:rPr dirty="0" smtClean="0"/>
              <a:t>elivery </a:t>
            </a:r>
            <a:r>
              <a:rPr lang="en-US" dirty="0" smtClean="0"/>
              <a:t>Services, </a:t>
            </a:r>
            <a:r>
              <a:rPr dirty="0" smtClean="0"/>
              <a:t>or </a:t>
            </a:r>
            <a:r>
              <a:rPr dirty="0"/>
              <a:t>can use ours.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
        <p:nvSpPr>
          <p:cNvPr id="939" name="HyperLokal.in"/>
          <p:cNvSpPr/>
          <p:nvPr/>
        </p:nvSpPr>
        <p:spPr>
          <a:xfrm>
            <a:off x="347041" y="9160"/>
            <a:ext cx="8520524" cy="51664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2500" b="1" u="sng">
                <a:solidFill>
                  <a:srgbClr val="0000FF"/>
                </a:solidFill>
                <a:uFill>
                  <a:solidFill>
                    <a:srgbClr val="0000FF"/>
                  </a:solidFill>
                </a:uFill>
                <a:hlinkClick r:id="rId2"/>
              </a:defRPr>
            </a:lvl1pPr>
          </a:lstStyle>
          <a:p>
            <a:pPr>
              <a:defRPr u="none">
                <a:solidFill>
                  <a:srgbClr val="000000"/>
                </a:solidFill>
                <a:uFillTx/>
              </a:defRPr>
            </a:pPr>
            <a:r>
              <a:rPr lang="en-US" i="1" dirty="0" smtClean="0"/>
              <a:t>Yotto.in</a:t>
            </a:r>
            <a:endParaRPr u="sng" dirty="0">
              <a:solidFill>
                <a:srgbClr val="0000FF"/>
              </a:solidFill>
              <a:uFill>
                <a:solidFill>
                  <a:srgbClr val="0000FF"/>
                </a:solidFill>
              </a:uFill>
              <a:hlinkClick r:id="rId2"/>
            </a:endParaRPr>
          </a:p>
        </p:txBody>
      </p:sp>
      <p:sp>
        <p:nvSpPr>
          <p:cNvPr id="940" name="Non Conflicting Revenue Streams"/>
          <p:cNvSpPr/>
          <p:nvPr/>
        </p:nvSpPr>
        <p:spPr>
          <a:xfrm>
            <a:off x="523563" y="435687"/>
            <a:ext cx="8096874" cy="668613"/>
          </a:xfrm>
          <a:prstGeom prst="roundRect">
            <a:avLst>
              <a:gd name="adj" fmla="val 17826"/>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2000" b="1"/>
            </a:lvl1pPr>
          </a:lstStyle>
          <a:p>
            <a:r>
              <a:rPr dirty="0" smtClean="0"/>
              <a:t>Non</a:t>
            </a:r>
            <a:r>
              <a:rPr lang="en-US" dirty="0" smtClean="0"/>
              <a:t>-</a:t>
            </a:r>
            <a:r>
              <a:rPr dirty="0" smtClean="0"/>
              <a:t>Conflicting </a:t>
            </a:r>
            <a:r>
              <a:rPr dirty="0"/>
              <a:t>Revenue Streams</a:t>
            </a:r>
          </a:p>
        </p:txBody>
      </p:sp>
      <p:sp>
        <p:nvSpPr>
          <p:cNvPr id="941" name="Revenue from Partner onboarding"/>
          <p:cNvSpPr/>
          <p:nvPr/>
        </p:nvSpPr>
        <p:spPr>
          <a:xfrm>
            <a:off x="361530" y="1155314"/>
            <a:ext cx="3492501" cy="279401"/>
          </a:xfrm>
          <a:prstGeom prst="roundRect">
            <a:avLst>
              <a:gd name="adj" fmla="val 20054"/>
            </a:avLst>
          </a:prstGeom>
          <a:solidFill>
            <a:srgbClr val="FFFFFF"/>
          </a:solidFill>
          <a:ln w="12700">
            <a:solidFill>
              <a:schemeClr val="accent1"/>
            </a:solidFill>
            <a:miter lim="400000"/>
          </a:ln>
          <a:effectLst>
            <a:outerShdw blurRad="38100" dist="23000" dir="5400000" rotWithShape="0">
              <a:srgbClr val="000000">
                <a:alpha val="3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000"/>
            </a:lvl1pPr>
          </a:lstStyle>
          <a:p>
            <a:r>
              <a:t>Revenue from Partner onboarding </a:t>
            </a:r>
          </a:p>
        </p:txBody>
      </p:sp>
      <p:sp>
        <p:nvSpPr>
          <p:cNvPr id="942" name="Software Usage Fee/Online Order"/>
          <p:cNvSpPr/>
          <p:nvPr/>
        </p:nvSpPr>
        <p:spPr>
          <a:xfrm>
            <a:off x="1326730" y="1824820"/>
            <a:ext cx="3492501" cy="279401"/>
          </a:xfrm>
          <a:prstGeom prst="roundRect">
            <a:avLst>
              <a:gd name="adj" fmla="val 20054"/>
            </a:avLst>
          </a:prstGeom>
          <a:solidFill>
            <a:srgbClr val="FFFFFF"/>
          </a:solidFill>
          <a:ln w="12700">
            <a:solidFill>
              <a:schemeClr val="accent1"/>
            </a:solidFill>
            <a:miter lim="400000"/>
          </a:ln>
          <a:effectLst>
            <a:outerShdw blurRad="38100" dist="23000" dir="5400000" rotWithShape="0">
              <a:srgbClr val="000000">
                <a:alpha val="3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000"/>
            </a:lvl1pPr>
          </a:lstStyle>
          <a:p>
            <a:r>
              <a:t>Software Usage Fee/Online Order</a:t>
            </a:r>
          </a:p>
        </p:txBody>
      </p:sp>
      <p:sp>
        <p:nvSpPr>
          <p:cNvPr id="943" name="Revenue from Online Order Delivery"/>
          <p:cNvSpPr/>
          <p:nvPr/>
        </p:nvSpPr>
        <p:spPr>
          <a:xfrm>
            <a:off x="2007450" y="2160427"/>
            <a:ext cx="3492501" cy="279401"/>
          </a:xfrm>
          <a:prstGeom prst="roundRect">
            <a:avLst>
              <a:gd name="adj" fmla="val 20054"/>
            </a:avLst>
          </a:prstGeom>
          <a:solidFill>
            <a:srgbClr val="FFFFFF"/>
          </a:solidFill>
          <a:ln w="12700">
            <a:solidFill>
              <a:schemeClr val="accent1"/>
            </a:solidFill>
            <a:miter lim="400000"/>
          </a:ln>
          <a:effectLst>
            <a:outerShdw blurRad="38100" dist="23000" dir="5400000" rotWithShape="0">
              <a:srgbClr val="000000">
                <a:alpha val="3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000"/>
            </a:lvl1pPr>
          </a:lstStyle>
          <a:p>
            <a:r>
              <a:t>Revenue from Online Order Delivery</a:t>
            </a:r>
          </a:p>
        </p:txBody>
      </p:sp>
      <p:sp>
        <p:nvSpPr>
          <p:cNvPr id="944" name="Revenue from Delivery of Telephone Order"/>
          <p:cNvSpPr/>
          <p:nvPr/>
        </p:nvSpPr>
        <p:spPr>
          <a:xfrm>
            <a:off x="4303610" y="3502855"/>
            <a:ext cx="3492501" cy="279401"/>
          </a:xfrm>
          <a:prstGeom prst="roundRect">
            <a:avLst>
              <a:gd name="adj" fmla="val 20054"/>
            </a:avLst>
          </a:prstGeom>
          <a:solidFill>
            <a:srgbClr val="FFFFFF"/>
          </a:solidFill>
          <a:ln w="12700">
            <a:solidFill>
              <a:schemeClr val="accent1"/>
            </a:solidFill>
            <a:miter lim="400000"/>
          </a:ln>
          <a:effectLst>
            <a:outerShdw blurRad="38100" dist="23000" dir="5400000" rotWithShape="0">
              <a:srgbClr val="000000">
                <a:alpha val="3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000"/>
            </a:lvl1pPr>
          </a:lstStyle>
          <a:p>
            <a:r>
              <a:t>Revenue from Delivery of Telephone Order </a:t>
            </a:r>
          </a:p>
        </p:txBody>
      </p:sp>
      <p:sp>
        <p:nvSpPr>
          <p:cNvPr id="945" name="Revenue from POS Usage"/>
          <p:cNvSpPr/>
          <p:nvPr/>
        </p:nvSpPr>
        <p:spPr>
          <a:xfrm>
            <a:off x="4852250" y="3838462"/>
            <a:ext cx="3492501" cy="279401"/>
          </a:xfrm>
          <a:prstGeom prst="roundRect">
            <a:avLst>
              <a:gd name="adj" fmla="val 20054"/>
            </a:avLst>
          </a:prstGeom>
          <a:solidFill>
            <a:srgbClr val="FFFFFF"/>
          </a:solidFill>
          <a:ln w="12700">
            <a:solidFill>
              <a:schemeClr val="accent1"/>
            </a:solidFill>
            <a:miter lim="400000"/>
          </a:ln>
          <a:effectLst>
            <a:outerShdw blurRad="38100" dist="23000" dir="5400000" rotWithShape="0">
              <a:srgbClr val="000000">
                <a:alpha val="3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000"/>
            </a:lvl1pPr>
          </a:lstStyle>
          <a:p>
            <a:r>
              <a:t>Revenue from POS Usage</a:t>
            </a:r>
          </a:p>
        </p:txBody>
      </p:sp>
      <p:sp>
        <p:nvSpPr>
          <p:cNvPr id="946" name="Revenue from Branded Portal/App Activation"/>
          <p:cNvSpPr/>
          <p:nvPr/>
        </p:nvSpPr>
        <p:spPr>
          <a:xfrm>
            <a:off x="2515450" y="2496034"/>
            <a:ext cx="3492501" cy="279401"/>
          </a:xfrm>
          <a:prstGeom prst="roundRect">
            <a:avLst>
              <a:gd name="adj" fmla="val 20054"/>
            </a:avLst>
          </a:prstGeom>
          <a:solidFill>
            <a:srgbClr val="FFFFFF"/>
          </a:solidFill>
          <a:ln w="12700">
            <a:solidFill>
              <a:schemeClr val="accent1"/>
            </a:solidFill>
            <a:miter lim="400000"/>
          </a:ln>
          <a:effectLst>
            <a:outerShdw blurRad="38100" dist="23000" dir="5400000" rotWithShape="0">
              <a:srgbClr val="000000">
                <a:alpha val="3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000"/>
            </a:lvl1pPr>
          </a:lstStyle>
          <a:p>
            <a:r>
              <a:t>Revenue from Branded Portal/App Activation</a:t>
            </a:r>
          </a:p>
        </p:txBody>
      </p:sp>
      <p:sp>
        <p:nvSpPr>
          <p:cNvPr id="947" name="Revenue from Deliver of Branded Portal/App orders"/>
          <p:cNvSpPr/>
          <p:nvPr/>
        </p:nvSpPr>
        <p:spPr>
          <a:xfrm>
            <a:off x="3125050" y="2831641"/>
            <a:ext cx="3492501" cy="279401"/>
          </a:xfrm>
          <a:prstGeom prst="roundRect">
            <a:avLst>
              <a:gd name="adj" fmla="val 20054"/>
            </a:avLst>
          </a:prstGeom>
          <a:solidFill>
            <a:srgbClr val="FFFFFF"/>
          </a:solidFill>
          <a:ln w="12700">
            <a:solidFill>
              <a:schemeClr val="accent1"/>
            </a:solidFill>
            <a:miter lim="400000"/>
          </a:ln>
          <a:effectLst>
            <a:outerShdw blurRad="38100" dist="23000" dir="5400000" rotWithShape="0">
              <a:srgbClr val="000000">
                <a:alpha val="3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000"/>
            </a:lvl1pPr>
          </a:lstStyle>
          <a:p>
            <a:r>
              <a:rPr dirty="0"/>
              <a:t>Revenue from </a:t>
            </a:r>
            <a:r>
              <a:rPr dirty="0" smtClean="0"/>
              <a:t>Deliver</a:t>
            </a:r>
            <a:r>
              <a:rPr lang="en-US" dirty="0" smtClean="0"/>
              <a:t>y</a:t>
            </a:r>
            <a:r>
              <a:rPr dirty="0" smtClean="0"/>
              <a:t> </a:t>
            </a:r>
            <a:r>
              <a:rPr dirty="0"/>
              <a:t>of Branded Portal/App orders</a:t>
            </a:r>
          </a:p>
        </p:txBody>
      </p:sp>
      <p:sp>
        <p:nvSpPr>
          <p:cNvPr id="948" name="Revenue from Telephone ordering activation"/>
          <p:cNvSpPr/>
          <p:nvPr/>
        </p:nvSpPr>
        <p:spPr>
          <a:xfrm>
            <a:off x="3704170" y="3167248"/>
            <a:ext cx="3492501" cy="279401"/>
          </a:xfrm>
          <a:prstGeom prst="roundRect">
            <a:avLst>
              <a:gd name="adj" fmla="val 20054"/>
            </a:avLst>
          </a:prstGeom>
          <a:solidFill>
            <a:srgbClr val="FFFFFF"/>
          </a:solidFill>
          <a:ln w="12700">
            <a:solidFill>
              <a:schemeClr val="accent1"/>
            </a:solidFill>
            <a:miter lim="400000"/>
          </a:ln>
          <a:effectLst>
            <a:outerShdw blurRad="38100" dist="23000" dir="5400000" rotWithShape="0">
              <a:srgbClr val="000000">
                <a:alpha val="3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000"/>
            </a:lvl1pPr>
          </a:lstStyle>
          <a:p>
            <a:r>
              <a:rPr dirty="0"/>
              <a:t>Revenue from Telephone </a:t>
            </a:r>
            <a:r>
              <a:rPr lang="en-US" dirty="0" smtClean="0"/>
              <a:t>O</a:t>
            </a:r>
            <a:r>
              <a:rPr dirty="0" smtClean="0"/>
              <a:t>rdering </a:t>
            </a:r>
            <a:r>
              <a:rPr dirty="0"/>
              <a:t>activation</a:t>
            </a:r>
          </a:p>
        </p:txBody>
      </p:sp>
      <p:sp>
        <p:nvSpPr>
          <p:cNvPr id="949" name="Revenue from Inventory Usage"/>
          <p:cNvSpPr/>
          <p:nvPr/>
        </p:nvSpPr>
        <p:spPr>
          <a:xfrm>
            <a:off x="5289969" y="4174069"/>
            <a:ext cx="3492501" cy="279401"/>
          </a:xfrm>
          <a:prstGeom prst="roundRect">
            <a:avLst>
              <a:gd name="adj" fmla="val 20054"/>
            </a:avLst>
          </a:prstGeom>
          <a:solidFill>
            <a:srgbClr val="FFFFFF"/>
          </a:solidFill>
          <a:ln w="12700">
            <a:solidFill>
              <a:schemeClr val="accent1"/>
            </a:solidFill>
            <a:miter lim="400000"/>
          </a:ln>
          <a:effectLst>
            <a:outerShdw blurRad="38100" dist="23000" dir="5400000" rotWithShape="0">
              <a:srgbClr val="000000">
                <a:alpha val="3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000"/>
            </a:lvl1pPr>
          </a:lstStyle>
          <a:p>
            <a:r>
              <a:t>Revenue from Inventory Usage</a:t>
            </a:r>
          </a:p>
        </p:txBody>
      </p:sp>
      <p:sp>
        <p:nvSpPr>
          <p:cNvPr id="950" name="Revenue from Business Enrolment"/>
          <p:cNvSpPr/>
          <p:nvPr/>
        </p:nvSpPr>
        <p:spPr>
          <a:xfrm>
            <a:off x="910170" y="1489213"/>
            <a:ext cx="3492501" cy="279401"/>
          </a:xfrm>
          <a:prstGeom prst="roundRect">
            <a:avLst>
              <a:gd name="adj" fmla="val 20054"/>
            </a:avLst>
          </a:prstGeom>
          <a:solidFill>
            <a:srgbClr val="FFFFFF"/>
          </a:solidFill>
          <a:ln w="12700">
            <a:solidFill>
              <a:schemeClr val="accent1"/>
            </a:solidFill>
            <a:miter lim="400000"/>
          </a:ln>
          <a:effectLst>
            <a:outerShdw blurRad="38100" dist="23000" dir="5400000" rotWithShape="0">
              <a:srgbClr val="000000">
                <a:alpha val="3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000"/>
            </a:lvl1pPr>
          </a:lstStyle>
          <a:p>
            <a:r>
              <a:t>Revenue from Business Enrolment </a:t>
            </a:r>
          </a:p>
        </p:txBody>
      </p:sp>
      <p:sp>
        <p:nvSpPr>
          <p:cNvPr id="15" name="Revenue from Certification"/>
          <p:cNvSpPr txBox="1"/>
          <p:nvPr/>
        </p:nvSpPr>
        <p:spPr>
          <a:xfrm>
            <a:off x="6591493" y="2154677"/>
            <a:ext cx="1567094" cy="2423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anchor="ctr">
            <a:spAutoFit/>
          </a:bodyPr>
          <a:lstStyle>
            <a:lvl1pPr defTabSz="2438400">
              <a:defRPr sz="2600" b="0"/>
            </a:lvl1pPr>
          </a:lstStyle>
          <a:p>
            <a:r>
              <a:rPr sz="975"/>
              <a:t>Revenue from Certification</a:t>
            </a:r>
          </a:p>
        </p:txBody>
      </p:sp>
      <p:grpSp>
        <p:nvGrpSpPr>
          <p:cNvPr id="16" name="Group"/>
          <p:cNvGrpSpPr/>
          <p:nvPr/>
        </p:nvGrpSpPr>
        <p:grpSpPr>
          <a:xfrm>
            <a:off x="6808303" y="1186529"/>
            <a:ext cx="1134861" cy="981812"/>
            <a:chOff x="0" y="-2958"/>
            <a:chExt cx="3026294" cy="2618165"/>
          </a:xfrm>
        </p:grpSpPr>
        <p:sp>
          <p:nvSpPr>
            <p:cNvPr id="17" name="Store"/>
            <p:cNvSpPr/>
            <p:nvPr/>
          </p:nvSpPr>
          <p:spPr>
            <a:xfrm>
              <a:off x="0" y="145871"/>
              <a:ext cx="3026294" cy="2469336"/>
            </a:xfrm>
            <a:custGeom>
              <a:avLst/>
              <a:gdLst/>
              <a:ahLst/>
              <a:cxnLst>
                <a:cxn ang="0">
                  <a:pos x="wd2" y="hd2"/>
                </a:cxn>
                <a:cxn ang="5400000">
                  <a:pos x="wd2" y="hd2"/>
                </a:cxn>
                <a:cxn ang="10800000">
                  <a:pos x="wd2" y="hd2"/>
                </a:cxn>
                <a:cxn ang="16200000">
                  <a:pos x="wd2" y="hd2"/>
                </a:cxn>
              </a:cxnLst>
              <a:rect l="0" t="0" r="r" b="b"/>
              <a:pathLst>
                <a:path w="21600" h="21600" extrusionOk="0">
                  <a:moveTo>
                    <a:pt x="5901" y="0"/>
                  </a:moveTo>
                  <a:lnTo>
                    <a:pt x="5901" y="3628"/>
                  </a:lnTo>
                  <a:lnTo>
                    <a:pt x="7055" y="3628"/>
                  </a:lnTo>
                  <a:lnTo>
                    <a:pt x="7055" y="4787"/>
                  </a:lnTo>
                  <a:lnTo>
                    <a:pt x="2174" y="4787"/>
                  </a:lnTo>
                  <a:lnTo>
                    <a:pt x="0" y="9742"/>
                  </a:lnTo>
                  <a:cubicBezTo>
                    <a:pt x="0" y="10276"/>
                    <a:pt x="355" y="10709"/>
                    <a:pt x="791" y="10709"/>
                  </a:cubicBezTo>
                  <a:cubicBezTo>
                    <a:pt x="1168" y="10709"/>
                    <a:pt x="1481" y="10387"/>
                    <a:pt x="1560" y="9955"/>
                  </a:cubicBezTo>
                  <a:cubicBezTo>
                    <a:pt x="1639" y="10387"/>
                    <a:pt x="1954" y="10709"/>
                    <a:pt x="2331" y="10709"/>
                  </a:cubicBezTo>
                  <a:cubicBezTo>
                    <a:pt x="2707" y="10709"/>
                    <a:pt x="3021" y="10387"/>
                    <a:pt x="3100" y="9955"/>
                  </a:cubicBezTo>
                  <a:cubicBezTo>
                    <a:pt x="3179" y="10387"/>
                    <a:pt x="3494" y="10709"/>
                    <a:pt x="3871" y="10709"/>
                  </a:cubicBezTo>
                  <a:cubicBezTo>
                    <a:pt x="4247" y="10709"/>
                    <a:pt x="4561" y="10387"/>
                    <a:pt x="4640" y="9955"/>
                  </a:cubicBezTo>
                  <a:cubicBezTo>
                    <a:pt x="4719" y="10387"/>
                    <a:pt x="5034" y="10709"/>
                    <a:pt x="5411" y="10709"/>
                  </a:cubicBezTo>
                  <a:cubicBezTo>
                    <a:pt x="5787" y="10709"/>
                    <a:pt x="6101" y="10387"/>
                    <a:pt x="6180" y="9955"/>
                  </a:cubicBezTo>
                  <a:cubicBezTo>
                    <a:pt x="6259" y="10387"/>
                    <a:pt x="6574" y="10709"/>
                    <a:pt x="6950" y="10709"/>
                  </a:cubicBezTo>
                  <a:cubicBezTo>
                    <a:pt x="7327" y="10709"/>
                    <a:pt x="7642" y="10387"/>
                    <a:pt x="7721" y="9955"/>
                  </a:cubicBezTo>
                  <a:cubicBezTo>
                    <a:pt x="7800" y="10387"/>
                    <a:pt x="8114" y="10709"/>
                    <a:pt x="8490" y="10709"/>
                  </a:cubicBezTo>
                  <a:cubicBezTo>
                    <a:pt x="8867" y="10709"/>
                    <a:pt x="9182" y="10387"/>
                    <a:pt x="9261" y="9955"/>
                  </a:cubicBezTo>
                  <a:cubicBezTo>
                    <a:pt x="9340" y="10387"/>
                    <a:pt x="9654" y="10709"/>
                    <a:pt x="10030" y="10709"/>
                  </a:cubicBezTo>
                  <a:cubicBezTo>
                    <a:pt x="10407" y="10709"/>
                    <a:pt x="10722" y="10387"/>
                    <a:pt x="10801" y="9955"/>
                  </a:cubicBezTo>
                  <a:cubicBezTo>
                    <a:pt x="10880" y="10387"/>
                    <a:pt x="11193" y="10709"/>
                    <a:pt x="11570" y="10709"/>
                  </a:cubicBezTo>
                  <a:cubicBezTo>
                    <a:pt x="11946" y="10709"/>
                    <a:pt x="12262" y="10387"/>
                    <a:pt x="12341" y="9955"/>
                  </a:cubicBezTo>
                  <a:cubicBezTo>
                    <a:pt x="12420" y="10387"/>
                    <a:pt x="12733" y="10709"/>
                    <a:pt x="13110" y="10709"/>
                  </a:cubicBezTo>
                  <a:cubicBezTo>
                    <a:pt x="13486" y="10709"/>
                    <a:pt x="13801" y="10387"/>
                    <a:pt x="13881" y="9955"/>
                  </a:cubicBezTo>
                  <a:cubicBezTo>
                    <a:pt x="13960" y="10387"/>
                    <a:pt x="14273" y="10709"/>
                    <a:pt x="14650" y="10709"/>
                  </a:cubicBezTo>
                  <a:cubicBezTo>
                    <a:pt x="15026" y="10709"/>
                    <a:pt x="15341" y="10387"/>
                    <a:pt x="15420" y="9955"/>
                  </a:cubicBezTo>
                  <a:cubicBezTo>
                    <a:pt x="15499" y="10387"/>
                    <a:pt x="15815" y="10709"/>
                    <a:pt x="16191" y="10709"/>
                  </a:cubicBezTo>
                  <a:cubicBezTo>
                    <a:pt x="16568" y="10709"/>
                    <a:pt x="16881" y="10387"/>
                    <a:pt x="16960" y="9955"/>
                  </a:cubicBezTo>
                  <a:cubicBezTo>
                    <a:pt x="17039" y="10387"/>
                    <a:pt x="17354" y="10709"/>
                    <a:pt x="17731" y="10709"/>
                  </a:cubicBezTo>
                  <a:cubicBezTo>
                    <a:pt x="18107" y="10709"/>
                    <a:pt x="18421" y="10387"/>
                    <a:pt x="18500" y="9955"/>
                  </a:cubicBezTo>
                  <a:cubicBezTo>
                    <a:pt x="18579" y="10387"/>
                    <a:pt x="18894" y="10709"/>
                    <a:pt x="19271" y="10709"/>
                  </a:cubicBezTo>
                  <a:cubicBezTo>
                    <a:pt x="19647" y="10709"/>
                    <a:pt x="19961" y="10387"/>
                    <a:pt x="20040" y="9955"/>
                  </a:cubicBezTo>
                  <a:cubicBezTo>
                    <a:pt x="20119" y="10387"/>
                    <a:pt x="20434" y="10709"/>
                    <a:pt x="20811" y="10709"/>
                  </a:cubicBezTo>
                  <a:cubicBezTo>
                    <a:pt x="21247" y="10709"/>
                    <a:pt x="21600" y="10276"/>
                    <a:pt x="21600" y="9742"/>
                  </a:cubicBezTo>
                  <a:lnTo>
                    <a:pt x="19428" y="4787"/>
                  </a:lnTo>
                  <a:lnTo>
                    <a:pt x="14545" y="4787"/>
                  </a:lnTo>
                  <a:lnTo>
                    <a:pt x="14545" y="3628"/>
                  </a:lnTo>
                  <a:lnTo>
                    <a:pt x="15699" y="3628"/>
                  </a:lnTo>
                  <a:lnTo>
                    <a:pt x="15699" y="0"/>
                  </a:lnTo>
                  <a:lnTo>
                    <a:pt x="5901" y="0"/>
                  </a:lnTo>
                  <a:close/>
                  <a:moveTo>
                    <a:pt x="7876" y="3628"/>
                  </a:moveTo>
                  <a:lnTo>
                    <a:pt x="13724" y="3628"/>
                  </a:lnTo>
                  <a:lnTo>
                    <a:pt x="13724" y="4787"/>
                  </a:lnTo>
                  <a:lnTo>
                    <a:pt x="7876" y="4787"/>
                  </a:lnTo>
                  <a:lnTo>
                    <a:pt x="7876" y="3628"/>
                  </a:lnTo>
                  <a:close/>
                  <a:moveTo>
                    <a:pt x="1224" y="11763"/>
                  </a:moveTo>
                  <a:lnTo>
                    <a:pt x="1224" y="19095"/>
                  </a:lnTo>
                  <a:lnTo>
                    <a:pt x="9484" y="19095"/>
                  </a:lnTo>
                  <a:lnTo>
                    <a:pt x="9484" y="13117"/>
                  </a:lnTo>
                  <a:lnTo>
                    <a:pt x="12116" y="13117"/>
                  </a:lnTo>
                  <a:lnTo>
                    <a:pt x="12116" y="19095"/>
                  </a:lnTo>
                  <a:lnTo>
                    <a:pt x="20377" y="19095"/>
                  </a:lnTo>
                  <a:lnTo>
                    <a:pt x="20377" y="11763"/>
                  </a:lnTo>
                  <a:lnTo>
                    <a:pt x="1224" y="11763"/>
                  </a:lnTo>
                  <a:close/>
                  <a:moveTo>
                    <a:pt x="2371" y="13117"/>
                  </a:moveTo>
                  <a:lnTo>
                    <a:pt x="5004" y="13117"/>
                  </a:lnTo>
                  <a:lnTo>
                    <a:pt x="5004" y="16302"/>
                  </a:lnTo>
                  <a:lnTo>
                    <a:pt x="2371" y="16302"/>
                  </a:lnTo>
                  <a:lnTo>
                    <a:pt x="2371" y="13117"/>
                  </a:lnTo>
                  <a:close/>
                  <a:moveTo>
                    <a:pt x="5928" y="13117"/>
                  </a:moveTo>
                  <a:lnTo>
                    <a:pt x="8561" y="13117"/>
                  </a:lnTo>
                  <a:lnTo>
                    <a:pt x="8561" y="16302"/>
                  </a:lnTo>
                  <a:lnTo>
                    <a:pt x="5928" y="16302"/>
                  </a:lnTo>
                  <a:lnTo>
                    <a:pt x="5928" y="13117"/>
                  </a:lnTo>
                  <a:close/>
                  <a:moveTo>
                    <a:pt x="13041" y="13117"/>
                  </a:moveTo>
                  <a:lnTo>
                    <a:pt x="15673" y="13117"/>
                  </a:lnTo>
                  <a:lnTo>
                    <a:pt x="15673" y="16302"/>
                  </a:lnTo>
                  <a:lnTo>
                    <a:pt x="13041" y="16302"/>
                  </a:lnTo>
                  <a:lnTo>
                    <a:pt x="13041" y="13117"/>
                  </a:lnTo>
                  <a:close/>
                  <a:moveTo>
                    <a:pt x="16598" y="13117"/>
                  </a:moveTo>
                  <a:lnTo>
                    <a:pt x="19230" y="13117"/>
                  </a:lnTo>
                  <a:lnTo>
                    <a:pt x="19230" y="16302"/>
                  </a:lnTo>
                  <a:lnTo>
                    <a:pt x="16598" y="16302"/>
                  </a:lnTo>
                  <a:lnTo>
                    <a:pt x="16598" y="13117"/>
                  </a:lnTo>
                  <a:close/>
                  <a:moveTo>
                    <a:pt x="11270" y="15428"/>
                  </a:moveTo>
                  <a:lnTo>
                    <a:pt x="11270" y="17177"/>
                  </a:lnTo>
                  <a:lnTo>
                    <a:pt x="11764" y="17177"/>
                  </a:lnTo>
                  <a:lnTo>
                    <a:pt x="11764" y="15428"/>
                  </a:lnTo>
                  <a:lnTo>
                    <a:pt x="11270" y="15428"/>
                  </a:lnTo>
                  <a:close/>
                  <a:moveTo>
                    <a:pt x="19" y="20290"/>
                  </a:moveTo>
                  <a:lnTo>
                    <a:pt x="19" y="21600"/>
                  </a:lnTo>
                  <a:lnTo>
                    <a:pt x="21581" y="21600"/>
                  </a:lnTo>
                  <a:lnTo>
                    <a:pt x="21581" y="20290"/>
                  </a:lnTo>
                  <a:lnTo>
                    <a:pt x="19" y="20290"/>
                  </a:lnTo>
                  <a:close/>
                </a:path>
              </a:pathLst>
            </a:custGeom>
            <a:solidFill>
              <a:srgbClr val="FFFFFF"/>
            </a:solidFill>
            <a:ln w="63500" cap="flat">
              <a:solidFill>
                <a:srgbClr val="000000"/>
              </a:solidFill>
              <a:prstDash val="solid"/>
              <a:round/>
            </a:ln>
            <a:effectLst/>
          </p:spPr>
          <p:txBody>
            <a:bodyPr wrap="square" lIns="45719" tIns="45719" rIns="45719" bIns="45719" numCol="1" anchor="ctr">
              <a:noAutofit/>
            </a:bodyPr>
            <a:lstStyle/>
            <a:p>
              <a:pPr>
                <a:defRPr sz="4800" b="0"/>
              </a:pPr>
              <a:endParaRPr/>
            </a:p>
          </p:txBody>
        </p:sp>
        <p:sp>
          <p:nvSpPr>
            <p:cNvPr id="18" name="Vegan"/>
            <p:cNvSpPr txBox="1"/>
            <p:nvPr/>
          </p:nvSpPr>
          <p:spPr>
            <a:xfrm>
              <a:off x="878658" y="-2958"/>
              <a:ext cx="1203743" cy="6463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lvl1pPr algn="l" defTabSz="2438400">
                <a:defRPr sz="2600">
                  <a:solidFill>
                    <a:srgbClr val="00F900"/>
                  </a:solidFill>
                </a:defRPr>
              </a:lvl1pPr>
            </a:lstStyle>
            <a:p>
              <a:r>
                <a:rPr sz="975"/>
                <a:t>Vegan</a:t>
              </a:r>
            </a:p>
          </p:txBody>
        </p:sp>
      </p:grpSp>
      <p:pic>
        <p:nvPicPr>
          <p:cNvPr id="19" name="Screen Shot 2020-06-03 at 9.18.29 AM.png" descr="Screen Shot 2020-06-03 at 9.18.29 AM.png"/>
          <p:cNvPicPr>
            <a:picLocks noChangeAspect="1"/>
          </p:cNvPicPr>
          <p:nvPr/>
        </p:nvPicPr>
        <p:blipFill>
          <a:blip r:embed="rId3">
            <a:extLst/>
          </a:blip>
          <a:stretch>
            <a:fillRect/>
          </a:stretch>
        </p:blipFill>
        <p:spPr>
          <a:xfrm>
            <a:off x="838320" y="3170423"/>
            <a:ext cx="929615" cy="859668"/>
          </a:xfrm>
          <a:prstGeom prst="rect">
            <a:avLst/>
          </a:prstGeom>
          <a:ln w="127000">
            <a:solidFill>
              <a:srgbClr val="A7A7A7"/>
            </a:solidFill>
          </a:ln>
        </p:spPr>
      </p:pic>
      <p:sp>
        <p:nvSpPr>
          <p:cNvPr id="20" name="Revenue from Hardware"/>
          <p:cNvSpPr txBox="1"/>
          <p:nvPr/>
        </p:nvSpPr>
        <p:spPr>
          <a:xfrm>
            <a:off x="598081" y="4024525"/>
            <a:ext cx="1448471" cy="2423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anchor="ctr">
            <a:spAutoFit/>
          </a:bodyPr>
          <a:lstStyle>
            <a:lvl1pPr defTabSz="2438400">
              <a:defRPr sz="2600" b="0"/>
            </a:lvl1pPr>
          </a:lstStyle>
          <a:p>
            <a:r>
              <a:rPr sz="975"/>
              <a:t>Revenue from Hardware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Slide Number"/>
          <p:cNvSpPr txBox="1">
            <a:spLocks noGrp="1"/>
          </p:cNvSpPr>
          <p:nvPr>
            <p:ph type="sldNum" sz="quarter" idx="2"/>
          </p:nvPr>
        </p:nvSpPr>
        <p:spPr>
          <a:xfrm>
            <a:off x="8817210" y="4757408"/>
            <a:ext cx="250591" cy="39912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
        <p:nvSpPr>
          <p:cNvPr id="594" name="Global Food Delivery GMV $154.34 B in 2023 @11.51% CAGR">
            <a:hlinkClick r:id="rId2"/>
          </p:cNvPr>
          <p:cNvSpPr/>
          <p:nvPr/>
        </p:nvSpPr>
        <p:spPr>
          <a:xfrm>
            <a:off x="629069" y="753836"/>
            <a:ext cx="1489618" cy="716555"/>
          </a:xfrm>
          <a:prstGeom prst="roundRect">
            <a:avLst>
              <a:gd name="adj" fmla="val 8477"/>
            </a:avLst>
          </a:prstGeom>
          <a:solidFill>
            <a:srgbClr val="FFFFFF"/>
          </a:solidFill>
          <a:ln w="127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000" b="1"/>
            </a:lvl1pPr>
          </a:lstStyle>
          <a:p>
            <a:r>
              <a:t>Global Food Delivery GMV $154.34 B in 2023 @11.51% CAGR</a:t>
            </a:r>
          </a:p>
        </p:txBody>
      </p:sp>
      <p:sp>
        <p:nvSpPr>
          <p:cNvPr id="595" name="India’s GMV $8B (’22) with 25% CAGR with just 2 Players">
            <a:hlinkClick r:id="rId2"/>
          </p:cNvPr>
          <p:cNvSpPr/>
          <p:nvPr/>
        </p:nvSpPr>
        <p:spPr>
          <a:xfrm>
            <a:off x="2669904" y="753836"/>
            <a:ext cx="1489617" cy="716555"/>
          </a:xfrm>
          <a:prstGeom prst="roundRect">
            <a:avLst>
              <a:gd name="adj" fmla="val 8477"/>
            </a:avLst>
          </a:prstGeom>
          <a:solidFill>
            <a:srgbClr val="FFFFFF"/>
          </a:solidFill>
          <a:ln w="127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000" b="1"/>
            </a:lvl1pPr>
          </a:lstStyle>
          <a:p>
            <a:r>
              <a:t>India’s GMV $8B (’22) with 25% CAGR with just 2 Players</a:t>
            </a:r>
          </a:p>
        </p:txBody>
      </p:sp>
      <p:sp>
        <p:nvSpPr>
          <p:cNvPr id="596" name="Indian’s Players have earned apathy of Businesses dues to Monopolistic Practices">
            <a:hlinkClick r:id="rId2"/>
          </p:cNvPr>
          <p:cNvSpPr/>
          <p:nvPr/>
        </p:nvSpPr>
        <p:spPr>
          <a:xfrm>
            <a:off x="4710738" y="753836"/>
            <a:ext cx="1489617" cy="716555"/>
          </a:xfrm>
          <a:prstGeom prst="roundRect">
            <a:avLst>
              <a:gd name="adj" fmla="val 8477"/>
            </a:avLst>
          </a:prstGeom>
          <a:solidFill>
            <a:srgbClr val="FFFFFF"/>
          </a:solidFill>
          <a:ln w="127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000" b="1"/>
            </a:lvl1pPr>
          </a:lstStyle>
          <a:p>
            <a:r>
              <a:t>Indian’s Players have earned apathy of Businesses dues to Monopolistic Practices</a:t>
            </a:r>
          </a:p>
        </p:txBody>
      </p:sp>
      <p:sp>
        <p:nvSpPr>
          <p:cNvPr id="597" name="A more Business Friendly Aggregation without getting into competition is must">
            <a:hlinkClick r:id="rId3" action="ppaction://hlinksldjump"/>
          </p:cNvPr>
          <p:cNvSpPr/>
          <p:nvPr/>
        </p:nvSpPr>
        <p:spPr>
          <a:xfrm>
            <a:off x="629069" y="1843954"/>
            <a:ext cx="1489618" cy="716555"/>
          </a:xfrm>
          <a:prstGeom prst="roundRect">
            <a:avLst>
              <a:gd name="adj" fmla="val 8477"/>
            </a:avLst>
          </a:prstGeom>
          <a:solidFill>
            <a:srgbClr val="FFFFFF"/>
          </a:solidFill>
          <a:ln w="127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000" b="1"/>
            </a:lvl1pPr>
          </a:lstStyle>
          <a:p>
            <a:r>
              <a:rPr dirty="0"/>
              <a:t>A more Business Friendly Aggregation without getting into competition is </a:t>
            </a:r>
            <a:r>
              <a:rPr lang="en-US" dirty="0" smtClean="0"/>
              <a:t>a </a:t>
            </a:r>
            <a:r>
              <a:rPr dirty="0" smtClean="0"/>
              <a:t>must </a:t>
            </a:r>
            <a:endParaRPr dirty="0"/>
          </a:p>
        </p:txBody>
      </p:sp>
      <p:sp>
        <p:nvSpPr>
          <p:cNvPr id="598" name="Indian Aggregators are also in direct competition with Businesses they serve.">
            <a:hlinkClick r:id="rId4" action="ppaction://hlinksldjump"/>
          </p:cNvPr>
          <p:cNvSpPr/>
          <p:nvPr/>
        </p:nvSpPr>
        <p:spPr>
          <a:xfrm>
            <a:off x="6751572" y="753836"/>
            <a:ext cx="1489617" cy="716555"/>
          </a:xfrm>
          <a:prstGeom prst="roundRect">
            <a:avLst>
              <a:gd name="adj" fmla="val 8477"/>
            </a:avLst>
          </a:prstGeom>
          <a:solidFill>
            <a:srgbClr val="FFFFFF"/>
          </a:solidFill>
          <a:ln w="127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000" b="1"/>
            </a:lvl1pPr>
          </a:lstStyle>
          <a:p>
            <a:r>
              <a:t>Indian Aggregators are also in direct competition with Businesses they serve.</a:t>
            </a:r>
          </a:p>
        </p:txBody>
      </p:sp>
      <p:sp>
        <p:nvSpPr>
          <p:cNvPr id="599" name="It appear that in India, Aggregators want to be Super Supplier &amp; Super Brand as a Producer">
            <a:hlinkClick r:id="rId2"/>
          </p:cNvPr>
          <p:cNvSpPr/>
          <p:nvPr/>
        </p:nvSpPr>
        <p:spPr>
          <a:xfrm>
            <a:off x="6751572" y="1843954"/>
            <a:ext cx="1489617" cy="716555"/>
          </a:xfrm>
          <a:prstGeom prst="roundRect">
            <a:avLst>
              <a:gd name="adj" fmla="val 8477"/>
            </a:avLst>
          </a:prstGeom>
          <a:solidFill>
            <a:srgbClr val="FFFFFF"/>
          </a:solidFill>
          <a:ln w="127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000" b="1"/>
            </a:lvl1pPr>
          </a:lstStyle>
          <a:p>
            <a:r>
              <a:rPr lang="en-US" dirty="0" smtClean="0"/>
              <a:t>I</a:t>
            </a:r>
            <a:r>
              <a:rPr dirty="0" smtClean="0"/>
              <a:t>n </a:t>
            </a:r>
            <a:r>
              <a:rPr dirty="0"/>
              <a:t>India, Aggregators want to be Super </a:t>
            </a:r>
            <a:r>
              <a:rPr dirty="0" smtClean="0"/>
              <a:t>Supplier</a:t>
            </a:r>
            <a:r>
              <a:rPr lang="en-US" dirty="0" smtClean="0"/>
              <a:t>s</a:t>
            </a:r>
            <a:r>
              <a:rPr dirty="0" smtClean="0"/>
              <a:t> </a:t>
            </a:r>
            <a:r>
              <a:rPr dirty="0"/>
              <a:t>&amp; </a:t>
            </a:r>
            <a:r>
              <a:rPr dirty="0" smtClean="0"/>
              <a:t>Super</a:t>
            </a:r>
            <a:r>
              <a:rPr lang="en-US" dirty="0" smtClean="0"/>
              <a:t>-</a:t>
            </a:r>
            <a:r>
              <a:rPr dirty="0" smtClean="0"/>
              <a:t>Brand</a:t>
            </a:r>
            <a:r>
              <a:rPr lang="en-US" dirty="0" smtClean="0"/>
              <a:t>s</a:t>
            </a:r>
            <a:r>
              <a:rPr dirty="0" smtClean="0"/>
              <a:t> </a:t>
            </a:r>
            <a:r>
              <a:rPr lang="en-US" dirty="0"/>
              <a:t>(</a:t>
            </a:r>
            <a:r>
              <a:rPr dirty="0" smtClean="0"/>
              <a:t>as Producer</a:t>
            </a:r>
            <a:r>
              <a:rPr lang="en-US" dirty="0" smtClean="0"/>
              <a:t>s)</a:t>
            </a:r>
            <a:endParaRPr dirty="0"/>
          </a:p>
        </p:txBody>
      </p:sp>
      <p:sp>
        <p:nvSpPr>
          <p:cNvPr id="600" name="Global Peers remain focused to core business of Aggregation  with solid growth">
            <a:hlinkClick r:id="rId5" action="ppaction://hlinksldjump"/>
          </p:cNvPr>
          <p:cNvSpPr/>
          <p:nvPr/>
        </p:nvSpPr>
        <p:spPr>
          <a:xfrm>
            <a:off x="4710738" y="1843954"/>
            <a:ext cx="1489617" cy="716555"/>
          </a:xfrm>
          <a:prstGeom prst="roundRect">
            <a:avLst>
              <a:gd name="adj" fmla="val 8477"/>
            </a:avLst>
          </a:prstGeom>
          <a:solidFill>
            <a:srgbClr val="FFFFFF"/>
          </a:solidFill>
          <a:ln w="127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000" b="1"/>
            </a:lvl1pPr>
          </a:lstStyle>
          <a:p>
            <a:r>
              <a:rPr dirty="0"/>
              <a:t>Global Peers remain focused </a:t>
            </a:r>
            <a:r>
              <a:rPr lang="en-US" dirty="0" smtClean="0"/>
              <a:t>on</a:t>
            </a:r>
            <a:r>
              <a:rPr dirty="0" smtClean="0"/>
              <a:t> </a:t>
            </a:r>
            <a:r>
              <a:rPr dirty="0"/>
              <a:t>core business of </a:t>
            </a:r>
            <a:r>
              <a:rPr dirty="0" smtClean="0"/>
              <a:t>Aggregation </a:t>
            </a:r>
            <a:r>
              <a:rPr dirty="0"/>
              <a:t>with solid growth</a:t>
            </a:r>
          </a:p>
        </p:txBody>
      </p:sp>
      <p:sp>
        <p:nvSpPr>
          <p:cNvPr id="601" name="Europe and America have seen mega listing and mergers with serious value creation">
            <a:hlinkClick r:id="rId5" action="ppaction://hlinksldjump"/>
          </p:cNvPr>
          <p:cNvSpPr/>
          <p:nvPr/>
        </p:nvSpPr>
        <p:spPr>
          <a:xfrm>
            <a:off x="2669904" y="1843954"/>
            <a:ext cx="1489617" cy="716555"/>
          </a:xfrm>
          <a:prstGeom prst="roundRect">
            <a:avLst>
              <a:gd name="adj" fmla="val 8477"/>
            </a:avLst>
          </a:prstGeom>
          <a:solidFill>
            <a:srgbClr val="FFFFFF"/>
          </a:solidFill>
          <a:ln w="127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000" b="1"/>
            </a:lvl1pPr>
          </a:lstStyle>
          <a:p>
            <a:r>
              <a:rPr dirty="0"/>
              <a:t>Europe and America have seen mega </a:t>
            </a:r>
            <a:r>
              <a:rPr dirty="0" smtClean="0"/>
              <a:t>listing</a:t>
            </a:r>
            <a:r>
              <a:rPr lang="en-US" dirty="0" smtClean="0"/>
              <a:t>s</a:t>
            </a:r>
            <a:r>
              <a:rPr dirty="0" smtClean="0"/>
              <a:t> </a:t>
            </a:r>
            <a:r>
              <a:rPr lang="en-US" dirty="0" smtClean="0"/>
              <a:t>&amp;</a:t>
            </a:r>
            <a:r>
              <a:rPr dirty="0" smtClean="0"/>
              <a:t> </a:t>
            </a:r>
            <a:r>
              <a:rPr dirty="0"/>
              <a:t>mergers with serious value creation</a:t>
            </a:r>
          </a:p>
        </p:txBody>
      </p:sp>
      <p:sp>
        <p:nvSpPr>
          <p:cNvPr id="602" name="Expanding delivery beyond Food is natural &amp; started even by Indian Aggregators.">
            <a:hlinkClick r:id="rId3" action="ppaction://hlinksldjump"/>
          </p:cNvPr>
          <p:cNvSpPr/>
          <p:nvPr/>
        </p:nvSpPr>
        <p:spPr>
          <a:xfrm>
            <a:off x="629069" y="2895971"/>
            <a:ext cx="1489618" cy="716555"/>
          </a:xfrm>
          <a:prstGeom prst="roundRect">
            <a:avLst>
              <a:gd name="adj" fmla="val 8477"/>
            </a:avLst>
          </a:prstGeom>
          <a:solidFill>
            <a:srgbClr val="FFFFFF"/>
          </a:solidFill>
          <a:ln w="127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000" b="1"/>
            </a:lvl1pPr>
          </a:lstStyle>
          <a:p>
            <a:r>
              <a:t>Expanding delivery beyond Food is natural &amp; started even by Indian Aggregators. </a:t>
            </a:r>
          </a:p>
        </p:txBody>
      </p:sp>
      <p:sp>
        <p:nvSpPr>
          <p:cNvPr id="603" name="HyperLokal.in is our answer to all these needs &amp; more">
            <a:hlinkClick r:id="rId3" action="ppaction://hlinksldjump"/>
          </p:cNvPr>
          <p:cNvSpPr/>
          <p:nvPr/>
        </p:nvSpPr>
        <p:spPr>
          <a:xfrm>
            <a:off x="2669904" y="2895971"/>
            <a:ext cx="1489617" cy="716555"/>
          </a:xfrm>
          <a:prstGeom prst="roundRect">
            <a:avLst>
              <a:gd name="adj" fmla="val 8477"/>
            </a:avLst>
          </a:prstGeom>
          <a:solidFill>
            <a:srgbClr val="FFFFFF"/>
          </a:solidFill>
          <a:ln w="127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algn="ctr">
              <a:defRPr sz="1000" b="1"/>
            </a:pPr>
            <a:r>
              <a:rPr lang="en-US" u="sng" dirty="0" smtClean="0">
                <a:solidFill>
                  <a:srgbClr val="0000FF"/>
                </a:solidFill>
                <a:uFill>
                  <a:solidFill>
                    <a:srgbClr val="0000FF"/>
                  </a:solidFill>
                </a:uFill>
                <a:hlinkClick r:id="rId2"/>
              </a:rPr>
              <a:t>Yotto.in</a:t>
            </a:r>
            <a:r>
              <a:rPr dirty="0" smtClean="0"/>
              <a:t> </a:t>
            </a:r>
            <a:r>
              <a:rPr dirty="0"/>
              <a:t>is our answer to all these needs &amp; more</a:t>
            </a:r>
          </a:p>
        </p:txBody>
      </p:sp>
      <p:sp>
        <p:nvSpPr>
          <p:cNvPr id="604" name="HyperLokal.in will not compete with the Businesses it works with">
            <a:hlinkClick r:id="rId6" action="ppaction://hlinksldjump"/>
          </p:cNvPr>
          <p:cNvSpPr/>
          <p:nvPr/>
        </p:nvSpPr>
        <p:spPr>
          <a:xfrm>
            <a:off x="4710738" y="2895971"/>
            <a:ext cx="1489617" cy="716555"/>
          </a:xfrm>
          <a:prstGeom prst="roundRect">
            <a:avLst>
              <a:gd name="adj" fmla="val 8477"/>
            </a:avLst>
          </a:prstGeom>
          <a:solidFill>
            <a:srgbClr val="FFFFFF"/>
          </a:solidFill>
          <a:ln w="127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algn="ctr">
              <a:defRPr sz="1000" b="1"/>
            </a:pPr>
            <a:r>
              <a:rPr lang="en-US" u="sng" dirty="0" smtClean="0">
                <a:solidFill>
                  <a:srgbClr val="0000FF"/>
                </a:solidFill>
                <a:uFill>
                  <a:solidFill>
                    <a:srgbClr val="0000FF"/>
                  </a:solidFill>
                </a:uFill>
                <a:hlinkClick r:id="rId2"/>
              </a:rPr>
              <a:t>Yotto.in</a:t>
            </a:r>
            <a:r>
              <a:rPr dirty="0" smtClean="0"/>
              <a:t> </a:t>
            </a:r>
            <a:r>
              <a:rPr dirty="0"/>
              <a:t>will not compete with the Businesses it works with</a:t>
            </a:r>
          </a:p>
        </p:txBody>
      </p:sp>
      <p:sp>
        <p:nvSpPr>
          <p:cNvPr id="605" name="HyperLokal.in Revenue Streams are Non-Cannibalising">
            <a:hlinkClick r:id="rId7" action="ppaction://hlinksldjump"/>
          </p:cNvPr>
          <p:cNvSpPr/>
          <p:nvPr/>
        </p:nvSpPr>
        <p:spPr>
          <a:xfrm>
            <a:off x="6751572" y="2895971"/>
            <a:ext cx="1489617" cy="716555"/>
          </a:xfrm>
          <a:prstGeom prst="roundRect">
            <a:avLst>
              <a:gd name="adj" fmla="val 8477"/>
            </a:avLst>
          </a:prstGeom>
          <a:solidFill>
            <a:srgbClr val="FFFFFF"/>
          </a:solidFill>
          <a:ln w="127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algn="ctr">
              <a:defRPr sz="1000" b="1"/>
            </a:pPr>
            <a:r>
              <a:rPr lang="en-US" u="sng" dirty="0" smtClean="0">
                <a:solidFill>
                  <a:srgbClr val="0000FF"/>
                </a:solidFill>
                <a:uFill>
                  <a:solidFill>
                    <a:srgbClr val="0000FF"/>
                  </a:solidFill>
                </a:uFill>
                <a:hlinkClick r:id="rId2"/>
              </a:rPr>
              <a:t>Yotto.in</a:t>
            </a:r>
            <a:r>
              <a:rPr dirty="0" smtClean="0"/>
              <a:t> </a:t>
            </a:r>
            <a:r>
              <a:rPr dirty="0"/>
              <a:t>Revenue Streams are </a:t>
            </a:r>
            <a:r>
              <a:rPr dirty="0" smtClean="0"/>
              <a:t>Non-Cannibali</a:t>
            </a:r>
            <a:r>
              <a:rPr lang="en-US" dirty="0" smtClean="0"/>
              <a:t>z</a:t>
            </a:r>
            <a:r>
              <a:rPr dirty="0" smtClean="0"/>
              <a:t>ing </a:t>
            </a:r>
            <a:endParaRPr dirty="0"/>
          </a:p>
        </p:txBody>
      </p:sp>
      <p:sp>
        <p:nvSpPr>
          <p:cNvPr id="606" name="HyperLokal.in will create thousands of Entrepreneurs to manage different zones"/>
          <p:cNvSpPr/>
          <p:nvPr/>
        </p:nvSpPr>
        <p:spPr>
          <a:xfrm>
            <a:off x="6751572" y="3982058"/>
            <a:ext cx="1489617" cy="716555"/>
          </a:xfrm>
          <a:prstGeom prst="roundRect">
            <a:avLst>
              <a:gd name="adj" fmla="val 8477"/>
            </a:avLst>
          </a:prstGeom>
          <a:solidFill>
            <a:srgbClr val="FFFFFF"/>
          </a:solidFill>
          <a:ln w="127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algn="ctr">
              <a:defRPr sz="1000" b="1"/>
            </a:pPr>
            <a:r>
              <a:rPr lang="en-US" u="sng" dirty="0" smtClean="0">
                <a:solidFill>
                  <a:srgbClr val="0000FF"/>
                </a:solidFill>
                <a:uFill>
                  <a:solidFill>
                    <a:srgbClr val="0000FF"/>
                  </a:solidFill>
                </a:uFill>
                <a:hlinkClick r:id="rId2"/>
              </a:rPr>
              <a:t>Yotto.in</a:t>
            </a:r>
            <a:r>
              <a:rPr dirty="0" smtClean="0"/>
              <a:t> </a:t>
            </a:r>
            <a:r>
              <a:rPr dirty="0"/>
              <a:t>will create thousands of Entrepreneurs to manage different zones</a:t>
            </a:r>
          </a:p>
        </p:txBody>
      </p:sp>
      <p:sp>
        <p:nvSpPr>
          <p:cNvPr id="607" name="Financially successful Partners will deliver highest cost efficiency for HyperLokal.in"/>
          <p:cNvSpPr/>
          <p:nvPr/>
        </p:nvSpPr>
        <p:spPr>
          <a:xfrm>
            <a:off x="4710738" y="3982058"/>
            <a:ext cx="1489617" cy="716555"/>
          </a:xfrm>
          <a:prstGeom prst="roundRect">
            <a:avLst>
              <a:gd name="adj" fmla="val 8477"/>
            </a:avLst>
          </a:prstGeom>
          <a:solidFill>
            <a:srgbClr val="FFFFFF"/>
          </a:solidFill>
          <a:ln w="127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algn="ctr">
              <a:defRPr sz="1000" b="1"/>
            </a:pPr>
            <a:r>
              <a:rPr dirty="0"/>
              <a:t>Financially successful Partners will deliver highest cost efficiency for </a:t>
            </a:r>
            <a:r>
              <a:rPr lang="en-US" u="sng" dirty="0" smtClean="0">
                <a:solidFill>
                  <a:srgbClr val="0000FF"/>
                </a:solidFill>
                <a:uFill>
                  <a:solidFill>
                    <a:srgbClr val="0000FF"/>
                  </a:solidFill>
                </a:uFill>
                <a:hlinkClick r:id="rId2"/>
              </a:rPr>
              <a:t>Yotto.in</a:t>
            </a:r>
            <a:r>
              <a:rPr dirty="0" smtClean="0"/>
              <a:t> </a:t>
            </a:r>
            <a:endParaRPr dirty="0"/>
          </a:p>
        </p:txBody>
      </p:sp>
      <p:sp>
        <p:nvSpPr>
          <p:cNvPr id="608" name="HyperLokal.in offers Branded App/Portal for each business needing low Digital Marketing">
            <a:hlinkClick r:id="rId8" action="ppaction://hlinksldjump"/>
          </p:cNvPr>
          <p:cNvSpPr/>
          <p:nvPr/>
        </p:nvSpPr>
        <p:spPr>
          <a:xfrm>
            <a:off x="2669904" y="3982058"/>
            <a:ext cx="1489617" cy="716555"/>
          </a:xfrm>
          <a:prstGeom prst="roundRect">
            <a:avLst>
              <a:gd name="adj" fmla="val 8477"/>
            </a:avLst>
          </a:prstGeom>
          <a:solidFill>
            <a:srgbClr val="FFFFFF"/>
          </a:solidFill>
          <a:ln w="127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algn="ctr">
              <a:defRPr sz="1000" b="1"/>
            </a:pPr>
            <a:r>
              <a:rPr lang="en-US" u="sng" dirty="0" smtClean="0">
                <a:solidFill>
                  <a:srgbClr val="0000FF"/>
                </a:solidFill>
                <a:uFill>
                  <a:solidFill>
                    <a:srgbClr val="0000FF"/>
                  </a:solidFill>
                </a:uFill>
                <a:hlinkClick r:id="rId2"/>
              </a:rPr>
              <a:t>Yotto.in</a:t>
            </a:r>
            <a:r>
              <a:rPr dirty="0" smtClean="0"/>
              <a:t> </a:t>
            </a:r>
            <a:r>
              <a:rPr dirty="0"/>
              <a:t>offers Branded App/Portal for each business needing low Digital Marketing </a:t>
            </a:r>
          </a:p>
        </p:txBody>
      </p:sp>
      <p:sp>
        <p:nvSpPr>
          <p:cNvPr id="609" name="HyperLokal.in will offer Best of Class Cost Efficiency &amp; RoI for global penetration"/>
          <p:cNvSpPr/>
          <p:nvPr/>
        </p:nvSpPr>
        <p:spPr>
          <a:xfrm>
            <a:off x="629069" y="3982058"/>
            <a:ext cx="1489618" cy="716555"/>
          </a:xfrm>
          <a:prstGeom prst="roundRect">
            <a:avLst>
              <a:gd name="adj" fmla="val 8477"/>
            </a:avLst>
          </a:prstGeom>
          <a:solidFill>
            <a:srgbClr val="FFFFFF"/>
          </a:solidFill>
          <a:ln w="127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algn="ctr">
              <a:defRPr sz="1000" b="1"/>
            </a:pPr>
            <a:r>
              <a:rPr lang="en-US" u="sng" dirty="0" smtClean="0">
                <a:solidFill>
                  <a:srgbClr val="0000FF"/>
                </a:solidFill>
                <a:uFill>
                  <a:solidFill>
                    <a:srgbClr val="0000FF"/>
                  </a:solidFill>
                </a:uFill>
                <a:hlinkClick r:id="rId2"/>
              </a:rPr>
              <a:t>Yotto.in</a:t>
            </a:r>
            <a:r>
              <a:rPr dirty="0" smtClean="0"/>
              <a:t> </a:t>
            </a:r>
            <a:r>
              <a:rPr dirty="0"/>
              <a:t>will offer Best of Class Cost Efficiency &amp; </a:t>
            </a:r>
            <a:r>
              <a:rPr dirty="0" smtClean="0"/>
              <a:t>R</a:t>
            </a:r>
            <a:r>
              <a:rPr lang="en-US" dirty="0" smtClean="0"/>
              <a:t>OI</a:t>
            </a:r>
            <a:r>
              <a:rPr dirty="0" smtClean="0"/>
              <a:t> </a:t>
            </a:r>
            <a:r>
              <a:rPr dirty="0"/>
              <a:t>for global penetration </a:t>
            </a:r>
          </a:p>
        </p:txBody>
      </p:sp>
      <p:cxnSp>
        <p:nvCxnSpPr>
          <p:cNvPr id="610" name="Connection Line"/>
          <p:cNvCxnSpPr>
            <a:stCxn id="595" idx="0"/>
            <a:endCxn id="596" idx="0"/>
          </p:cNvCxnSpPr>
          <p:nvPr/>
        </p:nvCxnSpPr>
        <p:spPr>
          <a:xfrm flipV="1">
            <a:off x="3414712" y="1112113"/>
            <a:ext cx="2040835" cy="1"/>
          </a:xfrm>
          <a:prstGeom prst="straightConnector1">
            <a:avLst/>
          </a:prstGeom>
          <a:ln w="12700">
            <a:solidFill>
              <a:schemeClr val="accent1"/>
            </a:solidFill>
            <a:tailEnd type="triangle"/>
          </a:ln>
        </p:spPr>
      </p:cxnSp>
      <p:cxnSp>
        <p:nvCxnSpPr>
          <p:cNvPr id="611" name="Connection Line"/>
          <p:cNvCxnSpPr>
            <a:stCxn id="596" idx="0"/>
            <a:endCxn id="598" idx="0"/>
          </p:cNvCxnSpPr>
          <p:nvPr/>
        </p:nvCxnSpPr>
        <p:spPr>
          <a:xfrm>
            <a:off x="5455546" y="1112113"/>
            <a:ext cx="2040835" cy="1"/>
          </a:xfrm>
          <a:prstGeom prst="straightConnector1">
            <a:avLst/>
          </a:prstGeom>
          <a:ln w="12700">
            <a:solidFill>
              <a:schemeClr val="accent1"/>
            </a:solidFill>
            <a:tailEnd type="triangle"/>
          </a:ln>
        </p:spPr>
      </p:cxnSp>
      <p:cxnSp>
        <p:nvCxnSpPr>
          <p:cNvPr id="612" name="Connection Line"/>
          <p:cNvCxnSpPr>
            <a:stCxn id="599" idx="0"/>
            <a:endCxn id="600" idx="0"/>
          </p:cNvCxnSpPr>
          <p:nvPr/>
        </p:nvCxnSpPr>
        <p:spPr>
          <a:xfrm flipH="1" flipV="1">
            <a:off x="5455546" y="2202231"/>
            <a:ext cx="2040835" cy="1"/>
          </a:xfrm>
          <a:prstGeom prst="straightConnector1">
            <a:avLst/>
          </a:prstGeom>
          <a:ln w="12700">
            <a:solidFill>
              <a:schemeClr val="accent1"/>
            </a:solidFill>
            <a:tailEnd type="triangle"/>
          </a:ln>
        </p:spPr>
      </p:cxnSp>
      <p:cxnSp>
        <p:nvCxnSpPr>
          <p:cNvPr id="613" name="Connection Line"/>
          <p:cNvCxnSpPr>
            <a:stCxn id="600" idx="0"/>
            <a:endCxn id="601" idx="0"/>
          </p:cNvCxnSpPr>
          <p:nvPr/>
        </p:nvCxnSpPr>
        <p:spPr>
          <a:xfrm flipH="1">
            <a:off x="3414712" y="2202231"/>
            <a:ext cx="2040835" cy="1"/>
          </a:xfrm>
          <a:prstGeom prst="straightConnector1">
            <a:avLst/>
          </a:prstGeom>
          <a:ln w="12700">
            <a:solidFill>
              <a:schemeClr val="accent1"/>
            </a:solidFill>
            <a:tailEnd type="triangle"/>
          </a:ln>
        </p:spPr>
      </p:cxnSp>
      <p:cxnSp>
        <p:nvCxnSpPr>
          <p:cNvPr id="614" name="Connection Line"/>
          <p:cNvCxnSpPr>
            <a:stCxn id="601" idx="0"/>
            <a:endCxn id="597" idx="0"/>
          </p:cNvCxnSpPr>
          <p:nvPr/>
        </p:nvCxnSpPr>
        <p:spPr>
          <a:xfrm flipH="1" flipV="1">
            <a:off x="1373878" y="2202231"/>
            <a:ext cx="2040835" cy="1"/>
          </a:xfrm>
          <a:prstGeom prst="straightConnector1">
            <a:avLst/>
          </a:prstGeom>
          <a:ln w="12700">
            <a:solidFill>
              <a:schemeClr val="accent1"/>
            </a:solidFill>
            <a:tailEnd type="triangle"/>
          </a:ln>
        </p:spPr>
      </p:cxnSp>
      <p:cxnSp>
        <p:nvCxnSpPr>
          <p:cNvPr id="615" name="Connection Line"/>
          <p:cNvCxnSpPr>
            <a:stCxn id="594" idx="0"/>
            <a:endCxn id="595" idx="0"/>
          </p:cNvCxnSpPr>
          <p:nvPr/>
        </p:nvCxnSpPr>
        <p:spPr>
          <a:xfrm>
            <a:off x="1373878" y="1112113"/>
            <a:ext cx="2040835" cy="1"/>
          </a:xfrm>
          <a:prstGeom prst="straightConnector1">
            <a:avLst/>
          </a:prstGeom>
          <a:ln w="12700">
            <a:solidFill>
              <a:schemeClr val="accent1"/>
            </a:solidFill>
            <a:tailEnd type="triangle"/>
          </a:ln>
        </p:spPr>
      </p:cxnSp>
      <p:cxnSp>
        <p:nvCxnSpPr>
          <p:cNvPr id="616" name="Connection Line"/>
          <p:cNvCxnSpPr>
            <a:stCxn id="603" idx="0"/>
            <a:endCxn id="604" idx="0"/>
          </p:cNvCxnSpPr>
          <p:nvPr/>
        </p:nvCxnSpPr>
        <p:spPr>
          <a:xfrm>
            <a:off x="3414712" y="3254248"/>
            <a:ext cx="2040835" cy="1"/>
          </a:xfrm>
          <a:prstGeom prst="straightConnector1">
            <a:avLst/>
          </a:prstGeom>
          <a:ln w="12700">
            <a:solidFill>
              <a:schemeClr val="accent1"/>
            </a:solidFill>
            <a:tailEnd type="triangle"/>
          </a:ln>
        </p:spPr>
      </p:cxnSp>
      <p:cxnSp>
        <p:nvCxnSpPr>
          <p:cNvPr id="617" name="Connection Line"/>
          <p:cNvCxnSpPr>
            <a:stCxn id="604" idx="0"/>
            <a:endCxn id="605" idx="0"/>
          </p:cNvCxnSpPr>
          <p:nvPr/>
        </p:nvCxnSpPr>
        <p:spPr>
          <a:xfrm>
            <a:off x="5455546" y="3254248"/>
            <a:ext cx="2040835" cy="1"/>
          </a:xfrm>
          <a:prstGeom prst="straightConnector1">
            <a:avLst/>
          </a:prstGeom>
          <a:ln w="12700">
            <a:solidFill>
              <a:schemeClr val="accent1"/>
            </a:solidFill>
            <a:tailEnd type="triangle"/>
          </a:ln>
        </p:spPr>
      </p:cxnSp>
      <p:cxnSp>
        <p:nvCxnSpPr>
          <p:cNvPr id="618" name="Connection Line"/>
          <p:cNvCxnSpPr>
            <a:stCxn id="602" idx="0"/>
            <a:endCxn id="603" idx="0"/>
          </p:cNvCxnSpPr>
          <p:nvPr/>
        </p:nvCxnSpPr>
        <p:spPr>
          <a:xfrm flipV="1">
            <a:off x="1373878" y="3254248"/>
            <a:ext cx="2040835" cy="1"/>
          </a:xfrm>
          <a:prstGeom prst="straightConnector1">
            <a:avLst/>
          </a:prstGeom>
          <a:ln w="12700">
            <a:solidFill>
              <a:schemeClr val="accent1"/>
            </a:solidFill>
            <a:tailEnd type="triangle"/>
          </a:ln>
        </p:spPr>
      </p:cxnSp>
      <p:cxnSp>
        <p:nvCxnSpPr>
          <p:cNvPr id="619" name="Connection Line"/>
          <p:cNvCxnSpPr>
            <a:stCxn id="607" idx="0"/>
            <a:endCxn id="608" idx="0"/>
          </p:cNvCxnSpPr>
          <p:nvPr/>
        </p:nvCxnSpPr>
        <p:spPr>
          <a:xfrm flipH="1" flipV="1">
            <a:off x="3414712" y="4340335"/>
            <a:ext cx="2040835" cy="1"/>
          </a:xfrm>
          <a:prstGeom prst="straightConnector1">
            <a:avLst/>
          </a:prstGeom>
          <a:ln w="12700">
            <a:solidFill>
              <a:schemeClr val="accent1"/>
            </a:solidFill>
            <a:tailEnd type="triangle"/>
          </a:ln>
        </p:spPr>
      </p:cxnSp>
      <p:cxnSp>
        <p:nvCxnSpPr>
          <p:cNvPr id="620" name="Connection Line"/>
          <p:cNvCxnSpPr>
            <a:stCxn id="608" idx="0"/>
            <a:endCxn id="609" idx="0"/>
          </p:cNvCxnSpPr>
          <p:nvPr/>
        </p:nvCxnSpPr>
        <p:spPr>
          <a:xfrm flipH="1">
            <a:off x="1373878" y="4340335"/>
            <a:ext cx="2040835" cy="1"/>
          </a:xfrm>
          <a:prstGeom prst="straightConnector1">
            <a:avLst/>
          </a:prstGeom>
          <a:ln w="12700">
            <a:solidFill>
              <a:schemeClr val="accent1"/>
            </a:solidFill>
            <a:tailEnd type="triangle"/>
          </a:ln>
        </p:spPr>
      </p:cxnSp>
      <p:cxnSp>
        <p:nvCxnSpPr>
          <p:cNvPr id="621" name="Connection Line"/>
          <p:cNvCxnSpPr>
            <a:stCxn id="606" idx="0"/>
            <a:endCxn id="607" idx="0"/>
          </p:cNvCxnSpPr>
          <p:nvPr/>
        </p:nvCxnSpPr>
        <p:spPr>
          <a:xfrm flipH="1" flipV="1">
            <a:off x="5455546" y="4340335"/>
            <a:ext cx="2040835" cy="1"/>
          </a:xfrm>
          <a:prstGeom prst="straightConnector1">
            <a:avLst/>
          </a:prstGeom>
          <a:ln w="12700">
            <a:solidFill>
              <a:schemeClr val="accent1"/>
            </a:solidFill>
            <a:tailEnd type="triangle"/>
          </a:ln>
        </p:spPr>
      </p:cxnSp>
      <p:cxnSp>
        <p:nvCxnSpPr>
          <p:cNvPr id="622" name="Connection Line"/>
          <p:cNvCxnSpPr>
            <a:stCxn id="597" idx="0"/>
            <a:endCxn id="602" idx="0"/>
          </p:cNvCxnSpPr>
          <p:nvPr/>
        </p:nvCxnSpPr>
        <p:spPr>
          <a:xfrm>
            <a:off x="1371600" y="2197100"/>
            <a:ext cx="12700" cy="1054100"/>
          </a:xfrm>
          <a:prstGeom prst="bentConnector3">
            <a:avLst>
              <a:gd name="adj1" fmla="val -8100000"/>
            </a:avLst>
          </a:prstGeom>
          <a:ln w="12700">
            <a:solidFill>
              <a:schemeClr val="accent1"/>
            </a:solidFill>
            <a:tailEnd type="triangle"/>
          </a:ln>
        </p:spPr>
      </p:cxnSp>
      <p:cxnSp>
        <p:nvCxnSpPr>
          <p:cNvPr id="623" name="Connection Line"/>
          <p:cNvCxnSpPr>
            <a:stCxn id="598" idx="0"/>
            <a:endCxn id="599" idx="0"/>
          </p:cNvCxnSpPr>
          <p:nvPr/>
        </p:nvCxnSpPr>
        <p:spPr>
          <a:xfrm>
            <a:off x="7493000" y="1117600"/>
            <a:ext cx="12700" cy="1079500"/>
          </a:xfrm>
          <a:prstGeom prst="bentConnector3">
            <a:avLst>
              <a:gd name="adj1" fmla="val 8300000"/>
            </a:avLst>
          </a:prstGeom>
          <a:ln w="12700">
            <a:solidFill>
              <a:schemeClr val="accent1"/>
            </a:solidFill>
            <a:tailEnd type="triangle"/>
          </a:ln>
        </p:spPr>
      </p:cxnSp>
      <p:cxnSp>
        <p:nvCxnSpPr>
          <p:cNvPr id="624" name="Connection Line"/>
          <p:cNvCxnSpPr>
            <a:stCxn id="605" idx="0"/>
            <a:endCxn id="606" idx="0"/>
          </p:cNvCxnSpPr>
          <p:nvPr/>
        </p:nvCxnSpPr>
        <p:spPr>
          <a:xfrm flipH="1">
            <a:off x="7493000" y="3251200"/>
            <a:ext cx="12700" cy="1092200"/>
          </a:xfrm>
          <a:prstGeom prst="bentConnector3">
            <a:avLst>
              <a:gd name="adj1" fmla="val -8200000"/>
            </a:avLst>
          </a:prstGeom>
          <a:ln w="12700">
            <a:solidFill>
              <a:schemeClr val="accent1"/>
            </a:solidFill>
            <a:tailEnd type="triangle"/>
          </a:ln>
        </p:spPr>
      </p:cxnSp>
      <p:sp>
        <p:nvSpPr>
          <p:cNvPr id="625" name="Summary"/>
          <p:cNvSpPr txBox="1"/>
          <p:nvPr/>
        </p:nvSpPr>
        <p:spPr>
          <a:xfrm>
            <a:off x="2237856" y="273"/>
            <a:ext cx="4668287" cy="5996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a:defRPr sz="3400" b="1"/>
            </a:lvl1pPr>
          </a:lstStyle>
          <a:p>
            <a:r>
              <a:t>Summary</a:t>
            </a:r>
          </a:p>
        </p:txBody>
      </p:sp>
    </p:spTree>
    <p:extLst>
      <p:ext uri="{BB962C8B-B14F-4D97-AF65-F5344CB8AC3E}">
        <p14:creationId xmlns:p14="http://schemas.microsoft.com/office/powerpoint/2010/main" val="200299837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953" name="We are not free to Restaurant. We are asking at least minimum commitment per restaurant per month even if zero order comes."/>
          <p:cNvSpPr/>
          <p:nvPr/>
        </p:nvSpPr>
        <p:spPr>
          <a:xfrm>
            <a:off x="636424" y="1219359"/>
            <a:ext cx="2360309" cy="1054932"/>
          </a:xfrm>
          <a:prstGeom prst="roundRect">
            <a:avLst>
              <a:gd name="adj" fmla="val 10608"/>
            </a:avLst>
          </a:prstGeom>
          <a:solidFill>
            <a:srgbClr val="FFFFFF"/>
          </a:solidFill>
          <a:ln w="12700">
            <a:solidFill>
              <a:schemeClr val="accent1"/>
            </a:solidFill>
            <a:miter lim="400000"/>
          </a:ln>
          <a:effectLst>
            <a:outerShdw blurRad="38100" dist="23000" dir="5400000" rotWithShape="0">
              <a:srgbClr val="000000">
                <a:alpha val="3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200"/>
            </a:lvl1pPr>
          </a:lstStyle>
          <a:p>
            <a:r>
              <a:rPr dirty="0"/>
              <a:t>We are not </a:t>
            </a:r>
            <a:r>
              <a:rPr dirty="0" smtClean="0"/>
              <a:t>free</a:t>
            </a:r>
            <a:r>
              <a:rPr lang="en-US" dirty="0" smtClean="0"/>
              <a:t> </a:t>
            </a:r>
            <a:r>
              <a:rPr dirty="0" smtClean="0"/>
              <a:t>to </a:t>
            </a:r>
            <a:r>
              <a:rPr lang="en-US" dirty="0" smtClean="0"/>
              <a:t>Businesses</a:t>
            </a:r>
            <a:r>
              <a:rPr dirty="0" smtClean="0"/>
              <a:t>. </a:t>
            </a:r>
            <a:r>
              <a:rPr dirty="0"/>
              <a:t>We are asking at least minimum commitment per </a:t>
            </a:r>
            <a:r>
              <a:rPr lang="en-US" dirty="0" smtClean="0"/>
              <a:t>Business </a:t>
            </a:r>
            <a:r>
              <a:rPr dirty="0" smtClean="0"/>
              <a:t>per month</a:t>
            </a:r>
            <a:r>
              <a:rPr lang="en-US" dirty="0" smtClean="0"/>
              <a:t>,</a:t>
            </a:r>
            <a:r>
              <a:rPr dirty="0" smtClean="0"/>
              <a:t> </a:t>
            </a:r>
            <a:r>
              <a:rPr dirty="0"/>
              <a:t>even </a:t>
            </a:r>
            <a:r>
              <a:rPr dirty="0" smtClean="0"/>
              <a:t>i</a:t>
            </a:r>
            <a:r>
              <a:rPr lang="en-US" dirty="0" smtClean="0"/>
              <a:t>n</a:t>
            </a:r>
            <a:r>
              <a:rPr dirty="0" smtClean="0"/>
              <a:t> zero</a:t>
            </a:r>
            <a:r>
              <a:rPr lang="en-US" dirty="0" smtClean="0"/>
              <a:t>-</a:t>
            </a:r>
            <a:r>
              <a:rPr dirty="0" smtClean="0"/>
              <a:t>order </a:t>
            </a:r>
            <a:r>
              <a:rPr lang="en-US" dirty="0" smtClean="0"/>
              <a:t>scenarios</a:t>
            </a:r>
            <a:r>
              <a:rPr dirty="0" smtClean="0"/>
              <a:t>. </a:t>
            </a:r>
            <a:endParaRPr dirty="0"/>
          </a:p>
        </p:txBody>
      </p:sp>
      <p:sp>
        <p:nvSpPr>
          <p:cNvPr id="954" name="We are Affordable with Right Price &amp; Pricing Model"/>
          <p:cNvSpPr/>
          <p:nvPr/>
        </p:nvSpPr>
        <p:spPr>
          <a:xfrm>
            <a:off x="558866" y="79861"/>
            <a:ext cx="8096875" cy="668613"/>
          </a:xfrm>
          <a:prstGeom prst="roundRect">
            <a:avLst>
              <a:gd name="adj" fmla="val 17826"/>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2000" b="1"/>
            </a:lvl1pPr>
          </a:lstStyle>
          <a:p>
            <a:r>
              <a:rPr dirty="0"/>
              <a:t>We are </a:t>
            </a:r>
            <a:r>
              <a:rPr dirty="0" smtClean="0"/>
              <a:t>Affordable</a:t>
            </a:r>
            <a:r>
              <a:rPr lang="en-US" dirty="0" smtClean="0"/>
              <a:t>,</a:t>
            </a:r>
            <a:r>
              <a:rPr dirty="0" smtClean="0"/>
              <a:t> with</a:t>
            </a:r>
            <a:r>
              <a:rPr lang="en-US" dirty="0" smtClean="0"/>
              <a:t> the</a:t>
            </a:r>
            <a:r>
              <a:rPr dirty="0" smtClean="0"/>
              <a:t> </a:t>
            </a:r>
            <a:r>
              <a:rPr dirty="0"/>
              <a:t>Right Price &amp; Pricing Model</a:t>
            </a:r>
          </a:p>
        </p:txBody>
      </p:sp>
      <p:sp>
        <p:nvSpPr>
          <p:cNvPr id="955" name="All businesses will be promoting us to their loyal customers for their own survival &amp; protection of their brands. Hence WE will need very less promotions for our App &amp; Portal! Our revenue is unchanged irrespective of channels from which orders come!"/>
          <p:cNvSpPr/>
          <p:nvPr/>
        </p:nvSpPr>
        <p:spPr>
          <a:xfrm>
            <a:off x="0" y="3906846"/>
            <a:ext cx="9144000" cy="804258"/>
          </a:xfrm>
          <a:prstGeom prst="roundRect">
            <a:avLst>
              <a:gd name="adj" fmla="val 14182"/>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500" b="1"/>
            </a:lvl1pPr>
          </a:lstStyle>
          <a:p>
            <a:r>
              <a:rPr lang="en-US" dirty="0" smtClean="0"/>
              <a:t>B</a:t>
            </a:r>
            <a:r>
              <a:rPr dirty="0" smtClean="0"/>
              <a:t>usinesses </a:t>
            </a:r>
            <a:r>
              <a:rPr dirty="0"/>
              <a:t>will </a:t>
            </a:r>
            <a:r>
              <a:rPr dirty="0" smtClean="0"/>
              <a:t>promot</a:t>
            </a:r>
            <a:r>
              <a:rPr lang="en-US" dirty="0" smtClean="0"/>
              <a:t>e</a:t>
            </a:r>
            <a:r>
              <a:rPr dirty="0" smtClean="0"/>
              <a:t> </a:t>
            </a:r>
            <a:r>
              <a:rPr dirty="0"/>
              <a:t>us to their loyal customers for their own survival &amp; protection of their brands. Hence WE will need </a:t>
            </a:r>
            <a:r>
              <a:rPr lang="en-US" dirty="0" smtClean="0"/>
              <a:t>much</a:t>
            </a:r>
            <a:r>
              <a:rPr dirty="0" smtClean="0"/>
              <a:t> </a:t>
            </a:r>
            <a:r>
              <a:rPr dirty="0"/>
              <a:t>less </a:t>
            </a:r>
            <a:r>
              <a:rPr dirty="0" smtClean="0"/>
              <a:t>promotion </a:t>
            </a:r>
            <a:r>
              <a:rPr dirty="0"/>
              <a:t>for our </a:t>
            </a:r>
            <a:r>
              <a:rPr lang="en-US" dirty="0" smtClean="0"/>
              <a:t>own (</a:t>
            </a:r>
            <a:r>
              <a:rPr lang="en-US" i="1" dirty="0" smtClean="0"/>
              <a:t>Yotto.in) </a:t>
            </a:r>
            <a:r>
              <a:rPr dirty="0" smtClean="0"/>
              <a:t>App</a:t>
            </a:r>
            <a:r>
              <a:rPr lang="en-US" dirty="0" smtClean="0"/>
              <a:t> </a:t>
            </a:r>
            <a:r>
              <a:rPr dirty="0" smtClean="0"/>
              <a:t>&amp; </a:t>
            </a:r>
            <a:r>
              <a:rPr dirty="0"/>
              <a:t>Portal! Our revenue is unchanged irrespective of </a:t>
            </a:r>
            <a:r>
              <a:rPr lang="en-US" dirty="0" smtClean="0"/>
              <a:t>which </a:t>
            </a:r>
            <a:r>
              <a:rPr dirty="0" smtClean="0"/>
              <a:t>channels </a:t>
            </a:r>
            <a:r>
              <a:rPr dirty="0"/>
              <a:t>from </a:t>
            </a:r>
            <a:r>
              <a:rPr dirty="0" smtClean="0"/>
              <a:t>wh</a:t>
            </a:r>
            <a:r>
              <a:rPr lang="en-US" dirty="0" smtClean="0"/>
              <a:t>ere</a:t>
            </a:r>
            <a:r>
              <a:rPr dirty="0" smtClean="0"/>
              <a:t> </a:t>
            </a:r>
            <a:r>
              <a:rPr dirty="0"/>
              <a:t>orders come!</a:t>
            </a:r>
          </a:p>
        </p:txBody>
      </p:sp>
      <p:sp>
        <p:nvSpPr>
          <p:cNvPr id="956" name="Sell to Businesses"/>
          <p:cNvSpPr/>
          <p:nvPr/>
        </p:nvSpPr>
        <p:spPr>
          <a:xfrm>
            <a:off x="636424" y="820737"/>
            <a:ext cx="2360309" cy="382589"/>
          </a:xfrm>
          <a:prstGeom prst="roundRect">
            <a:avLst>
              <a:gd name="adj" fmla="val 29249"/>
            </a:avLst>
          </a:prstGeom>
          <a:solidFill>
            <a:srgbClr val="FFFFFF"/>
          </a:solidFill>
          <a:ln w="12700">
            <a:solidFill>
              <a:schemeClr val="accent1"/>
            </a:solidFill>
            <a:miter lim="400000"/>
          </a:ln>
          <a:effectLst>
            <a:outerShdw blurRad="38100" dist="23000" dir="5400000" rotWithShape="0">
              <a:srgbClr val="000000">
                <a:alpha val="3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400" b="1"/>
            </a:lvl1pPr>
          </a:lstStyle>
          <a:p>
            <a:r>
              <a:t>Sell to Businesses</a:t>
            </a:r>
          </a:p>
        </p:txBody>
      </p:sp>
      <p:sp>
        <p:nvSpPr>
          <p:cNvPr id="957" name="Customer support is responsibility of Businesses. All customers calls businesses and not us for product or order status."/>
          <p:cNvSpPr/>
          <p:nvPr/>
        </p:nvSpPr>
        <p:spPr>
          <a:xfrm>
            <a:off x="3400057" y="1217694"/>
            <a:ext cx="2360309" cy="1054932"/>
          </a:xfrm>
          <a:prstGeom prst="roundRect">
            <a:avLst>
              <a:gd name="adj" fmla="val 10608"/>
            </a:avLst>
          </a:prstGeom>
          <a:solidFill>
            <a:srgbClr val="FFFFFF"/>
          </a:solidFill>
          <a:ln w="12700">
            <a:solidFill>
              <a:schemeClr val="accent1"/>
            </a:solidFill>
            <a:miter lim="400000"/>
          </a:ln>
          <a:effectLst>
            <a:outerShdw blurRad="38100" dist="23000" dir="5400000" rotWithShape="0">
              <a:srgbClr val="000000">
                <a:alpha val="3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200"/>
            </a:lvl1pPr>
          </a:lstStyle>
          <a:p>
            <a:r>
              <a:rPr dirty="0"/>
              <a:t>Customer support is responsibility of Businesses. </a:t>
            </a:r>
            <a:r>
              <a:rPr lang="en-US" dirty="0"/>
              <a:t>The Businesses </a:t>
            </a:r>
            <a:r>
              <a:rPr lang="en-US" dirty="0" smtClean="0"/>
              <a:t>field a</a:t>
            </a:r>
            <a:r>
              <a:rPr dirty="0" smtClean="0"/>
              <a:t>ll customer</a:t>
            </a:r>
            <a:r>
              <a:rPr lang="en-US" dirty="0" smtClean="0"/>
              <a:t>-</a:t>
            </a:r>
            <a:r>
              <a:rPr dirty="0" smtClean="0"/>
              <a:t>calls</a:t>
            </a:r>
            <a:r>
              <a:rPr lang="en-US" dirty="0" smtClean="0"/>
              <a:t>,</a:t>
            </a:r>
            <a:r>
              <a:rPr dirty="0" smtClean="0"/>
              <a:t> not us</a:t>
            </a:r>
            <a:r>
              <a:rPr lang="en-US" dirty="0" smtClean="0"/>
              <a:t>,</a:t>
            </a:r>
            <a:r>
              <a:rPr dirty="0" smtClean="0"/>
              <a:t> </a:t>
            </a:r>
            <a:r>
              <a:rPr dirty="0"/>
              <a:t>for product or order status. </a:t>
            </a:r>
          </a:p>
        </p:txBody>
      </p:sp>
      <p:sp>
        <p:nvSpPr>
          <p:cNvPr id="958" name="No Customer Support"/>
          <p:cNvSpPr/>
          <p:nvPr/>
        </p:nvSpPr>
        <p:spPr>
          <a:xfrm>
            <a:off x="3400057" y="819072"/>
            <a:ext cx="2360309" cy="382589"/>
          </a:xfrm>
          <a:prstGeom prst="roundRect">
            <a:avLst>
              <a:gd name="adj" fmla="val 29249"/>
            </a:avLst>
          </a:prstGeom>
          <a:solidFill>
            <a:srgbClr val="FFFFFF"/>
          </a:solidFill>
          <a:ln w="12700">
            <a:solidFill>
              <a:schemeClr val="accent1"/>
            </a:solidFill>
            <a:miter lim="400000"/>
          </a:ln>
          <a:effectLst>
            <a:outerShdw blurRad="38100" dist="23000" dir="5400000" rotWithShape="0">
              <a:srgbClr val="000000">
                <a:alpha val="3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400" b="1"/>
            </a:lvl1pPr>
          </a:lstStyle>
          <a:p>
            <a:r>
              <a:t>No Customer Support</a:t>
            </a:r>
          </a:p>
        </p:txBody>
      </p:sp>
      <p:sp>
        <p:nvSpPr>
          <p:cNvPr id="959" name="As we are building Partner Network who are doing Onboarding &amp; Delivery Management, our staff # will be much lower"/>
          <p:cNvSpPr/>
          <p:nvPr/>
        </p:nvSpPr>
        <p:spPr>
          <a:xfrm>
            <a:off x="628212" y="2782981"/>
            <a:ext cx="2360310" cy="1054931"/>
          </a:xfrm>
          <a:prstGeom prst="roundRect">
            <a:avLst>
              <a:gd name="adj" fmla="val 10608"/>
            </a:avLst>
          </a:prstGeom>
          <a:solidFill>
            <a:srgbClr val="FFFFFF"/>
          </a:solidFill>
          <a:ln w="12700">
            <a:solidFill>
              <a:schemeClr val="accent1"/>
            </a:solidFill>
            <a:miter lim="400000"/>
          </a:ln>
          <a:effectLst>
            <a:outerShdw blurRad="38100" dist="23000" dir="5400000" rotWithShape="0">
              <a:srgbClr val="000000">
                <a:alpha val="3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200"/>
            </a:lvl1pPr>
          </a:lstStyle>
          <a:p>
            <a:r>
              <a:rPr dirty="0"/>
              <a:t>As we are building Partner Network who are doing Onboarding &amp; Delivery Management, our </a:t>
            </a:r>
            <a:r>
              <a:rPr lang="en-US" dirty="0" smtClean="0"/>
              <a:t>direct </a:t>
            </a:r>
            <a:r>
              <a:rPr dirty="0" smtClean="0"/>
              <a:t>staff </a:t>
            </a:r>
            <a:r>
              <a:rPr lang="en-US" dirty="0" smtClean="0"/>
              <a:t>size</a:t>
            </a:r>
            <a:r>
              <a:rPr dirty="0" smtClean="0"/>
              <a:t> </a:t>
            </a:r>
            <a:r>
              <a:rPr dirty="0"/>
              <a:t>will </a:t>
            </a:r>
            <a:r>
              <a:rPr dirty="0" smtClean="0"/>
              <a:t>be </a:t>
            </a:r>
            <a:r>
              <a:rPr dirty="0"/>
              <a:t>much lower</a:t>
            </a:r>
          </a:p>
        </p:txBody>
      </p:sp>
      <p:sp>
        <p:nvSpPr>
          <p:cNvPr id="960" name="Lower Staff Count"/>
          <p:cNvSpPr/>
          <p:nvPr/>
        </p:nvSpPr>
        <p:spPr>
          <a:xfrm>
            <a:off x="628212" y="2384359"/>
            <a:ext cx="2360310" cy="382589"/>
          </a:xfrm>
          <a:prstGeom prst="roundRect">
            <a:avLst>
              <a:gd name="adj" fmla="val 29249"/>
            </a:avLst>
          </a:prstGeom>
          <a:solidFill>
            <a:srgbClr val="FFFFFF"/>
          </a:solidFill>
          <a:ln w="12700">
            <a:solidFill>
              <a:schemeClr val="accent1"/>
            </a:solidFill>
            <a:miter lim="400000"/>
          </a:ln>
          <a:effectLst>
            <a:outerShdw blurRad="38100" dist="23000" dir="5400000" rotWithShape="0">
              <a:srgbClr val="000000">
                <a:alpha val="3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400" b="1"/>
            </a:lvl1pPr>
          </a:lstStyle>
          <a:p>
            <a:r>
              <a:t>Lower Staff Count</a:t>
            </a:r>
          </a:p>
        </p:txBody>
      </p:sp>
      <p:sp>
        <p:nvSpPr>
          <p:cNvPr id="961" name="Lower Travelled Distance/Order &amp; Riders management by the partners will certainly yield higher delivery/person"/>
          <p:cNvSpPr/>
          <p:nvPr/>
        </p:nvSpPr>
        <p:spPr>
          <a:xfrm>
            <a:off x="3391845" y="2781316"/>
            <a:ext cx="2360310" cy="1054931"/>
          </a:xfrm>
          <a:prstGeom prst="roundRect">
            <a:avLst>
              <a:gd name="adj" fmla="val 10608"/>
            </a:avLst>
          </a:prstGeom>
          <a:solidFill>
            <a:srgbClr val="FFFFFF"/>
          </a:solidFill>
          <a:ln w="12700">
            <a:solidFill>
              <a:schemeClr val="accent1"/>
            </a:solidFill>
            <a:miter lim="400000"/>
          </a:ln>
          <a:effectLst>
            <a:outerShdw blurRad="38100" dist="23000" dir="5400000" rotWithShape="0">
              <a:srgbClr val="000000">
                <a:alpha val="3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200"/>
            </a:lvl1pPr>
          </a:lstStyle>
          <a:p>
            <a:r>
              <a:rPr dirty="0"/>
              <a:t>Lower Travelled Distance/Order &amp; Riders management by the </a:t>
            </a:r>
            <a:r>
              <a:rPr lang="en-US" dirty="0" smtClean="0"/>
              <a:t>‘P</a:t>
            </a:r>
            <a:r>
              <a:rPr dirty="0" smtClean="0"/>
              <a:t>artners</a:t>
            </a:r>
            <a:r>
              <a:rPr lang="en-US" dirty="0" smtClean="0"/>
              <a:t>'</a:t>
            </a:r>
            <a:r>
              <a:rPr dirty="0" smtClean="0"/>
              <a:t> </a:t>
            </a:r>
            <a:r>
              <a:rPr dirty="0"/>
              <a:t>will certainly yield higher delivery/person</a:t>
            </a:r>
          </a:p>
        </p:txBody>
      </p:sp>
      <p:sp>
        <p:nvSpPr>
          <p:cNvPr id="962" name="Fewer Riders"/>
          <p:cNvSpPr/>
          <p:nvPr/>
        </p:nvSpPr>
        <p:spPr>
          <a:xfrm>
            <a:off x="3391845" y="2382694"/>
            <a:ext cx="2360310" cy="382589"/>
          </a:xfrm>
          <a:prstGeom prst="roundRect">
            <a:avLst>
              <a:gd name="adj" fmla="val 29249"/>
            </a:avLst>
          </a:prstGeom>
          <a:solidFill>
            <a:srgbClr val="FFFFFF"/>
          </a:solidFill>
          <a:ln w="12700">
            <a:solidFill>
              <a:schemeClr val="accent1"/>
            </a:solidFill>
            <a:miter lim="400000"/>
          </a:ln>
          <a:effectLst>
            <a:outerShdw blurRad="38100" dist="23000" dir="5400000" rotWithShape="0">
              <a:srgbClr val="000000">
                <a:alpha val="3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400" b="1"/>
            </a:lvl1pPr>
          </a:lstStyle>
          <a:p>
            <a:r>
              <a:t>Fewer Riders</a:t>
            </a:r>
          </a:p>
        </p:txBody>
      </p:sp>
      <p:sp>
        <p:nvSpPr>
          <p:cNvPr id="963" name="Allowing each brand to have its own Portal / App (which does not impact our revenue) we are helping discovery of Brands naturally by Google search!"/>
          <p:cNvSpPr/>
          <p:nvPr/>
        </p:nvSpPr>
        <p:spPr>
          <a:xfrm>
            <a:off x="6155478" y="1217694"/>
            <a:ext cx="2360310" cy="1054932"/>
          </a:xfrm>
          <a:prstGeom prst="roundRect">
            <a:avLst>
              <a:gd name="adj" fmla="val 10608"/>
            </a:avLst>
          </a:prstGeom>
          <a:solidFill>
            <a:srgbClr val="FFFFFF"/>
          </a:solidFill>
          <a:ln w="12700">
            <a:solidFill>
              <a:schemeClr val="accent1"/>
            </a:solidFill>
            <a:miter lim="400000"/>
          </a:ln>
          <a:effectLst>
            <a:outerShdw blurRad="38100" dist="23000" dir="5400000" rotWithShape="0">
              <a:srgbClr val="000000">
                <a:alpha val="3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200"/>
            </a:lvl1pPr>
          </a:lstStyle>
          <a:p>
            <a:r>
              <a:t>Allowing each brand to have its own Portal / App (which does not impact our revenue) we are helping discovery of Brands naturally by Google search!</a:t>
            </a:r>
          </a:p>
        </p:txBody>
      </p:sp>
      <p:sp>
        <p:nvSpPr>
          <p:cNvPr id="964" name="Low Digital Marketing Cost"/>
          <p:cNvSpPr/>
          <p:nvPr/>
        </p:nvSpPr>
        <p:spPr>
          <a:xfrm>
            <a:off x="6155478" y="819072"/>
            <a:ext cx="2360310" cy="382589"/>
          </a:xfrm>
          <a:prstGeom prst="roundRect">
            <a:avLst>
              <a:gd name="adj" fmla="val 29249"/>
            </a:avLst>
          </a:prstGeom>
          <a:solidFill>
            <a:srgbClr val="FFFFFF"/>
          </a:solidFill>
          <a:ln w="12700">
            <a:solidFill>
              <a:schemeClr val="accent1"/>
            </a:solidFill>
            <a:miter lim="400000"/>
          </a:ln>
          <a:effectLst>
            <a:outerShdw blurRad="38100" dist="23000" dir="5400000" rotWithShape="0">
              <a:srgbClr val="000000">
                <a:alpha val="3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400" b="1"/>
            </a:lvl1pPr>
          </a:lstStyle>
          <a:p>
            <a:r>
              <a:t>Low Digital Marketing Cost</a:t>
            </a:r>
          </a:p>
        </p:txBody>
      </p:sp>
      <p:sp>
        <p:nvSpPr>
          <p:cNvPr id="965" name="In principle we are not doing any discounting or promotions by ourselves!"/>
          <p:cNvSpPr/>
          <p:nvPr/>
        </p:nvSpPr>
        <p:spPr>
          <a:xfrm>
            <a:off x="6147267" y="2781316"/>
            <a:ext cx="2360309" cy="1054931"/>
          </a:xfrm>
          <a:prstGeom prst="roundRect">
            <a:avLst>
              <a:gd name="adj" fmla="val 10608"/>
            </a:avLst>
          </a:prstGeom>
          <a:solidFill>
            <a:srgbClr val="FFFFFF"/>
          </a:solidFill>
          <a:ln w="12700">
            <a:solidFill>
              <a:schemeClr val="accent1"/>
            </a:solidFill>
            <a:miter lim="400000"/>
          </a:ln>
          <a:effectLst>
            <a:outerShdw blurRad="38100" dist="23000" dir="5400000" rotWithShape="0">
              <a:srgbClr val="000000">
                <a:alpha val="3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200"/>
            </a:lvl1pPr>
          </a:lstStyle>
          <a:p>
            <a:r>
              <a:rPr dirty="0"/>
              <a:t>In </a:t>
            </a:r>
            <a:r>
              <a:rPr dirty="0" smtClean="0"/>
              <a:t>principle</a:t>
            </a:r>
            <a:r>
              <a:rPr lang="en-US" dirty="0" smtClean="0"/>
              <a:t>,</a:t>
            </a:r>
            <a:r>
              <a:rPr dirty="0" smtClean="0"/>
              <a:t> </a:t>
            </a:r>
            <a:r>
              <a:rPr dirty="0"/>
              <a:t>we are not doing any discounting or promotions by ourselves!</a:t>
            </a:r>
          </a:p>
        </p:txBody>
      </p:sp>
      <p:sp>
        <p:nvSpPr>
          <p:cNvPr id="966" name="Low or Zero Discounting"/>
          <p:cNvSpPr/>
          <p:nvPr/>
        </p:nvSpPr>
        <p:spPr>
          <a:xfrm>
            <a:off x="6147267" y="2382694"/>
            <a:ext cx="2360309" cy="382589"/>
          </a:xfrm>
          <a:prstGeom prst="roundRect">
            <a:avLst>
              <a:gd name="adj" fmla="val 29249"/>
            </a:avLst>
          </a:prstGeom>
          <a:solidFill>
            <a:srgbClr val="FFFFFF"/>
          </a:solidFill>
          <a:ln w="12700">
            <a:solidFill>
              <a:schemeClr val="accent1"/>
            </a:solidFill>
            <a:miter lim="400000"/>
          </a:ln>
          <a:effectLst>
            <a:outerShdw blurRad="38100" dist="23000" dir="5400000" rotWithShape="0">
              <a:srgbClr val="000000">
                <a:alpha val="3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400" b="1"/>
            </a:lvl1pPr>
          </a:lstStyle>
          <a:p>
            <a:r>
              <a:t>Low or Zero Discounting </a:t>
            </a: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 name="We are Pro Business"/>
          <p:cNvSpPr/>
          <p:nvPr/>
        </p:nvSpPr>
        <p:spPr>
          <a:xfrm>
            <a:off x="347041" y="9160"/>
            <a:ext cx="8520524" cy="51664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2500"/>
            </a:lvl1pPr>
          </a:lstStyle>
          <a:p>
            <a:r>
              <a:rPr lang="en-US" b="1" i="1" dirty="0"/>
              <a:t>Yotto.in</a:t>
            </a:r>
            <a:r>
              <a:rPr lang="en-US" dirty="0"/>
              <a:t> </a:t>
            </a:r>
            <a:r>
              <a:rPr lang="en-US" dirty="0" smtClean="0"/>
              <a:t>(‘HL’) vs</a:t>
            </a:r>
            <a:r>
              <a:rPr lang="en-US" dirty="0"/>
              <a:t>. Other </a:t>
            </a:r>
            <a:r>
              <a:rPr lang="en-US" dirty="0" smtClean="0"/>
              <a:t>Aggregators (‘SZ’)</a:t>
            </a:r>
            <a:endParaRPr dirty="0"/>
          </a:p>
        </p:txBody>
      </p:sp>
      <p:sp>
        <p:nvSpPr>
          <p:cNvPr id="96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
        <p:nvSpPr>
          <p:cNvPr id="970" name="Yotto Aggregator"/>
          <p:cNvSpPr/>
          <p:nvPr/>
        </p:nvSpPr>
        <p:spPr>
          <a:xfrm>
            <a:off x="3732604" y="447842"/>
            <a:ext cx="1272391" cy="5293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1200" b="1"/>
            </a:lvl1pPr>
          </a:lstStyle>
          <a:p>
            <a:r>
              <a:rPr lang="en-US" i="1" dirty="0"/>
              <a:t>Yotto.in</a:t>
            </a:r>
            <a:br>
              <a:rPr lang="en-US" i="1" dirty="0"/>
            </a:br>
            <a:r>
              <a:rPr lang="en-US" dirty="0"/>
              <a:t>(‘HL’)</a:t>
            </a:r>
            <a:endParaRPr lang="en-US" dirty="0"/>
          </a:p>
        </p:txBody>
      </p:sp>
      <p:sp>
        <p:nvSpPr>
          <p:cNvPr id="971" name="Zomato / Swiggy"/>
          <p:cNvSpPr/>
          <p:nvPr/>
        </p:nvSpPr>
        <p:spPr>
          <a:xfrm>
            <a:off x="2671780" y="451957"/>
            <a:ext cx="1124325" cy="505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1200" b="1"/>
            </a:lvl1pPr>
          </a:lstStyle>
          <a:p>
            <a:r>
              <a:t>Zomato / Swiggy</a:t>
            </a:r>
          </a:p>
        </p:txBody>
      </p:sp>
      <p:sp>
        <p:nvSpPr>
          <p:cNvPr id="972" name="Comments"/>
          <p:cNvSpPr/>
          <p:nvPr/>
        </p:nvSpPr>
        <p:spPr>
          <a:xfrm>
            <a:off x="5910055" y="623892"/>
            <a:ext cx="1801642" cy="3698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1200" b="1"/>
            </a:lvl1pPr>
          </a:lstStyle>
          <a:p>
            <a:r>
              <a:t>Comments</a:t>
            </a:r>
          </a:p>
        </p:txBody>
      </p:sp>
      <p:sp>
        <p:nvSpPr>
          <p:cNvPr id="973" name="Line"/>
          <p:cNvSpPr/>
          <p:nvPr/>
        </p:nvSpPr>
        <p:spPr>
          <a:xfrm flipV="1">
            <a:off x="3826553" y="781955"/>
            <a:ext cx="1" cy="3833420"/>
          </a:xfrm>
          <a:prstGeom prst="line">
            <a:avLst/>
          </a:prstGeom>
          <a:ln w="25400">
            <a:solidFill>
              <a:schemeClr val="accent1"/>
            </a:solidFill>
          </a:ln>
          <a:effectLst>
            <a:outerShdw blurRad="38100" dist="23000" dir="5400000" rotWithShape="0">
              <a:srgbClr val="000000">
                <a:alpha val="34999"/>
              </a:srgbClr>
            </a:outerShdw>
          </a:effectLst>
        </p:spPr>
        <p:txBody>
          <a:bodyPr lIns="45718" tIns="45718" rIns="45718" bIns="45718"/>
          <a:lstStyle/>
          <a:p>
            <a:endParaRPr/>
          </a:p>
        </p:txBody>
      </p:sp>
      <p:sp>
        <p:nvSpPr>
          <p:cNvPr id="974" name="Line"/>
          <p:cNvSpPr/>
          <p:nvPr/>
        </p:nvSpPr>
        <p:spPr>
          <a:xfrm flipV="1">
            <a:off x="2659080" y="757592"/>
            <a:ext cx="1" cy="3848310"/>
          </a:xfrm>
          <a:prstGeom prst="line">
            <a:avLst/>
          </a:prstGeom>
          <a:ln w="25400">
            <a:solidFill>
              <a:schemeClr val="accent1"/>
            </a:solidFill>
          </a:ln>
          <a:effectLst>
            <a:outerShdw blurRad="38100" dist="23000" dir="5400000" rotWithShape="0">
              <a:srgbClr val="000000">
                <a:alpha val="34999"/>
              </a:srgbClr>
            </a:outerShdw>
          </a:effectLst>
        </p:spPr>
        <p:txBody>
          <a:bodyPr lIns="45718" tIns="45718" rIns="45718" bIns="45718"/>
          <a:lstStyle/>
          <a:p>
            <a:endParaRPr/>
          </a:p>
        </p:txBody>
      </p:sp>
      <p:sp>
        <p:nvSpPr>
          <p:cNvPr id="975" name="Listing inequality"/>
          <p:cNvSpPr/>
          <p:nvPr/>
        </p:nvSpPr>
        <p:spPr>
          <a:xfrm>
            <a:off x="68280" y="3113836"/>
            <a:ext cx="2540001" cy="297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r">
              <a:defRPr sz="1000" b="1"/>
            </a:lvl1pPr>
          </a:lstStyle>
          <a:p>
            <a:r>
              <a:t>Listing inequality</a:t>
            </a:r>
          </a:p>
        </p:txBody>
      </p:sp>
      <p:sp>
        <p:nvSpPr>
          <p:cNvPr id="976" name="Rating Terrorism"/>
          <p:cNvSpPr/>
          <p:nvPr/>
        </p:nvSpPr>
        <p:spPr>
          <a:xfrm>
            <a:off x="68280" y="3399422"/>
            <a:ext cx="2540001" cy="297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r">
              <a:defRPr sz="1000" b="1"/>
            </a:lvl1pPr>
          </a:lstStyle>
          <a:p>
            <a:r>
              <a:t>Rating Terrorism</a:t>
            </a:r>
          </a:p>
        </p:txBody>
      </p:sp>
      <p:sp>
        <p:nvSpPr>
          <p:cNvPr id="977" name="Uncontrolled Revenue Share"/>
          <p:cNvSpPr/>
          <p:nvPr/>
        </p:nvSpPr>
        <p:spPr>
          <a:xfrm>
            <a:off x="100030" y="1575242"/>
            <a:ext cx="2540001" cy="297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r">
              <a:defRPr sz="1000" b="1"/>
            </a:lvl1pPr>
          </a:lstStyle>
          <a:p>
            <a:r>
              <a:t>Uncontrolled Revenue Share</a:t>
            </a:r>
          </a:p>
        </p:txBody>
      </p:sp>
      <p:sp>
        <p:nvSpPr>
          <p:cNvPr id="978" name="The Game of Discounting"/>
          <p:cNvSpPr/>
          <p:nvPr/>
        </p:nvSpPr>
        <p:spPr>
          <a:xfrm>
            <a:off x="68280" y="1873232"/>
            <a:ext cx="2540001" cy="297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r">
              <a:defRPr sz="1000" b="1"/>
            </a:lvl1pPr>
          </a:lstStyle>
          <a:p>
            <a:r>
              <a:t>The Game of Discounting</a:t>
            </a:r>
          </a:p>
        </p:txBody>
      </p:sp>
      <p:sp>
        <p:nvSpPr>
          <p:cNvPr id="979" name="Losing Loyal Customer to Competitions"/>
          <p:cNvSpPr/>
          <p:nvPr/>
        </p:nvSpPr>
        <p:spPr>
          <a:xfrm>
            <a:off x="68280" y="2429245"/>
            <a:ext cx="2540001" cy="4264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r">
              <a:defRPr sz="1000" b="1"/>
            </a:lvl1pPr>
          </a:lstStyle>
          <a:p>
            <a:r>
              <a:rPr dirty="0"/>
              <a:t>Losing Loyal Customer to </a:t>
            </a:r>
            <a:r>
              <a:rPr dirty="0" smtClean="0"/>
              <a:t>Competition </a:t>
            </a:r>
            <a:endParaRPr dirty="0"/>
          </a:p>
        </p:txBody>
      </p:sp>
      <p:sp>
        <p:nvSpPr>
          <p:cNvPr id="980" name="Additional Cost for Digital Marketing"/>
          <p:cNvSpPr/>
          <p:nvPr/>
        </p:nvSpPr>
        <p:spPr>
          <a:xfrm>
            <a:off x="100030" y="3734814"/>
            <a:ext cx="2540001" cy="297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r">
              <a:defRPr sz="1000" b="1"/>
            </a:lvl1pPr>
          </a:lstStyle>
          <a:p>
            <a:r>
              <a:t>Additional Cost for Digital Marketing</a:t>
            </a:r>
          </a:p>
        </p:txBody>
      </p:sp>
      <p:sp>
        <p:nvSpPr>
          <p:cNvPr id="981" name="Customer Support By Business"/>
          <p:cNvSpPr/>
          <p:nvPr/>
        </p:nvSpPr>
        <p:spPr>
          <a:xfrm>
            <a:off x="68280" y="2803597"/>
            <a:ext cx="2540001" cy="297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r">
              <a:defRPr sz="1000" b="1"/>
            </a:lvl1pPr>
          </a:lstStyle>
          <a:p>
            <a:r>
              <a:t>Customer Support By Business</a:t>
            </a:r>
          </a:p>
        </p:txBody>
      </p:sp>
      <p:sp>
        <p:nvSpPr>
          <p:cNvPr id="982" name="Primary Stakeholders"/>
          <p:cNvSpPr/>
          <p:nvPr/>
        </p:nvSpPr>
        <p:spPr>
          <a:xfrm>
            <a:off x="68280" y="2183589"/>
            <a:ext cx="2540001" cy="297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r">
              <a:defRPr sz="1000" b="1"/>
            </a:lvl1pPr>
          </a:lstStyle>
          <a:p>
            <a:r>
              <a:t>Primary Stakeholders</a:t>
            </a:r>
          </a:p>
        </p:txBody>
      </p:sp>
      <p:sp>
        <p:nvSpPr>
          <p:cNvPr id="983" name="We Own Customer"/>
          <p:cNvSpPr/>
          <p:nvPr/>
        </p:nvSpPr>
        <p:spPr>
          <a:xfrm>
            <a:off x="68280" y="1252989"/>
            <a:ext cx="2540001" cy="297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r">
              <a:defRPr sz="1000" b="1"/>
            </a:lvl1pPr>
          </a:lstStyle>
          <a:p>
            <a:r>
              <a:rPr dirty="0" smtClean="0"/>
              <a:t>Customer </a:t>
            </a:r>
            <a:r>
              <a:rPr lang="en-US" dirty="0" smtClean="0"/>
              <a:t>Hijacking</a:t>
            </a:r>
            <a:endParaRPr dirty="0"/>
          </a:p>
        </p:txBody>
      </p:sp>
      <p:sp>
        <p:nvSpPr>
          <p:cNvPr id="984" name="Marketplace"/>
          <p:cNvSpPr/>
          <p:nvPr/>
        </p:nvSpPr>
        <p:spPr>
          <a:xfrm>
            <a:off x="68280" y="942867"/>
            <a:ext cx="2540001" cy="297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r">
              <a:defRPr sz="1000" b="1"/>
            </a:lvl1pPr>
          </a:lstStyle>
          <a:p>
            <a:r>
              <a:rPr lang="en-US" dirty="0" smtClean="0"/>
              <a:t>Brand Hijacking</a:t>
            </a:r>
            <a:endParaRPr dirty="0"/>
          </a:p>
        </p:txBody>
      </p:sp>
      <p:sp>
        <p:nvSpPr>
          <p:cNvPr id="985" name="YES"/>
          <p:cNvSpPr txBox="1"/>
          <p:nvPr/>
        </p:nvSpPr>
        <p:spPr>
          <a:xfrm>
            <a:off x="3102878" y="1032186"/>
            <a:ext cx="262129" cy="148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ctr">
              <a:defRPr sz="1000" b="1">
                <a:solidFill>
                  <a:srgbClr val="FF2600"/>
                </a:solidFill>
              </a:defRPr>
            </a:lvl1pPr>
          </a:lstStyle>
          <a:p>
            <a:r>
              <a:t>YES</a:t>
            </a:r>
          </a:p>
        </p:txBody>
      </p:sp>
      <p:sp>
        <p:nvSpPr>
          <p:cNvPr id="986" name="Line"/>
          <p:cNvSpPr/>
          <p:nvPr/>
        </p:nvSpPr>
        <p:spPr>
          <a:xfrm flipV="1">
            <a:off x="5020800" y="807355"/>
            <a:ext cx="1" cy="3833420"/>
          </a:xfrm>
          <a:prstGeom prst="line">
            <a:avLst/>
          </a:prstGeom>
          <a:ln w="25400">
            <a:solidFill>
              <a:schemeClr val="accent1"/>
            </a:solidFill>
          </a:ln>
          <a:effectLst>
            <a:outerShdw blurRad="38100" dist="23000" dir="5400000" rotWithShape="0">
              <a:srgbClr val="000000">
                <a:alpha val="34999"/>
              </a:srgbClr>
            </a:outerShdw>
          </a:effectLst>
        </p:spPr>
        <p:txBody>
          <a:bodyPr lIns="45718" tIns="45718" rIns="45718" bIns="45718"/>
          <a:lstStyle/>
          <a:p>
            <a:endParaRPr/>
          </a:p>
        </p:txBody>
      </p:sp>
      <p:sp>
        <p:nvSpPr>
          <p:cNvPr id="987" name="NO"/>
          <p:cNvSpPr txBox="1"/>
          <p:nvPr/>
        </p:nvSpPr>
        <p:spPr>
          <a:xfrm>
            <a:off x="4220274" y="986467"/>
            <a:ext cx="297052"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solidFill>
                  <a:srgbClr val="4EA987"/>
                </a:solidFill>
              </a:defRPr>
            </a:lvl1pPr>
          </a:lstStyle>
          <a:p>
            <a:r>
              <a:t>NO</a:t>
            </a:r>
          </a:p>
        </p:txBody>
      </p:sp>
      <p:sp>
        <p:nvSpPr>
          <p:cNvPr id="988" name="YES"/>
          <p:cNvSpPr txBox="1"/>
          <p:nvPr/>
        </p:nvSpPr>
        <p:spPr>
          <a:xfrm>
            <a:off x="3102878" y="1342308"/>
            <a:ext cx="262129" cy="148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ctr">
              <a:defRPr sz="1000" b="1">
                <a:solidFill>
                  <a:srgbClr val="FF2600"/>
                </a:solidFill>
              </a:defRPr>
            </a:lvl1pPr>
          </a:lstStyle>
          <a:p>
            <a:r>
              <a:t>YES</a:t>
            </a:r>
          </a:p>
        </p:txBody>
      </p:sp>
      <p:sp>
        <p:nvSpPr>
          <p:cNvPr id="989" name="NO"/>
          <p:cNvSpPr txBox="1"/>
          <p:nvPr/>
        </p:nvSpPr>
        <p:spPr>
          <a:xfrm>
            <a:off x="4220274" y="1281907"/>
            <a:ext cx="297052"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solidFill>
                  <a:srgbClr val="4EA987"/>
                </a:solidFill>
              </a:defRPr>
            </a:lvl1pPr>
          </a:lstStyle>
          <a:p>
            <a:r>
              <a:t>NO</a:t>
            </a:r>
          </a:p>
        </p:txBody>
      </p:sp>
      <p:grpSp>
        <p:nvGrpSpPr>
          <p:cNvPr id="1002" name="Group"/>
          <p:cNvGrpSpPr/>
          <p:nvPr/>
        </p:nvGrpSpPr>
        <p:grpSpPr>
          <a:xfrm>
            <a:off x="11742" y="927624"/>
            <a:ext cx="8993515" cy="3436546"/>
            <a:chOff x="0" y="0"/>
            <a:chExt cx="8993513" cy="3436545"/>
          </a:xfrm>
        </p:grpSpPr>
        <p:sp>
          <p:nvSpPr>
            <p:cNvPr id="990" name="Line"/>
            <p:cNvSpPr/>
            <p:nvPr/>
          </p:nvSpPr>
          <p:spPr>
            <a:xfrm flipH="1" flipV="1">
              <a:off x="0" y="0"/>
              <a:ext cx="8993513" cy="1"/>
            </a:xfrm>
            <a:prstGeom prst="line">
              <a:avLst/>
            </a:prstGeom>
            <a:noFill/>
            <a:ln w="12700" cap="flat">
              <a:solidFill>
                <a:srgbClr val="A7A7A7"/>
              </a:solidFill>
              <a:prstDash val="solid"/>
              <a:miter lim="400000"/>
            </a:ln>
            <a:effectLst/>
          </p:spPr>
          <p:txBody>
            <a:bodyPr wrap="square" lIns="45718" tIns="45718" rIns="45718" bIns="45718" numCol="1" anchor="t">
              <a:noAutofit/>
            </a:bodyPr>
            <a:lstStyle/>
            <a:p>
              <a:endParaRPr/>
            </a:p>
          </p:txBody>
        </p:sp>
        <p:sp>
          <p:nvSpPr>
            <p:cNvPr id="991" name="Line"/>
            <p:cNvSpPr/>
            <p:nvPr/>
          </p:nvSpPr>
          <p:spPr>
            <a:xfrm flipH="1" flipV="1">
              <a:off x="0" y="316931"/>
              <a:ext cx="8993513" cy="1"/>
            </a:xfrm>
            <a:prstGeom prst="line">
              <a:avLst/>
            </a:prstGeom>
            <a:noFill/>
            <a:ln w="12700" cap="flat">
              <a:solidFill>
                <a:srgbClr val="A7A7A7"/>
              </a:solidFill>
              <a:prstDash val="solid"/>
              <a:miter lim="400000"/>
            </a:ln>
            <a:effectLst/>
          </p:spPr>
          <p:txBody>
            <a:bodyPr wrap="square" lIns="45718" tIns="45718" rIns="45718" bIns="45718" numCol="1" anchor="t">
              <a:noAutofit/>
            </a:bodyPr>
            <a:lstStyle/>
            <a:p>
              <a:endParaRPr/>
            </a:p>
          </p:txBody>
        </p:sp>
        <p:sp>
          <p:nvSpPr>
            <p:cNvPr id="992" name="Line"/>
            <p:cNvSpPr/>
            <p:nvPr/>
          </p:nvSpPr>
          <p:spPr>
            <a:xfrm flipH="1" flipV="1">
              <a:off x="0" y="629590"/>
              <a:ext cx="8993513" cy="1"/>
            </a:xfrm>
            <a:prstGeom prst="line">
              <a:avLst/>
            </a:prstGeom>
            <a:noFill/>
            <a:ln w="12700" cap="flat">
              <a:solidFill>
                <a:srgbClr val="A7A7A7"/>
              </a:solidFill>
              <a:prstDash val="solid"/>
              <a:miter lim="400000"/>
            </a:ln>
            <a:effectLst/>
          </p:spPr>
          <p:txBody>
            <a:bodyPr wrap="square" lIns="45718" tIns="45718" rIns="45718" bIns="45718" numCol="1" anchor="t">
              <a:noAutofit/>
            </a:bodyPr>
            <a:lstStyle/>
            <a:p>
              <a:endParaRPr/>
            </a:p>
          </p:txBody>
        </p:sp>
        <p:sp>
          <p:nvSpPr>
            <p:cNvPr id="993" name="Line"/>
            <p:cNvSpPr/>
            <p:nvPr/>
          </p:nvSpPr>
          <p:spPr>
            <a:xfrm flipH="1" flipV="1">
              <a:off x="0" y="946522"/>
              <a:ext cx="8993513" cy="1"/>
            </a:xfrm>
            <a:prstGeom prst="line">
              <a:avLst/>
            </a:prstGeom>
            <a:noFill/>
            <a:ln w="12700" cap="flat">
              <a:solidFill>
                <a:srgbClr val="A7A7A7"/>
              </a:solidFill>
              <a:prstDash val="solid"/>
              <a:miter lim="400000"/>
            </a:ln>
            <a:effectLst/>
          </p:spPr>
          <p:txBody>
            <a:bodyPr wrap="square" lIns="45718" tIns="45718" rIns="45718" bIns="45718" numCol="1" anchor="t">
              <a:noAutofit/>
            </a:bodyPr>
            <a:lstStyle/>
            <a:p>
              <a:endParaRPr/>
            </a:p>
          </p:txBody>
        </p:sp>
        <p:sp>
          <p:nvSpPr>
            <p:cNvPr id="994" name="Line"/>
            <p:cNvSpPr/>
            <p:nvPr/>
          </p:nvSpPr>
          <p:spPr>
            <a:xfrm flipH="1" flipV="1">
              <a:off x="0" y="1240317"/>
              <a:ext cx="8993513" cy="1"/>
            </a:xfrm>
            <a:prstGeom prst="line">
              <a:avLst/>
            </a:prstGeom>
            <a:noFill/>
            <a:ln w="12700" cap="flat">
              <a:solidFill>
                <a:srgbClr val="A7A7A7"/>
              </a:solidFill>
              <a:prstDash val="solid"/>
              <a:miter lim="400000"/>
            </a:ln>
            <a:effectLst/>
          </p:spPr>
          <p:txBody>
            <a:bodyPr wrap="square" lIns="45718" tIns="45718" rIns="45718" bIns="45718" numCol="1" anchor="t">
              <a:noAutofit/>
            </a:bodyPr>
            <a:lstStyle/>
            <a:p>
              <a:endParaRPr/>
            </a:p>
          </p:txBody>
        </p:sp>
        <p:sp>
          <p:nvSpPr>
            <p:cNvPr id="995" name="Line"/>
            <p:cNvSpPr/>
            <p:nvPr/>
          </p:nvSpPr>
          <p:spPr>
            <a:xfrm flipH="1" flipV="1">
              <a:off x="0" y="1557248"/>
              <a:ext cx="8993513" cy="1"/>
            </a:xfrm>
            <a:prstGeom prst="line">
              <a:avLst/>
            </a:prstGeom>
            <a:noFill/>
            <a:ln w="12700" cap="flat">
              <a:solidFill>
                <a:srgbClr val="A7A7A7"/>
              </a:solidFill>
              <a:prstDash val="solid"/>
              <a:miter lim="400000"/>
            </a:ln>
            <a:effectLst/>
          </p:spPr>
          <p:txBody>
            <a:bodyPr wrap="square" lIns="45718" tIns="45718" rIns="45718" bIns="45718" numCol="1" anchor="t">
              <a:noAutofit/>
            </a:bodyPr>
            <a:lstStyle/>
            <a:p>
              <a:endParaRPr/>
            </a:p>
          </p:txBody>
        </p:sp>
        <p:sp>
          <p:nvSpPr>
            <p:cNvPr id="996" name="Line"/>
            <p:cNvSpPr/>
            <p:nvPr/>
          </p:nvSpPr>
          <p:spPr>
            <a:xfrm flipH="1" flipV="1">
              <a:off x="0" y="1869907"/>
              <a:ext cx="8993513" cy="1"/>
            </a:xfrm>
            <a:prstGeom prst="line">
              <a:avLst/>
            </a:prstGeom>
            <a:noFill/>
            <a:ln w="12700" cap="flat">
              <a:solidFill>
                <a:srgbClr val="A7A7A7"/>
              </a:solidFill>
              <a:prstDash val="solid"/>
              <a:miter lim="400000"/>
            </a:ln>
            <a:effectLst/>
          </p:spPr>
          <p:txBody>
            <a:bodyPr wrap="square" lIns="45718" tIns="45718" rIns="45718" bIns="45718" numCol="1" anchor="t">
              <a:noAutofit/>
            </a:bodyPr>
            <a:lstStyle/>
            <a:p>
              <a:endParaRPr/>
            </a:p>
          </p:txBody>
        </p:sp>
        <p:sp>
          <p:nvSpPr>
            <p:cNvPr id="997" name="Line"/>
            <p:cNvSpPr/>
            <p:nvPr/>
          </p:nvSpPr>
          <p:spPr>
            <a:xfrm flipH="1" flipV="1">
              <a:off x="-1" y="2196228"/>
              <a:ext cx="8993514" cy="1"/>
            </a:xfrm>
            <a:prstGeom prst="line">
              <a:avLst/>
            </a:prstGeom>
            <a:noFill/>
            <a:ln w="12700" cap="flat">
              <a:solidFill>
                <a:srgbClr val="A7A7A7"/>
              </a:solidFill>
              <a:prstDash val="solid"/>
              <a:miter lim="400000"/>
            </a:ln>
            <a:effectLst/>
          </p:spPr>
          <p:txBody>
            <a:bodyPr wrap="square" lIns="45718" tIns="45718" rIns="45718" bIns="45718" numCol="1" anchor="t">
              <a:noAutofit/>
            </a:bodyPr>
            <a:lstStyle/>
            <a:p>
              <a:endParaRPr/>
            </a:p>
          </p:txBody>
        </p:sp>
        <p:sp>
          <p:nvSpPr>
            <p:cNvPr id="998" name="Line"/>
            <p:cNvSpPr/>
            <p:nvPr/>
          </p:nvSpPr>
          <p:spPr>
            <a:xfrm flipH="1" flipV="1">
              <a:off x="0" y="2490023"/>
              <a:ext cx="8993513" cy="1"/>
            </a:xfrm>
            <a:prstGeom prst="line">
              <a:avLst/>
            </a:prstGeom>
            <a:noFill/>
            <a:ln w="12700" cap="flat">
              <a:solidFill>
                <a:srgbClr val="A7A7A7"/>
              </a:solidFill>
              <a:prstDash val="solid"/>
              <a:miter lim="400000"/>
            </a:ln>
            <a:effectLst/>
          </p:spPr>
          <p:txBody>
            <a:bodyPr wrap="square" lIns="45718" tIns="45718" rIns="45718" bIns="45718" numCol="1" anchor="t">
              <a:noAutofit/>
            </a:bodyPr>
            <a:lstStyle/>
            <a:p>
              <a:endParaRPr/>
            </a:p>
          </p:txBody>
        </p:sp>
        <p:sp>
          <p:nvSpPr>
            <p:cNvPr id="999" name="Line"/>
            <p:cNvSpPr/>
            <p:nvPr/>
          </p:nvSpPr>
          <p:spPr>
            <a:xfrm flipH="1" flipV="1">
              <a:off x="0" y="2806954"/>
              <a:ext cx="8993513" cy="1"/>
            </a:xfrm>
            <a:prstGeom prst="line">
              <a:avLst/>
            </a:prstGeom>
            <a:noFill/>
            <a:ln w="12700" cap="flat">
              <a:solidFill>
                <a:srgbClr val="A7A7A7"/>
              </a:solidFill>
              <a:prstDash val="solid"/>
              <a:miter lim="400000"/>
            </a:ln>
            <a:effectLst/>
          </p:spPr>
          <p:txBody>
            <a:bodyPr wrap="square" lIns="45718" tIns="45718" rIns="45718" bIns="45718" numCol="1" anchor="t">
              <a:noAutofit/>
            </a:bodyPr>
            <a:lstStyle/>
            <a:p>
              <a:endParaRPr/>
            </a:p>
          </p:txBody>
        </p:sp>
        <p:sp>
          <p:nvSpPr>
            <p:cNvPr id="1000" name="Line"/>
            <p:cNvSpPr/>
            <p:nvPr/>
          </p:nvSpPr>
          <p:spPr>
            <a:xfrm flipH="1" flipV="1">
              <a:off x="0" y="3119613"/>
              <a:ext cx="8993513" cy="1"/>
            </a:xfrm>
            <a:prstGeom prst="line">
              <a:avLst/>
            </a:prstGeom>
            <a:noFill/>
            <a:ln w="12700" cap="flat">
              <a:solidFill>
                <a:srgbClr val="A7A7A7"/>
              </a:solidFill>
              <a:prstDash val="solid"/>
              <a:miter lim="400000"/>
            </a:ln>
            <a:effectLst/>
          </p:spPr>
          <p:txBody>
            <a:bodyPr wrap="square" lIns="45718" tIns="45718" rIns="45718" bIns="45718" numCol="1" anchor="t">
              <a:noAutofit/>
            </a:bodyPr>
            <a:lstStyle/>
            <a:p>
              <a:endParaRPr/>
            </a:p>
          </p:txBody>
        </p:sp>
        <p:sp>
          <p:nvSpPr>
            <p:cNvPr id="1001" name="Line"/>
            <p:cNvSpPr/>
            <p:nvPr/>
          </p:nvSpPr>
          <p:spPr>
            <a:xfrm flipH="1" flipV="1">
              <a:off x="0" y="3436545"/>
              <a:ext cx="8993513" cy="1"/>
            </a:xfrm>
            <a:prstGeom prst="line">
              <a:avLst/>
            </a:prstGeom>
            <a:noFill/>
            <a:ln w="12700" cap="flat">
              <a:solidFill>
                <a:srgbClr val="A7A7A7"/>
              </a:solidFill>
              <a:prstDash val="solid"/>
              <a:miter lim="400000"/>
            </a:ln>
            <a:effectLst/>
          </p:spPr>
          <p:txBody>
            <a:bodyPr wrap="square" lIns="45718" tIns="45718" rIns="45718" bIns="45718" numCol="1" anchor="t">
              <a:noAutofit/>
            </a:bodyPr>
            <a:lstStyle/>
            <a:p>
              <a:endParaRPr/>
            </a:p>
          </p:txBody>
        </p:sp>
      </p:grpSp>
      <p:sp>
        <p:nvSpPr>
          <p:cNvPr id="1003" name="YES"/>
          <p:cNvSpPr txBox="1"/>
          <p:nvPr/>
        </p:nvSpPr>
        <p:spPr>
          <a:xfrm>
            <a:off x="3102878" y="1647329"/>
            <a:ext cx="262129" cy="148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ctr">
              <a:defRPr sz="1000" b="1">
                <a:solidFill>
                  <a:srgbClr val="FF2600"/>
                </a:solidFill>
              </a:defRPr>
            </a:lvl1pPr>
          </a:lstStyle>
          <a:p>
            <a:r>
              <a:t>YES</a:t>
            </a:r>
          </a:p>
        </p:txBody>
      </p:sp>
      <p:sp>
        <p:nvSpPr>
          <p:cNvPr id="1004" name="NO"/>
          <p:cNvSpPr txBox="1"/>
          <p:nvPr/>
        </p:nvSpPr>
        <p:spPr>
          <a:xfrm>
            <a:off x="4220274" y="1604160"/>
            <a:ext cx="297052"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solidFill>
                  <a:srgbClr val="4EA987"/>
                </a:solidFill>
              </a:defRPr>
            </a:lvl1pPr>
          </a:lstStyle>
          <a:p>
            <a:r>
              <a:t>NO</a:t>
            </a:r>
          </a:p>
        </p:txBody>
      </p:sp>
      <p:sp>
        <p:nvSpPr>
          <p:cNvPr id="1005" name="YES"/>
          <p:cNvSpPr txBox="1"/>
          <p:nvPr/>
        </p:nvSpPr>
        <p:spPr>
          <a:xfrm>
            <a:off x="3102878" y="1962551"/>
            <a:ext cx="262129" cy="148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ctr">
              <a:defRPr sz="1000" b="1">
                <a:solidFill>
                  <a:srgbClr val="FF2600"/>
                </a:solidFill>
              </a:defRPr>
            </a:lvl1pPr>
          </a:lstStyle>
          <a:p>
            <a:r>
              <a:t>YES</a:t>
            </a:r>
          </a:p>
        </p:txBody>
      </p:sp>
      <p:sp>
        <p:nvSpPr>
          <p:cNvPr id="1006" name="NO"/>
          <p:cNvSpPr txBox="1"/>
          <p:nvPr/>
        </p:nvSpPr>
        <p:spPr>
          <a:xfrm>
            <a:off x="4220274" y="1902150"/>
            <a:ext cx="297052"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solidFill>
                  <a:srgbClr val="4EA987"/>
                </a:solidFill>
              </a:defRPr>
            </a:lvl1pPr>
          </a:lstStyle>
          <a:p>
            <a:r>
              <a:t>NO</a:t>
            </a:r>
          </a:p>
        </p:txBody>
      </p:sp>
      <p:sp>
        <p:nvSpPr>
          <p:cNvPr id="1007" name="CONSUMER"/>
          <p:cNvSpPr txBox="1"/>
          <p:nvPr/>
        </p:nvSpPr>
        <p:spPr>
          <a:xfrm>
            <a:off x="2851228" y="2267572"/>
            <a:ext cx="765430" cy="148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ctr">
              <a:defRPr sz="1000" b="1">
                <a:solidFill>
                  <a:srgbClr val="FF2600"/>
                </a:solidFill>
              </a:defRPr>
            </a:lvl1pPr>
          </a:lstStyle>
          <a:p>
            <a:r>
              <a:t>CONSUMER</a:t>
            </a:r>
          </a:p>
        </p:txBody>
      </p:sp>
      <p:sp>
        <p:nvSpPr>
          <p:cNvPr id="1008" name="BUSINESS"/>
          <p:cNvSpPr txBox="1"/>
          <p:nvPr/>
        </p:nvSpPr>
        <p:spPr>
          <a:xfrm>
            <a:off x="3994405" y="2212507"/>
            <a:ext cx="748791"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solidFill>
                  <a:srgbClr val="4EA987"/>
                </a:solidFill>
              </a:defRPr>
            </a:lvl1pPr>
          </a:lstStyle>
          <a:p>
            <a:r>
              <a:t>BUSINESS</a:t>
            </a:r>
          </a:p>
        </p:txBody>
      </p:sp>
      <p:sp>
        <p:nvSpPr>
          <p:cNvPr id="1009" name="ALWAYS"/>
          <p:cNvSpPr txBox="1"/>
          <p:nvPr/>
        </p:nvSpPr>
        <p:spPr>
          <a:xfrm>
            <a:off x="2969147" y="2558681"/>
            <a:ext cx="529591" cy="1487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ctr">
              <a:defRPr sz="1000" b="1">
                <a:solidFill>
                  <a:srgbClr val="FF2600"/>
                </a:solidFill>
              </a:defRPr>
            </a:lvl1pPr>
          </a:lstStyle>
          <a:p>
            <a:r>
              <a:t>ALWAYS</a:t>
            </a:r>
          </a:p>
        </p:txBody>
      </p:sp>
      <p:sp>
        <p:nvSpPr>
          <p:cNvPr id="1010" name="NEVER"/>
          <p:cNvSpPr txBox="1"/>
          <p:nvPr/>
        </p:nvSpPr>
        <p:spPr>
          <a:xfrm>
            <a:off x="4101529" y="2520949"/>
            <a:ext cx="534542" cy="2401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solidFill>
                  <a:srgbClr val="4EA987"/>
                </a:solidFill>
              </a:defRPr>
            </a:lvl1pPr>
          </a:lstStyle>
          <a:p>
            <a:r>
              <a:t>NEVER</a:t>
            </a:r>
          </a:p>
        </p:txBody>
      </p:sp>
      <p:sp>
        <p:nvSpPr>
          <p:cNvPr id="1011" name="NEVER"/>
          <p:cNvSpPr txBox="1"/>
          <p:nvPr/>
        </p:nvSpPr>
        <p:spPr>
          <a:xfrm>
            <a:off x="3012391" y="2883131"/>
            <a:ext cx="443104" cy="1487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ctr">
              <a:defRPr sz="1000" b="1">
                <a:solidFill>
                  <a:srgbClr val="FF2600"/>
                </a:solidFill>
              </a:defRPr>
            </a:lvl1pPr>
          </a:lstStyle>
          <a:p>
            <a:r>
              <a:t>NEVER</a:t>
            </a:r>
          </a:p>
        </p:txBody>
      </p:sp>
      <p:sp>
        <p:nvSpPr>
          <p:cNvPr id="1012" name="ALWAYS"/>
          <p:cNvSpPr txBox="1"/>
          <p:nvPr/>
        </p:nvSpPr>
        <p:spPr>
          <a:xfrm>
            <a:off x="4058286" y="2822730"/>
            <a:ext cx="621029"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solidFill>
                  <a:srgbClr val="4EA987"/>
                </a:solidFill>
              </a:defRPr>
            </a:lvl1pPr>
          </a:lstStyle>
          <a:p>
            <a:r>
              <a:t>ALWAYS</a:t>
            </a:r>
          </a:p>
        </p:txBody>
      </p:sp>
      <p:sp>
        <p:nvSpPr>
          <p:cNvPr id="1013" name="ALWAYS"/>
          <p:cNvSpPr txBox="1"/>
          <p:nvPr/>
        </p:nvSpPr>
        <p:spPr>
          <a:xfrm>
            <a:off x="2969147" y="3185458"/>
            <a:ext cx="529591" cy="148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ctr">
              <a:defRPr sz="1000" b="1">
                <a:solidFill>
                  <a:srgbClr val="FF2600"/>
                </a:solidFill>
              </a:defRPr>
            </a:lvl1pPr>
          </a:lstStyle>
          <a:p>
            <a:r>
              <a:t>ALWAYS</a:t>
            </a:r>
          </a:p>
        </p:txBody>
      </p:sp>
      <p:sp>
        <p:nvSpPr>
          <p:cNvPr id="1014" name="NEVER"/>
          <p:cNvSpPr txBox="1"/>
          <p:nvPr/>
        </p:nvSpPr>
        <p:spPr>
          <a:xfrm>
            <a:off x="4101529" y="3147726"/>
            <a:ext cx="534542"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solidFill>
                  <a:srgbClr val="4EA987"/>
                </a:solidFill>
              </a:defRPr>
            </a:lvl1pPr>
          </a:lstStyle>
          <a:p>
            <a:r>
              <a:t>NEVER</a:t>
            </a:r>
          </a:p>
        </p:txBody>
      </p:sp>
      <p:sp>
        <p:nvSpPr>
          <p:cNvPr id="1015" name="ALWAYS"/>
          <p:cNvSpPr txBox="1"/>
          <p:nvPr/>
        </p:nvSpPr>
        <p:spPr>
          <a:xfrm>
            <a:off x="2969147" y="3505539"/>
            <a:ext cx="529591" cy="148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ctr">
              <a:defRPr sz="1000" b="1">
                <a:solidFill>
                  <a:srgbClr val="FF2600"/>
                </a:solidFill>
              </a:defRPr>
            </a:lvl1pPr>
          </a:lstStyle>
          <a:p>
            <a:r>
              <a:t>ALWAYS</a:t>
            </a:r>
          </a:p>
        </p:txBody>
      </p:sp>
      <p:sp>
        <p:nvSpPr>
          <p:cNvPr id="1016" name="NEVER"/>
          <p:cNvSpPr txBox="1"/>
          <p:nvPr/>
        </p:nvSpPr>
        <p:spPr>
          <a:xfrm>
            <a:off x="4101529" y="3467807"/>
            <a:ext cx="534542"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solidFill>
                  <a:srgbClr val="4EA987"/>
                </a:solidFill>
              </a:defRPr>
            </a:lvl1pPr>
          </a:lstStyle>
          <a:p>
            <a:r>
              <a:t>NEVER</a:t>
            </a:r>
          </a:p>
        </p:txBody>
      </p:sp>
      <p:sp>
        <p:nvSpPr>
          <p:cNvPr id="1017" name="ALWAYS"/>
          <p:cNvSpPr txBox="1"/>
          <p:nvPr/>
        </p:nvSpPr>
        <p:spPr>
          <a:xfrm>
            <a:off x="2969147" y="3818927"/>
            <a:ext cx="529591" cy="1487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ctr">
              <a:defRPr sz="1000" b="1">
                <a:solidFill>
                  <a:srgbClr val="FF2600"/>
                </a:solidFill>
              </a:defRPr>
            </a:lvl1pPr>
          </a:lstStyle>
          <a:p>
            <a:r>
              <a:t>ALWAYS</a:t>
            </a:r>
          </a:p>
        </p:txBody>
      </p:sp>
      <p:sp>
        <p:nvSpPr>
          <p:cNvPr id="1018" name="NEVER"/>
          <p:cNvSpPr txBox="1"/>
          <p:nvPr/>
        </p:nvSpPr>
        <p:spPr>
          <a:xfrm>
            <a:off x="4101529" y="3781195"/>
            <a:ext cx="534542"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solidFill>
                  <a:srgbClr val="4EA987"/>
                </a:solidFill>
              </a:defRPr>
            </a:lvl1pPr>
          </a:lstStyle>
          <a:p>
            <a:r>
              <a:t>NEVER</a:t>
            </a:r>
          </a:p>
        </p:txBody>
      </p:sp>
      <p:sp>
        <p:nvSpPr>
          <p:cNvPr id="1019" name="Private App/Portal"/>
          <p:cNvSpPr/>
          <p:nvPr/>
        </p:nvSpPr>
        <p:spPr>
          <a:xfrm>
            <a:off x="100030" y="4035085"/>
            <a:ext cx="2540001" cy="297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r">
              <a:defRPr sz="1000" b="1"/>
            </a:lvl1pPr>
          </a:lstStyle>
          <a:p>
            <a:r>
              <a:t>Private App/Portal</a:t>
            </a:r>
          </a:p>
        </p:txBody>
      </p:sp>
      <p:sp>
        <p:nvSpPr>
          <p:cNvPr id="1020" name="NEVER"/>
          <p:cNvSpPr txBox="1"/>
          <p:nvPr/>
        </p:nvSpPr>
        <p:spPr>
          <a:xfrm>
            <a:off x="3012391" y="4139009"/>
            <a:ext cx="443104" cy="148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ctr">
              <a:defRPr sz="1000" b="1">
                <a:solidFill>
                  <a:srgbClr val="FF2600"/>
                </a:solidFill>
              </a:defRPr>
            </a:lvl1pPr>
          </a:lstStyle>
          <a:p>
            <a:r>
              <a:t>NEVER</a:t>
            </a:r>
          </a:p>
        </p:txBody>
      </p:sp>
      <p:sp>
        <p:nvSpPr>
          <p:cNvPr id="1021" name="ALWAYS"/>
          <p:cNvSpPr txBox="1"/>
          <p:nvPr/>
        </p:nvSpPr>
        <p:spPr>
          <a:xfrm>
            <a:off x="4058286" y="4074235"/>
            <a:ext cx="621029"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solidFill>
                  <a:srgbClr val="4EA987"/>
                </a:solidFill>
              </a:defRPr>
            </a:lvl1pPr>
          </a:lstStyle>
          <a:p>
            <a:r>
              <a:t>ALWAYS</a:t>
            </a:r>
          </a:p>
        </p:txBody>
      </p:sp>
      <p:sp>
        <p:nvSpPr>
          <p:cNvPr id="1022" name="Growing Brand of Business"/>
          <p:cNvSpPr/>
          <p:nvPr/>
        </p:nvSpPr>
        <p:spPr>
          <a:xfrm>
            <a:off x="52062" y="4368555"/>
            <a:ext cx="2540001" cy="297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r">
              <a:defRPr sz="1000" b="1"/>
            </a:lvl1pPr>
          </a:lstStyle>
          <a:p>
            <a:r>
              <a:t>Growing Brand of Business</a:t>
            </a:r>
          </a:p>
        </p:txBody>
      </p:sp>
      <p:sp>
        <p:nvSpPr>
          <p:cNvPr id="1023" name="NEVER"/>
          <p:cNvSpPr txBox="1"/>
          <p:nvPr/>
        </p:nvSpPr>
        <p:spPr>
          <a:xfrm>
            <a:off x="3012391" y="4452397"/>
            <a:ext cx="443104" cy="148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ctr">
              <a:defRPr sz="1000" b="1">
                <a:solidFill>
                  <a:srgbClr val="FF2600"/>
                </a:solidFill>
              </a:defRPr>
            </a:lvl1pPr>
          </a:lstStyle>
          <a:p>
            <a:r>
              <a:t>NEVER</a:t>
            </a:r>
          </a:p>
        </p:txBody>
      </p:sp>
      <p:sp>
        <p:nvSpPr>
          <p:cNvPr id="1024" name="ALWAYS"/>
          <p:cNvSpPr txBox="1"/>
          <p:nvPr/>
        </p:nvSpPr>
        <p:spPr>
          <a:xfrm>
            <a:off x="4058286" y="4416780"/>
            <a:ext cx="621029"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solidFill>
                  <a:srgbClr val="4EA987"/>
                </a:solidFill>
              </a:defRPr>
            </a:lvl1pPr>
          </a:lstStyle>
          <a:p>
            <a:r>
              <a:t>ALWAYS</a:t>
            </a:r>
          </a:p>
        </p:txBody>
      </p:sp>
      <p:grpSp>
        <p:nvGrpSpPr>
          <p:cNvPr id="1037" name="Group"/>
          <p:cNvGrpSpPr/>
          <p:nvPr/>
        </p:nvGrpSpPr>
        <p:grpSpPr>
          <a:xfrm>
            <a:off x="5090577" y="973748"/>
            <a:ext cx="3911323" cy="3722655"/>
            <a:chOff x="-1" y="104930"/>
            <a:chExt cx="3911322" cy="3722653"/>
          </a:xfrm>
        </p:grpSpPr>
        <p:sp>
          <p:nvSpPr>
            <p:cNvPr id="1025" name="Marketplace creates unhealthy &amp; unsustainable games among all participants rewarding few"/>
            <p:cNvSpPr/>
            <p:nvPr/>
          </p:nvSpPr>
          <p:spPr>
            <a:xfrm>
              <a:off x="0" y="104930"/>
              <a:ext cx="3911321" cy="3698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000"/>
              </a:lvl1pPr>
            </a:lstStyle>
            <a:p>
              <a:r>
                <a:rPr lang="en-US" dirty="0"/>
                <a:t>The game of </a:t>
              </a:r>
              <a:r>
                <a:rPr lang="en-US" dirty="0" smtClean="0"/>
                <a:t>the existing </a:t>
              </a:r>
              <a:r>
                <a:rPr lang="en-US" dirty="0"/>
                <a:t>players is to become a </a:t>
              </a:r>
              <a:r>
                <a:rPr lang="en-US" b="1" dirty="0"/>
                <a:t>Super-Brand </a:t>
              </a:r>
              <a:r>
                <a:rPr lang="en-US" dirty="0"/>
                <a:t>subsuming </a:t>
              </a:r>
              <a:r>
                <a:rPr lang="en-US" dirty="0" smtClean="0"/>
                <a:t>the majority </a:t>
              </a:r>
              <a:r>
                <a:rPr lang="en-US" dirty="0"/>
                <a:t>of </a:t>
              </a:r>
              <a:r>
                <a:rPr lang="en-US" dirty="0" smtClean="0"/>
                <a:t>the GMV </a:t>
              </a:r>
              <a:r>
                <a:rPr lang="en-US" dirty="0"/>
                <a:t>through few of their own players</a:t>
              </a:r>
            </a:p>
            <a:p>
              <a:r>
                <a:rPr dirty="0" smtClean="0"/>
                <a:t> </a:t>
              </a:r>
              <a:endParaRPr dirty="0"/>
            </a:p>
          </p:txBody>
        </p:sp>
        <p:sp>
          <p:nvSpPr>
            <p:cNvPr id="1026" name="Marketplace runs on the principle that they own the customers and they do not share the customer address to businesses"/>
            <p:cNvSpPr/>
            <p:nvPr/>
          </p:nvSpPr>
          <p:spPr>
            <a:xfrm>
              <a:off x="-1" y="335521"/>
              <a:ext cx="3841546" cy="3698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000"/>
              </a:lvl1pPr>
            </a:lstStyle>
            <a:p>
              <a:r>
                <a:rPr dirty="0"/>
                <a:t>Marketplace runs on the principle that </a:t>
              </a:r>
              <a:r>
                <a:rPr dirty="0" smtClean="0"/>
                <a:t>the</a:t>
              </a:r>
              <a:r>
                <a:rPr lang="en-US" dirty="0"/>
                <a:t> </a:t>
              </a:r>
              <a:r>
                <a:rPr lang="en-US" dirty="0" smtClean="0"/>
                <a:t>Aggregators</a:t>
              </a:r>
              <a:r>
                <a:rPr dirty="0" smtClean="0"/>
                <a:t> </a:t>
              </a:r>
              <a:r>
                <a:rPr dirty="0"/>
                <a:t>own the customers and </a:t>
              </a:r>
              <a:r>
                <a:rPr dirty="0" smtClean="0"/>
                <a:t>do </a:t>
              </a:r>
              <a:r>
                <a:rPr dirty="0"/>
                <a:t>not share the customer </a:t>
              </a:r>
              <a:r>
                <a:rPr lang="en-US" dirty="0" smtClean="0"/>
                <a:t>contact with</a:t>
              </a:r>
              <a:r>
                <a:rPr dirty="0" smtClean="0"/>
                <a:t> </a:t>
              </a:r>
              <a:r>
                <a:rPr lang="en-US" dirty="0" smtClean="0"/>
                <a:t>B</a:t>
              </a:r>
              <a:r>
                <a:rPr dirty="0" smtClean="0"/>
                <a:t>usinesses</a:t>
              </a:r>
              <a:endParaRPr dirty="0"/>
            </a:p>
          </p:txBody>
        </p:sp>
        <p:sp>
          <p:nvSpPr>
            <p:cNvPr id="1027" name="For Legacy Aggregators, Business has no control or no say on Revenue share at all."/>
            <p:cNvSpPr/>
            <p:nvPr/>
          </p:nvSpPr>
          <p:spPr>
            <a:xfrm>
              <a:off x="-1" y="653242"/>
              <a:ext cx="3841546" cy="3698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000"/>
              </a:lvl1pPr>
            </a:lstStyle>
            <a:p>
              <a:r>
                <a:t>For Legacy Aggregators, Business has no control or no say on Revenue share at all. </a:t>
              </a:r>
            </a:p>
          </p:txBody>
        </p:sp>
        <p:sp>
          <p:nvSpPr>
            <p:cNvPr id="1028" name="The competition between marketplaces to become top player forces them to run unhealthy price war which does not help business"/>
            <p:cNvSpPr/>
            <p:nvPr/>
          </p:nvSpPr>
          <p:spPr>
            <a:xfrm>
              <a:off x="-1" y="943064"/>
              <a:ext cx="3841546" cy="3698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000"/>
              </a:lvl1pPr>
            </a:lstStyle>
            <a:p>
              <a:r>
                <a:rPr dirty="0"/>
                <a:t>The competition between </a:t>
              </a:r>
              <a:r>
                <a:rPr lang="en-US" dirty="0" smtClean="0"/>
                <a:t>M</a:t>
              </a:r>
              <a:r>
                <a:rPr dirty="0" smtClean="0"/>
                <a:t>arketplaces </a:t>
              </a:r>
              <a:r>
                <a:rPr dirty="0"/>
                <a:t>to become top player forces them to run unhealthy price </a:t>
              </a:r>
              <a:r>
                <a:rPr dirty="0" smtClean="0"/>
                <a:t>war</a:t>
              </a:r>
              <a:r>
                <a:rPr lang="en-US" dirty="0" smtClean="0"/>
                <a:t>s,</a:t>
              </a:r>
              <a:r>
                <a:rPr dirty="0" smtClean="0"/>
                <a:t> </a:t>
              </a:r>
              <a:r>
                <a:rPr dirty="0"/>
                <a:t>which </a:t>
              </a:r>
              <a:r>
                <a:rPr dirty="0" smtClean="0"/>
                <a:t>do </a:t>
              </a:r>
              <a:r>
                <a:rPr dirty="0"/>
                <a:t>not help </a:t>
              </a:r>
              <a:r>
                <a:rPr lang="en-US" dirty="0" smtClean="0"/>
                <a:t>B</a:t>
              </a:r>
              <a:r>
                <a:rPr dirty="0" smtClean="0"/>
                <a:t>usiness</a:t>
              </a:r>
              <a:endParaRPr dirty="0"/>
            </a:p>
          </p:txBody>
        </p:sp>
        <p:sp>
          <p:nvSpPr>
            <p:cNvPr id="1029" name="Yotto partners with business and helps them to reach out to their own customers."/>
            <p:cNvSpPr/>
            <p:nvPr/>
          </p:nvSpPr>
          <p:spPr>
            <a:xfrm>
              <a:off x="-1" y="1263510"/>
              <a:ext cx="3841546" cy="3698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000"/>
              </a:lvl1pPr>
            </a:lstStyle>
            <a:p>
              <a:r>
                <a:rPr lang="en-US" dirty="0" smtClean="0"/>
                <a:t>Yotto.in</a:t>
              </a:r>
              <a:r>
                <a:rPr dirty="0" smtClean="0"/>
                <a:t> </a:t>
              </a:r>
              <a:r>
                <a:rPr dirty="0"/>
                <a:t>partners with </a:t>
              </a:r>
              <a:r>
                <a:rPr lang="en-US" dirty="0" smtClean="0"/>
                <a:t>B</a:t>
              </a:r>
              <a:r>
                <a:rPr dirty="0" smtClean="0"/>
                <a:t>usiness</a:t>
              </a:r>
              <a:r>
                <a:rPr lang="en-US" dirty="0" smtClean="0"/>
                <a:t>es</a:t>
              </a:r>
              <a:r>
                <a:rPr dirty="0" smtClean="0"/>
                <a:t> </a:t>
              </a:r>
              <a:r>
                <a:rPr dirty="0"/>
                <a:t>and helps them to reach out to their own customers.</a:t>
              </a:r>
            </a:p>
          </p:txBody>
        </p:sp>
        <p:sp>
          <p:nvSpPr>
            <p:cNvPr id="1030" name="We make sure business owns customers and not we."/>
            <p:cNvSpPr/>
            <p:nvPr/>
          </p:nvSpPr>
          <p:spPr>
            <a:xfrm>
              <a:off x="-1" y="1588708"/>
              <a:ext cx="3841546" cy="3698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000"/>
              </a:lvl1pPr>
            </a:lstStyle>
            <a:p>
              <a:r>
                <a:rPr dirty="0"/>
                <a:t>We make sure </a:t>
              </a:r>
              <a:r>
                <a:rPr lang="en-US" dirty="0" smtClean="0"/>
                <a:t>B</a:t>
              </a:r>
              <a:r>
                <a:rPr dirty="0" smtClean="0"/>
                <a:t>usiness</a:t>
              </a:r>
              <a:r>
                <a:rPr lang="en-US" dirty="0" smtClean="0"/>
                <a:t>es</a:t>
              </a:r>
              <a:r>
                <a:rPr dirty="0" smtClean="0"/>
                <a:t> own</a:t>
              </a:r>
              <a:r>
                <a:rPr lang="en-US" dirty="0" smtClean="0"/>
                <a:t> their own</a:t>
              </a:r>
              <a:r>
                <a:rPr dirty="0" smtClean="0"/>
                <a:t> </a:t>
              </a:r>
              <a:r>
                <a:rPr dirty="0"/>
                <a:t>customers and not </a:t>
              </a:r>
              <a:r>
                <a:rPr lang="en-US" dirty="0" smtClean="0"/>
                <a:t>us</a:t>
              </a:r>
              <a:r>
                <a:rPr dirty="0" smtClean="0"/>
                <a:t>.</a:t>
              </a:r>
              <a:endParaRPr dirty="0"/>
            </a:p>
          </p:txBody>
        </p:sp>
        <p:sp>
          <p:nvSpPr>
            <p:cNvPr id="1031" name="All customer support is handled by the business. Only App failure retaliated problem is handled by Yotto."/>
            <p:cNvSpPr/>
            <p:nvPr/>
          </p:nvSpPr>
          <p:spPr>
            <a:xfrm>
              <a:off x="-1" y="1886129"/>
              <a:ext cx="3841546" cy="3698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000"/>
              </a:lvl1pPr>
            </a:lstStyle>
            <a:p>
              <a:r>
                <a:rPr dirty="0"/>
                <a:t>All customer support is handled by the </a:t>
              </a:r>
              <a:r>
                <a:rPr lang="en-US" dirty="0" smtClean="0"/>
                <a:t>B</a:t>
              </a:r>
              <a:r>
                <a:rPr dirty="0" smtClean="0"/>
                <a:t>usiness</a:t>
              </a:r>
              <a:r>
                <a:rPr dirty="0"/>
                <a:t>. Only App failure </a:t>
              </a:r>
              <a:r>
                <a:rPr dirty="0" smtClean="0"/>
                <a:t>re</a:t>
              </a:r>
              <a:r>
                <a:rPr lang="en-US" dirty="0" smtClean="0"/>
                <a:t>l</a:t>
              </a:r>
              <a:r>
                <a:rPr dirty="0" smtClean="0"/>
                <a:t>ated </a:t>
              </a:r>
              <a:r>
                <a:rPr dirty="0"/>
                <a:t>problem is handled by </a:t>
              </a:r>
              <a:r>
                <a:rPr lang="en-US" dirty="0" smtClean="0"/>
                <a:t>us</a:t>
              </a:r>
              <a:r>
                <a:rPr dirty="0" smtClean="0"/>
                <a:t>.</a:t>
              </a:r>
              <a:endParaRPr dirty="0"/>
            </a:p>
          </p:txBody>
        </p:sp>
        <p:sp>
          <p:nvSpPr>
            <p:cNvPr id="1032" name="We never have listing premium. All listing are strictly by location with respect to customer."/>
            <p:cNvSpPr/>
            <p:nvPr/>
          </p:nvSpPr>
          <p:spPr>
            <a:xfrm>
              <a:off x="-1" y="2201238"/>
              <a:ext cx="3841546" cy="3698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000"/>
              </a:lvl1pPr>
            </a:lstStyle>
            <a:p>
              <a:r>
                <a:rPr dirty="0"/>
                <a:t>We never have listing premium. All </a:t>
              </a:r>
              <a:r>
                <a:rPr dirty="0" smtClean="0"/>
                <a:t>listing</a:t>
              </a:r>
              <a:r>
                <a:rPr lang="en-US" dirty="0" smtClean="0"/>
                <a:t>s</a:t>
              </a:r>
              <a:r>
                <a:rPr dirty="0" smtClean="0"/>
                <a:t> </a:t>
              </a:r>
              <a:r>
                <a:rPr dirty="0"/>
                <a:t>are strictly by location with respect to customer. </a:t>
              </a:r>
            </a:p>
          </p:txBody>
        </p:sp>
        <p:sp>
          <p:nvSpPr>
            <p:cNvPr id="1033" name="Yotto has no incentive to manipulate rating. We will show Google Rating as ranking."/>
            <p:cNvSpPr/>
            <p:nvPr/>
          </p:nvSpPr>
          <p:spPr>
            <a:xfrm>
              <a:off x="-1" y="2494654"/>
              <a:ext cx="3841546" cy="3698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000"/>
              </a:lvl1pPr>
            </a:lstStyle>
            <a:p>
              <a:r>
                <a:rPr lang="en-US" dirty="0" smtClean="0"/>
                <a:t>Yotto.in</a:t>
              </a:r>
              <a:r>
                <a:rPr dirty="0" smtClean="0"/>
                <a:t> </a:t>
              </a:r>
              <a:r>
                <a:rPr dirty="0"/>
                <a:t>has no incentive to manipulate rating. We will show </a:t>
              </a:r>
              <a:r>
                <a:rPr lang="en-US" dirty="0" smtClean="0"/>
                <a:t>each Business’s </a:t>
              </a:r>
              <a:r>
                <a:rPr dirty="0" smtClean="0"/>
                <a:t>Google </a:t>
              </a:r>
              <a:r>
                <a:rPr dirty="0"/>
                <a:t>Rating as ranking. </a:t>
              </a:r>
            </a:p>
          </p:txBody>
        </p:sp>
        <p:sp>
          <p:nvSpPr>
            <p:cNvPr id="1034" name="We would NOT fool our businesses with need for Digital Marketing. In Hyperlocal people search for Business names."/>
            <p:cNvSpPr/>
            <p:nvPr/>
          </p:nvSpPr>
          <p:spPr>
            <a:xfrm>
              <a:off x="-1" y="2814123"/>
              <a:ext cx="3841546" cy="3698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000"/>
              </a:lvl1pPr>
            </a:lstStyle>
            <a:p>
              <a:r>
                <a:rPr dirty="0"/>
                <a:t>We would NOT fool our </a:t>
              </a:r>
              <a:r>
                <a:rPr lang="en-US" dirty="0" smtClean="0"/>
                <a:t>B</a:t>
              </a:r>
              <a:r>
                <a:rPr dirty="0" smtClean="0"/>
                <a:t>usinesses </a:t>
              </a:r>
              <a:r>
                <a:rPr dirty="0"/>
                <a:t>with need for Digital Marketing. In </a:t>
              </a:r>
              <a:r>
                <a:rPr dirty="0" smtClean="0"/>
                <a:t>Hyper</a:t>
              </a:r>
              <a:r>
                <a:rPr lang="en-US" dirty="0" smtClean="0"/>
                <a:t>L</a:t>
              </a:r>
              <a:r>
                <a:rPr dirty="0" smtClean="0"/>
                <a:t>ocal</a:t>
              </a:r>
              <a:r>
                <a:rPr lang="en-US" dirty="0" smtClean="0"/>
                <a:t>.in,</a:t>
              </a:r>
              <a:r>
                <a:rPr dirty="0" smtClean="0"/>
                <a:t> </a:t>
              </a:r>
              <a:r>
                <a:rPr dirty="0"/>
                <a:t>people </a:t>
              </a:r>
              <a:r>
                <a:rPr lang="en-US" dirty="0" smtClean="0"/>
                <a:t>will </a:t>
              </a:r>
              <a:r>
                <a:rPr dirty="0" smtClean="0"/>
                <a:t>search </a:t>
              </a:r>
              <a:r>
                <a:rPr dirty="0"/>
                <a:t>for Business names. </a:t>
              </a:r>
            </a:p>
          </p:txBody>
        </p:sp>
        <p:sp>
          <p:nvSpPr>
            <p:cNvPr id="1035" name="Our offering comes with Private Portal as well Apps for each Brands as an optional feature at a small cost.."/>
            <p:cNvSpPr/>
            <p:nvPr/>
          </p:nvSpPr>
          <p:spPr>
            <a:xfrm>
              <a:off x="-1" y="3136925"/>
              <a:ext cx="3841546" cy="3698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000"/>
              </a:lvl1pPr>
            </a:lstStyle>
            <a:p>
              <a:r>
                <a:rPr dirty="0"/>
                <a:t>Our offering comes with Private </a:t>
              </a:r>
              <a:r>
                <a:rPr dirty="0" smtClean="0"/>
                <a:t>Portal</a:t>
              </a:r>
              <a:r>
                <a:rPr lang="en-US" dirty="0" smtClean="0"/>
                <a:t>,</a:t>
              </a:r>
              <a:r>
                <a:rPr dirty="0" smtClean="0"/>
                <a:t> </a:t>
              </a:r>
              <a:r>
                <a:rPr dirty="0"/>
                <a:t>as </a:t>
              </a:r>
              <a:r>
                <a:rPr dirty="0" smtClean="0"/>
                <a:t>well</a:t>
              </a:r>
              <a:r>
                <a:rPr lang="en-US" dirty="0" smtClean="0"/>
                <a:t> Private</a:t>
              </a:r>
              <a:r>
                <a:rPr dirty="0" smtClean="0"/>
                <a:t> App</a:t>
              </a:r>
              <a:r>
                <a:rPr lang="en-US" dirty="0" smtClean="0"/>
                <a:t>,</a:t>
              </a:r>
              <a:r>
                <a:rPr dirty="0" smtClean="0"/>
                <a:t> </a:t>
              </a:r>
              <a:r>
                <a:rPr dirty="0"/>
                <a:t>for each </a:t>
              </a:r>
              <a:r>
                <a:rPr dirty="0" smtClean="0"/>
                <a:t>Brand </a:t>
              </a:r>
              <a:r>
                <a:rPr lang="en-US" dirty="0" smtClean="0"/>
                <a:t>-- </a:t>
              </a:r>
              <a:r>
                <a:rPr dirty="0" smtClean="0"/>
                <a:t>as </a:t>
              </a:r>
              <a:r>
                <a:rPr dirty="0"/>
                <a:t>an optional feature at a small cost..</a:t>
              </a:r>
            </a:p>
          </p:txBody>
        </p:sp>
        <p:sp>
          <p:nvSpPr>
            <p:cNvPr id="1036" name="Yotto core business model is to grow brand of each business every way and everyday! We are just technology partner."/>
            <p:cNvSpPr/>
            <p:nvPr/>
          </p:nvSpPr>
          <p:spPr>
            <a:xfrm>
              <a:off x="-1" y="3457694"/>
              <a:ext cx="3841546" cy="3698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000"/>
              </a:lvl1pPr>
            </a:lstStyle>
            <a:p>
              <a:r>
                <a:rPr lang="en-US" dirty="0" smtClean="0"/>
                <a:t>Our</a:t>
              </a:r>
              <a:r>
                <a:rPr dirty="0" smtClean="0"/>
                <a:t> </a:t>
              </a:r>
              <a:r>
                <a:rPr dirty="0"/>
                <a:t>business model is to </a:t>
              </a:r>
              <a:r>
                <a:rPr dirty="0" smtClean="0"/>
                <a:t>grow</a:t>
              </a:r>
              <a:r>
                <a:rPr lang="en-US" dirty="0" smtClean="0"/>
                <a:t> the</a:t>
              </a:r>
              <a:r>
                <a:rPr dirty="0" smtClean="0"/>
                <a:t> </a:t>
              </a:r>
              <a:r>
                <a:rPr dirty="0"/>
                <a:t>brand of each </a:t>
              </a:r>
              <a:r>
                <a:rPr lang="en-US" dirty="0" smtClean="0"/>
                <a:t>B</a:t>
              </a:r>
              <a:r>
                <a:rPr dirty="0" smtClean="0"/>
                <a:t>usiness </a:t>
              </a:r>
              <a:r>
                <a:rPr dirty="0"/>
                <a:t>every way and everyday! We </a:t>
              </a:r>
              <a:r>
                <a:rPr lang="en-US" dirty="0" smtClean="0"/>
                <a:t>act primarily</a:t>
              </a:r>
              <a:r>
                <a:rPr dirty="0" smtClean="0"/>
                <a:t> </a:t>
              </a:r>
              <a:r>
                <a:rPr lang="en-US" dirty="0" smtClean="0"/>
                <a:t>as </a:t>
              </a:r>
              <a:r>
                <a:rPr dirty="0" smtClean="0"/>
                <a:t>just</a:t>
              </a:r>
              <a:r>
                <a:rPr lang="en-US" dirty="0" smtClean="0"/>
                <a:t> the</a:t>
              </a:r>
              <a:r>
                <a:rPr dirty="0" smtClean="0"/>
                <a:t> </a:t>
              </a:r>
              <a:r>
                <a:rPr dirty="0"/>
                <a:t>technology partner.</a:t>
              </a:r>
            </a:p>
          </p:txBody>
        </p:sp>
      </p:gr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71" name="Google Shape;771;p1"/>
          <p:cNvSpPr txBox="1">
            <a:spLocks noGrp="1"/>
          </p:cNvSpPr>
          <p:nvPr>
            <p:ph type="sldNum" idx="4294967295"/>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3</a:t>
            </a:fld>
            <a:endParaRPr/>
          </a:p>
        </p:txBody>
      </p:sp>
      <p:sp>
        <p:nvSpPr>
          <p:cNvPr id="8" name="Summary"/>
          <p:cNvSpPr/>
          <p:nvPr/>
        </p:nvSpPr>
        <p:spPr>
          <a:xfrm>
            <a:off x="-163032" y="41415"/>
            <a:ext cx="9230772" cy="330395"/>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2900"/>
            </a:lvl1pPr>
          </a:lstStyle>
          <a:p>
            <a:r>
              <a:rPr lang="en-US" sz="2000" i="1" u="sng" dirty="0" smtClean="0"/>
              <a:t>COMPARISON -- Yotto.in </a:t>
            </a:r>
            <a:r>
              <a:rPr lang="en-US" sz="2000" i="1" u="sng" dirty="0"/>
              <a:t>(</a:t>
            </a:r>
            <a:r>
              <a:rPr lang="en-US" sz="2000" b="1" i="1" u="sng" dirty="0"/>
              <a:t>HL</a:t>
            </a:r>
            <a:r>
              <a:rPr lang="en-US" sz="2000" i="1" u="sng" dirty="0"/>
              <a:t>) </a:t>
            </a:r>
            <a:r>
              <a:rPr lang="en-US" sz="2000" i="1" u="sng" dirty="0" smtClean="0"/>
              <a:t>vs. </a:t>
            </a:r>
            <a:r>
              <a:rPr lang="en-US" sz="2000" i="1" u="sng" dirty="0"/>
              <a:t>Swiggy | Zomato (</a:t>
            </a:r>
            <a:r>
              <a:rPr lang="en-US" sz="2000" b="1" i="1" u="sng" dirty="0"/>
              <a:t>SZ</a:t>
            </a:r>
            <a:r>
              <a:rPr lang="en-US" sz="2000" i="1" u="sng" dirty="0"/>
              <a:t>)</a:t>
            </a:r>
            <a:endParaRPr sz="2400" b="1" u="sng" dirty="0"/>
          </a:p>
        </p:txBody>
      </p:sp>
      <p:sp>
        <p:nvSpPr>
          <p:cNvPr id="13" name="Google Shape;770;p1"/>
          <p:cNvSpPr txBox="1"/>
          <p:nvPr/>
        </p:nvSpPr>
        <p:spPr>
          <a:xfrm>
            <a:off x="163033" y="406734"/>
            <a:ext cx="8796669" cy="4278054"/>
          </a:xfrm>
          <a:prstGeom prst="rect">
            <a:avLst/>
          </a:prstGeom>
          <a:noFill/>
          <a:ln>
            <a:noFill/>
          </a:ln>
        </p:spPr>
        <p:txBody>
          <a:bodyPr spcFirstLastPara="1" wrap="square" lIns="45700" tIns="45700" rIns="45700" bIns="45700" anchor="ctr" anchorCtr="0">
            <a:spAutoFit/>
          </a:bodyPr>
          <a:lstStyle/>
          <a:p>
            <a:pPr marL="342900" indent="-342900">
              <a:buFont typeface="+mj-lt"/>
              <a:buAutoNum type="arabicParenR"/>
              <a:defRPr sz="1600"/>
            </a:pPr>
            <a:r>
              <a:rPr lang="en-US" dirty="0" smtClean="0"/>
              <a:t>Aggregator-cum-Food-Delivery (‘</a:t>
            </a:r>
            <a:r>
              <a:rPr lang="en-US" b="1" dirty="0" smtClean="0"/>
              <a:t>AD</a:t>
            </a:r>
            <a:r>
              <a:rPr lang="en-US" dirty="0" smtClean="0"/>
              <a:t>’) Companies </a:t>
            </a:r>
            <a:r>
              <a:rPr lang="en-US" dirty="0"/>
              <a:t>have risen to dominate the Restaurant / Food Space. Society appreciates the </a:t>
            </a:r>
            <a:r>
              <a:rPr lang="en-US" dirty="0" smtClean="0"/>
              <a:t>Value Proposition </a:t>
            </a:r>
            <a:r>
              <a:rPr lang="en-US" dirty="0"/>
              <a:t>this represents, and this </a:t>
            </a:r>
            <a:r>
              <a:rPr lang="en-US" dirty="0" smtClean="0"/>
              <a:t>is a </a:t>
            </a:r>
            <a:r>
              <a:rPr lang="en-US" dirty="0"/>
              <a:t>permanent paradigm-shift. </a:t>
            </a:r>
          </a:p>
          <a:p>
            <a:pPr marL="342900" indent="-342900">
              <a:buFont typeface="+mj-lt"/>
              <a:buAutoNum type="arabicParenR"/>
              <a:defRPr sz="1600"/>
            </a:pPr>
            <a:r>
              <a:rPr lang="en-US" b="1" dirty="0" smtClean="0"/>
              <a:t>SZ</a:t>
            </a:r>
            <a:r>
              <a:rPr lang="en-US" dirty="0" smtClean="0"/>
              <a:t> </a:t>
            </a:r>
            <a:r>
              <a:rPr lang="en-US" dirty="0"/>
              <a:t>dominates the space, and are fast expanding into other similar sectors, like Groceries, Medicines, Liquor, and more. </a:t>
            </a:r>
          </a:p>
          <a:p>
            <a:pPr marL="342900" indent="-342900">
              <a:buFont typeface="+mj-lt"/>
              <a:buAutoNum type="arabicParenR"/>
              <a:defRPr sz="1600"/>
            </a:pPr>
            <a:r>
              <a:rPr lang="en-US" dirty="0" smtClean="0"/>
              <a:t>The </a:t>
            </a:r>
            <a:r>
              <a:rPr lang="en-US" dirty="0"/>
              <a:t>investor </a:t>
            </a:r>
            <a:r>
              <a:rPr lang="en-US" dirty="0" smtClean="0"/>
              <a:t>community</a:t>
            </a:r>
            <a:r>
              <a:rPr lang="en-US" dirty="0"/>
              <a:t> continues to provide a lot of funding</a:t>
            </a:r>
            <a:r>
              <a:rPr lang="en-US" dirty="0" smtClean="0"/>
              <a:t> to </a:t>
            </a:r>
            <a:r>
              <a:rPr lang="en-US" b="1" dirty="0" smtClean="0"/>
              <a:t>AD</a:t>
            </a:r>
            <a:r>
              <a:rPr lang="en-US" dirty="0" smtClean="0"/>
              <a:t> cos., viewing </a:t>
            </a:r>
            <a:r>
              <a:rPr lang="en-US" b="1" dirty="0"/>
              <a:t>SZ</a:t>
            </a:r>
            <a:r>
              <a:rPr lang="en-US" dirty="0"/>
              <a:t> </a:t>
            </a:r>
            <a:r>
              <a:rPr lang="en-US" dirty="0" smtClean="0"/>
              <a:t>as a good investment and </a:t>
            </a:r>
            <a:r>
              <a:rPr lang="en-US" dirty="0"/>
              <a:t>part of a valid and viable business </a:t>
            </a:r>
            <a:r>
              <a:rPr lang="en-US" dirty="0" smtClean="0"/>
              <a:t>model. </a:t>
            </a:r>
            <a:endParaRPr lang="en-US" dirty="0"/>
          </a:p>
          <a:p>
            <a:pPr marL="342900" indent="-342900">
              <a:buFont typeface="+mj-lt"/>
              <a:buAutoNum type="arabicParenR"/>
              <a:defRPr sz="1600"/>
            </a:pPr>
            <a:r>
              <a:rPr lang="en-US" dirty="0" smtClean="0"/>
              <a:t>But </a:t>
            </a:r>
            <a:r>
              <a:rPr lang="en-US" dirty="0"/>
              <a:t>there are key unsustainable flaws in </a:t>
            </a:r>
            <a:r>
              <a:rPr lang="en-US" b="1" dirty="0"/>
              <a:t>SZ</a:t>
            </a:r>
            <a:r>
              <a:rPr lang="en-US" dirty="0"/>
              <a:t>’s business </a:t>
            </a:r>
            <a:r>
              <a:rPr lang="en-US" dirty="0" smtClean="0"/>
              <a:t>model </a:t>
            </a:r>
            <a:r>
              <a:rPr lang="en-US" dirty="0"/>
              <a:t>/ practices, such as – they are predatory, compete with the very Client Businesses (restaurants, </a:t>
            </a:r>
            <a:r>
              <a:rPr lang="en-US" dirty="0" err="1"/>
              <a:t>etc</a:t>
            </a:r>
            <a:r>
              <a:rPr lang="en-US" dirty="0"/>
              <a:t>,) that they started by servicing, and reduce or eliminate the viability of said Client Businesses, ultimately diminishing, killing &amp; replacing them.  </a:t>
            </a:r>
          </a:p>
          <a:p>
            <a:pPr marL="342900" indent="-342900">
              <a:buFont typeface="+mj-lt"/>
              <a:buAutoNum type="arabicParenR"/>
              <a:defRPr sz="1600"/>
            </a:pPr>
            <a:r>
              <a:rPr lang="en-US" dirty="0" smtClean="0"/>
              <a:t>This </a:t>
            </a:r>
            <a:r>
              <a:rPr lang="en-US" dirty="0"/>
              <a:t>might ultimately cause harm to consumers, employment, the tax-base, the entire socio-cultural fabric, and all stake-holders, ultimately attracting legislative and other backlash.</a:t>
            </a:r>
          </a:p>
          <a:p>
            <a:pPr marL="342900" indent="-342900">
              <a:buFont typeface="+mj-lt"/>
              <a:buAutoNum type="arabicParenR"/>
              <a:defRPr sz="1600"/>
            </a:pPr>
            <a:r>
              <a:rPr lang="en-US" dirty="0" smtClean="0"/>
              <a:t>Having </a:t>
            </a:r>
            <a:r>
              <a:rPr lang="en-US" dirty="0"/>
              <a:t>served the space for many years as an IT-services provider, the team behind </a:t>
            </a:r>
            <a:r>
              <a:rPr lang="en-US" b="1" dirty="0"/>
              <a:t>HL</a:t>
            </a:r>
            <a:r>
              <a:rPr lang="en-US" dirty="0"/>
              <a:t> aims to operate a </a:t>
            </a:r>
            <a:r>
              <a:rPr lang="en-US" dirty="0" smtClean="0"/>
              <a:t>slightly different</a:t>
            </a:r>
            <a:r>
              <a:rPr lang="en-US" dirty="0"/>
              <a:t>, </a:t>
            </a:r>
            <a:r>
              <a:rPr lang="en-US" dirty="0" smtClean="0"/>
              <a:t>non-predatory </a:t>
            </a:r>
            <a:r>
              <a:rPr lang="en-US" b="1" dirty="0" smtClean="0"/>
              <a:t>AD</a:t>
            </a:r>
            <a:r>
              <a:rPr lang="en-US" dirty="0" smtClean="0"/>
              <a:t> </a:t>
            </a:r>
            <a:r>
              <a:rPr lang="en-US" dirty="0"/>
              <a:t>business model, more sustainable, </a:t>
            </a:r>
            <a:r>
              <a:rPr lang="en-US" dirty="0" smtClean="0"/>
              <a:t>innovative</a:t>
            </a:r>
            <a:r>
              <a:rPr lang="en-US" dirty="0"/>
              <a:t>, </a:t>
            </a:r>
            <a:r>
              <a:rPr lang="en-US" dirty="0" smtClean="0"/>
              <a:t>profitable </a:t>
            </a:r>
            <a:r>
              <a:rPr lang="en-US" dirty="0"/>
              <a:t>and easier to grow fast, </a:t>
            </a:r>
            <a:r>
              <a:rPr lang="en-US" dirty="0" smtClean="0"/>
              <a:t>while also making </a:t>
            </a:r>
            <a:r>
              <a:rPr lang="en-US" dirty="0"/>
              <a:t>the Unorganized and MSME sectors better organized and more profitable.  </a:t>
            </a:r>
          </a:p>
        </p:txBody>
      </p:sp>
    </p:spTree>
    <p:extLst>
      <p:ext uri="{BB962C8B-B14F-4D97-AF65-F5344CB8AC3E}">
        <p14:creationId xmlns:p14="http://schemas.microsoft.com/office/powerpoint/2010/main" val="292902993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Slide Number"/>
          <p:cNvSpPr txBox="1">
            <a:spLocks noGrp="1"/>
          </p:cNvSpPr>
          <p:nvPr>
            <p:ph type="sldNum" sz="quarter" idx="2"/>
          </p:nvPr>
        </p:nvSpPr>
        <p:spPr>
          <a:xfrm>
            <a:off x="8817210" y="4757408"/>
            <a:ext cx="250591" cy="39912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8" name="Google Shape;770;p1"/>
          <p:cNvSpPr txBox="1"/>
          <p:nvPr/>
        </p:nvSpPr>
        <p:spPr>
          <a:xfrm>
            <a:off x="163033" y="391745"/>
            <a:ext cx="8796669" cy="4278054"/>
          </a:xfrm>
          <a:prstGeom prst="rect">
            <a:avLst/>
          </a:prstGeom>
          <a:noFill/>
          <a:ln>
            <a:noFill/>
          </a:ln>
        </p:spPr>
        <p:txBody>
          <a:bodyPr spcFirstLastPara="1" wrap="square" lIns="45700" tIns="45700" rIns="45700" bIns="45700" anchor="ctr" anchorCtr="0">
            <a:spAutoFit/>
          </a:bodyPr>
          <a:lstStyle/>
          <a:p>
            <a:pPr marL="342900" indent="-342900">
              <a:buFont typeface="+mj-lt"/>
              <a:buAutoNum type="arabicParenR" startAt="7"/>
              <a:defRPr sz="1600"/>
            </a:pPr>
            <a:r>
              <a:rPr lang="en-US" b="1" dirty="0" smtClean="0"/>
              <a:t>HL</a:t>
            </a:r>
            <a:r>
              <a:rPr lang="en-US" dirty="0" smtClean="0"/>
              <a:t> </a:t>
            </a:r>
            <a:r>
              <a:rPr lang="en-US" dirty="0"/>
              <a:t>is a much better Aggregator for local Client Businesses (Restaurants, Grocery stores, Pharmacies, Liquor stores, etc.), because </a:t>
            </a:r>
            <a:r>
              <a:rPr lang="en-US" b="1" dirty="0" smtClean="0"/>
              <a:t>HL</a:t>
            </a:r>
            <a:r>
              <a:rPr lang="en-US" dirty="0" smtClean="0"/>
              <a:t> </a:t>
            </a:r>
            <a:r>
              <a:rPr lang="en-US" dirty="0"/>
              <a:t>doesn’t </a:t>
            </a:r>
            <a:r>
              <a:rPr lang="en-US" dirty="0" smtClean="0"/>
              <a:t>strategically engage </a:t>
            </a:r>
            <a:r>
              <a:rPr lang="en-US" dirty="0"/>
              <a:t>in predatory practices by trying to become a super-supplier competing against / replacing the Client Businesses. Instead, unlike </a:t>
            </a:r>
            <a:r>
              <a:rPr lang="en-US" b="1" dirty="0"/>
              <a:t>SZ</a:t>
            </a:r>
            <a:r>
              <a:rPr lang="en-US" dirty="0"/>
              <a:t> -- </a:t>
            </a:r>
            <a:r>
              <a:rPr lang="en-US" b="1" dirty="0"/>
              <a:t>HL</a:t>
            </a:r>
            <a:r>
              <a:rPr lang="en-US" dirty="0"/>
              <a:t> </a:t>
            </a:r>
            <a:r>
              <a:rPr lang="en-US" dirty="0" smtClean="0"/>
              <a:t>actually incentivizes Client Businesses to own (and market directly to) their own customers, and promote their own brand(s), leveraging </a:t>
            </a:r>
            <a:r>
              <a:rPr lang="en-US" b="1" dirty="0" smtClean="0"/>
              <a:t>HL</a:t>
            </a:r>
            <a:r>
              <a:rPr lang="en-US" dirty="0" smtClean="0"/>
              <a:t>. </a:t>
            </a:r>
            <a:endParaRPr lang="en-US" dirty="0"/>
          </a:p>
          <a:p>
            <a:pPr marL="342900" indent="-342900">
              <a:buFont typeface="+mj-lt"/>
              <a:buAutoNum type="arabicParenR" startAt="7"/>
              <a:defRPr sz="1600"/>
            </a:pPr>
            <a:r>
              <a:rPr lang="en-US" dirty="0" smtClean="0"/>
              <a:t>This is in part because, unlike </a:t>
            </a:r>
            <a:r>
              <a:rPr lang="en-US" b="1" dirty="0"/>
              <a:t>SZ</a:t>
            </a:r>
            <a:r>
              <a:rPr lang="en-US" dirty="0"/>
              <a:t> -- </a:t>
            </a:r>
            <a:r>
              <a:rPr lang="en-US" b="1" dirty="0"/>
              <a:t>HL</a:t>
            </a:r>
            <a:r>
              <a:rPr lang="en-US" dirty="0"/>
              <a:t> earns much of its revenues </a:t>
            </a:r>
            <a:r>
              <a:rPr lang="en-US" dirty="0" smtClean="0"/>
              <a:t>by monetizing from </a:t>
            </a:r>
            <a:r>
              <a:rPr lang="en-US" dirty="0"/>
              <a:t>a slew of different </a:t>
            </a:r>
            <a:r>
              <a:rPr lang="en-US" dirty="0" smtClean="0"/>
              <a:t>proven IT-Services </a:t>
            </a:r>
            <a:r>
              <a:rPr lang="en-US" dirty="0"/>
              <a:t>that </a:t>
            </a:r>
            <a:r>
              <a:rPr lang="en-US" dirty="0" smtClean="0"/>
              <a:t>are core and </a:t>
            </a:r>
            <a:r>
              <a:rPr lang="en-US" dirty="0"/>
              <a:t>critical for Client Businesses to operate.  </a:t>
            </a:r>
          </a:p>
          <a:p>
            <a:pPr marL="342900" indent="-342900">
              <a:buFont typeface="+mj-lt"/>
              <a:buAutoNum type="arabicParenR" startAt="7"/>
              <a:defRPr sz="1600"/>
            </a:pPr>
            <a:r>
              <a:rPr lang="en-US" b="1" dirty="0" smtClean="0"/>
              <a:t>HL</a:t>
            </a:r>
            <a:r>
              <a:rPr lang="en-US" dirty="0" smtClean="0"/>
              <a:t> </a:t>
            </a:r>
            <a:r>
              <a:rPr lang="en-US" dirty="0"/>
              <a:t>is an attractive and sustainable business opportunity for local small Entrepreneurs, who </a:t>
            </a:r>
            <a:r>
              <a:rPr lang="en-US" dirty="0" smtClean="0"/>
              <a:t>get to operate their </a:t>
            </a:r>
            <a:r>
              <a:rPr lang="en-US" dirty="0"/>
              <a:t>own business in their </a:t>
            </a:r>
            <a:r>
              <a:rPr lang="en-US" dirty="0" smtClean="0"/>
              <a:t>local </a:t>
            </a:r>
            <a:r>
              <a:rPr lang="en-US" dirty="0"/>
              <a:t>communities, as </a:t>
            </a:r>
            <a:r>
              <a:rPr lang="en-US" b="1" dirty="0"/>
              <a:t>HL</a:t>
            </a:r>
            <a:r>
              <a:rPr lang="en-US" dirty="0"/>
              <a:t> Franchisees / ‘Partners'. </a:t>
            </a:r>
          </a:p>
          <a:p>
            <a:pPr marL="342900" indent="-342900">
              <a:buFont typeface="+mj-lt"/>
              <a:buAutoNum type="arabicParenR" startAt="7"/>
              <a:defRPr sz="1600"/>
            </a:pPr>
            <a:r>
              <a:rPr lang="en-US" b="1" dirty="0" smtClean="0"/>
              <a:t>HL</a:t>
            </a:r>
            <a:r>
              <a:rPr lang="en-US" dirty="0" smtClean="0"/>
              <a:t>'s </a:t>
            </a:r>
            <a:r>
              <a:rPr lang="en-US" dirty="0"/>
              <a:t>proposed business model would cost less to implement, and to sustain (than </a:t>
            </a:r>
            <a:r>
              <a:rPr lang="en-US" b="1" dirty="0" smtClean="0"/>
              <a:t>SZ</a:t>
            </a:r>
            <a:r>
              <a:rPr lang="en-US" dirty="0" smtClean="0"/>
              <a:t>), </a:t>
            </a:r>
            <a:r>
              <a:rPr lang="en-US" dirty="0"/>
              <a:t>and would need less investment to operationalize.  </a:t>
            </a:r>
          </a:p>
          <a:p>
            <a:pPr marL="342900" indent="-342900">
              <a:buFont typeface="+mj-lt"/>
              <a:buAutoNum type="arabicParenR" startAt="7"/>
              <a:defRPr sz="1600"/>
            </a:pPr>
            <a:r>
              <a:rPr lang="en-US" b="1" dirty="0" smtClean="0"/>
              <a:t>HL</a:t>
            </a:r>
            <a:r>
              <a:rPr lang="en-US" dirty="0" smtClean="0"/>
              <a:t>'s </a:t>
            </a:r>
            <a:r>
              <a:rPr lang="en-US" dirty="0"/>
              <a:t>business model can be easily expanded to many other types of retail, wholesale and manufacturing businesses, as well as the </a:t>
            </a:r>
            <a:r>
              <a:rPr lang="en-US" dirty="0" err="1"/>
              <a:t>Agri</a:t>
            </a:r>
            <a:r>
              <a:rPr lang="en-US" dirty="0"/>
              <a:t> sector. </a:t>
            </a:r>
          </a:p>
          <a:p>
            <a:pPr marL="342900" indent="-342900">
              <a:buFont typeface="+mj-lt"/>
              <a:buAutoNum type="arabicParenR" startAt="7"/>
              <a:defRPr sz="1600"/>
            </a:pPr>
            <a:r>
              <a:rPr lang="en-US" dirty="0" smtClean="0"/>
              <a:t>Thus -- </a:t>
            </a:r>
            <a:r>
              <a:rPr lang="en-US" b="1" dirty="0" smtClean="0"/>
              <a:t>HL</a:t>
            </a:r>
            <a:r>
              <a:rPr lang="en-US" dirty="0" smtClean="0"/>
              <a:t> </a:t>
            </a:r>
            <a:r>
              <a:rPr lang="en-US" dirty="0"/>
              <a:t>is a better and more sustainable investment opportunity for </a:t>
            </a:r>
            <a:r>
              <a:rPr lang="en-US" dirty="0" smtClean="0"/>
              <a:t>investors, than </a:t>
            </a:r>
            <a:r>
              <a:rPr lang="en-US" b="1" dirty="0" smtClean="0"/>
              <a:t>SZ</a:t>
            </a:r>
            <a:r>
              <a:rPr lang="en-US" dirty="0" smtClean="0"/>
              <a:t>. </a:t>
            </a:r>
            <a:endParaRPr lang="en-US" dirty="0"/>
          </a:p>
          <a:p>
            <a:pPr marL="342900" indent="-342900">
              <a:buFont typeface="+mj-lt"/>
              <a:buAutoNum type="arabicParenR" startAt="7"/>
              <a:defRPr sz="1600"/>
            </a:pPr>
            <a:endParaRPr lang="en-US" b="1" i="1" dirty="0"/>
          </a:p>
          <a:p>
            <a:pPr algn="just">
              <a:defRPr sz="1600"/>
            </a:pPr>
            <a:endParaRPr lang="en-US" dirty="0"/>
          </a:p>
        </p:txBody>
      </p:sp>
      <p:sp>
        <p:nvSpPr>
          <p:cNvPr id="9" name="Summary"/>
          <p:cNvSpPr/>
          <p:nvPr/>
        </p:nvSpPr>
        <p:spPr>
          <a:xfrm>
            <a:off x="-28122" y="41415"/>
            <a:ext cx="9095923" cy="330395"/>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2900"/>
            </a:lvl1pPr>
          </a:lstStyle>
          <a:p>
            <a:r>
              <a:rPr lang="en-US" sz="2000" u="sng" dirty="0" smtClean="0"/>
              <a:t>Comparison:  </a:t>
            </a:r>
            <a:r>
              <a:rPr lang="en-US" sz="2000" b="1" i="1" u="sng" dirty="0" smtClean="0"/>
              <a:t>HL</a:t>
            </a:r>
            <a:r>
              <a:rPr lang="en-US" sz="2000" b="1" u="sng" dirty="0" smtClean="0"/>
              <a:t> vs. </a:t>
            </a:r>
            <a:r>
              <a:rPr lang="en-US" sz="2000" b="1" i="1" u="sng" dirty="0" smtClean="0"/>
              <a:t>SZ</a:t>
            </a:r>
            <a:r>
              <a:rPr lang="en-US" sz="2000" u="sng" dirty="0" smtClean="0"/>
              <a:t> … Contd.</a:t>
            </a:r>
            <a:endParaRPr sz="2400" b="1" u="sng" dirty="0"/>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Slide Number"/>
          <p:cNvSpPr txBox="1">
            <a:spLocks noGrp="1"/>
          </p:cNvSpPr>
          <p:nvPr>
            <p:ph type="sldNum" sz="quarter" idx="2"/>
          </p:nvPr>
        </p:nvSpPr>
        <p:spPr>
          <a:xfrm>
            <a:off x="8817210" y="4757408"/>
            <a:ext cx="250591" cy="39912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pic>
        <p:nvPicPr>
          <p:cNvPr id="594" name="Image" descr="Image"/>
          <p:cNvPicPr>
            <a:picLocks/>
          </p:cNvPicPr>
          <p:nvPr/>
        </p:nvPicPr>
        <p:blipFill>
          <a:blip r:embed="rId2">
            <a:extLst/>
          </a:blip>
          <a:stretch>
            <a:fillRect/>
          </a:stretch>
        </p:blipFill>
        <p:spPr>
          <a:xfrm>
            <a:off x="0" y="1368364"/>
            <a:ext cx="9144000" cy="3048001"/>
          </a:xfrm>
          <a:prstGeom prst="rect">
            <a:avLst/>
          </a:prstGeom>
          <a:ln w="12700">
            <a:miter lim="400000"/>
          </a:ln>
        </p:spPr>
      </p:pic>
      <p:sp>
        <p:nvSpPr>
          <p:cNvPr id="595" name="https://media.thinknum.com/articles/delivery-wars-where-the-worlds-food-delivery-services-are-battling-for-territory/"/>
          <p:cNvSpPr txBox="1"/>
          <p:nvPr/>
        </p:nvSpPr>
        <p:spPr>
          <a:xfrm>
            <a:off x="1952512" y="4497540"/>
            <a:ext cx="5440171" cy="2155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a:defRPr sz="800"/>
            </a:pPr>
            <a:r>
              <a:rPr u="sng">
                <a:solidFill>
                  <a:srgbClr val="0000FF"/>
                </a:solidFill>
                <a:uFill>
                  <a:solidFill>
                    <a:srgbClr val="0000FF"/>
                  </a:solidFill>
                </a:uFill>
                <a:hlinkClick r:id="rId3"/>
              </a:rPr>
              <a:t>https://media.thinknum.com/articles/delivery-wars-where-the-worlds-food-delivery-services-are-battling-for-territory/</a:t>
            </a:r>
            <a:r>
              <a:t> </a:t>
            </a:r>
          </a:p>
        </p:txBody>
      </p:sp>
      <p:sp>
        <p:nvSpPr>
          <p:cNvPr id="596" name="Top 10 Global Delivery Companies  with Number of Restaurants signed up!"/>
          <p:cNvSpPr/>
          <p:nvPr/>
        </p:nvSpPr>
        <p:spPr>
          <a:xfrm>
            <a:off x="347041" y="342061"/>
            <a:ext cx="8622868" cy="69720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b="1"/>
            </a:lvl1pPr>
          </a:lstStyle>
          <a:p>
            <a:r>
              <a:rPr dirty="0"/>
              <a:t>Top 10 Global Delivery </a:t>
            </a:r>
            <a:r>
              <a:rPr dirty="0" smtClean="0"/>
              <a:t>Companies</a:t>
            </a:r>
            <a:r>
              <a:rPr lang="en-US" dirty="0" smtClean="0"/>
              <a:t>, </a:t>
            </a:r>
            <a:r>
              <a:rPr dirty="0" smtClean="0"/>
              <a:t>with </a:t>
            </a:r>
            <a:r>
              <a:rPr dirty="0"/>
              <a:t>Number of Restaurants signed up!</a:t>
            </a:r>
          </a:p>
        </p:txBody>
      </p:sp>
      <p:sp>
        <p:nvSpPr>
          <p:cNvPr id="597" name="Swiggy/Zomato is not in top 10"/>
          <p:cNvSpPr txBox="1"/>
          <p:nvPr/>
        </p:nvSpPr>
        <p:spPr>
          <a:xfrm>
            <a:off x="2724862" y="934281"/>
            <a:ext cx="3694277" cy="353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700" b="1">
                <a:solidFill>
                  <a:srgbClr val="0433FF"/>
                </a:solidFill>
              </a:defRPr>
            </a:lvl1pPr>
          </a:lstStyle>
          <a:p>
            <a:r>
              <a:rPr dirty="0"/>
              <a:t>Swiggy/Zomato is not </a:t>
            </a:r>
            <a:r>
              <a:rPr dirty="0" smtClean="0"/>
              <a:t>in</a:t>
            </a:r>
            <a:r>
              <a:rPr lang="en-US" dirty="0" smtClean="0"/>
              <a:t> the</a:t>
            </a:r>
            <a:r>
              <a:rPr dirty="0" smtClean="0"/>
              <a:t> </a:t>
            </a:r>
            <a:r>
              <a:rPr dirty="0"/>
              <a:t>top 10</a:t>
            </a:r>
          </a:p>
        </p:txBody>
      </p:sp>
      <p:sp>
        <p:nvSpPr>
          <p:cNvPr id="598" name="The Competitive Landscape"/>
          <p:cNvSpPr/>
          <p:nvPr/>
        </p:nvSpPr>
        <p:spPr>
          <a:xfrm>
            <a:off x="347041" y="9160"/>
            <a:ext cx="8520524" cy="51664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2500" b="1"/>
            </a:lvl1pPr>
          </a:lstStyle>
          <a:p>
            <a:r>
              <a:t>The Competitive Landscape</a:t>
            </a:r>
          </a:p>
        </p:txBody>
      </p:sp>
    </p:spTree>
    <p:extLst>
      <p:ext uri="{BB962C8B-B14F-4D97-AF65-F5344CB8AC3E}">
        <p14:creationId xmlns:p14="http://schemas.microsoft.com/office/powerpoint/2010/main" val="146935382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Slide Number"/>
          <p:cNvSpPr txBox="1">
            <a:spLocks noGrp="1"/>
          </p:cNvSpPr>
          <p:nvPr>
            <p:ph type="sldNum" sz="quarter" idx="2"/>
          </p:nvPr>
        </p:nvSpPr>
        <p:spPr>
          <a:xfrm>
            <a:off x="8817210" y="4757408"/>
            <a:ext cx="250591" cy="39912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601" name="Types of Delivery Service Companies"/>
          <p:cNvSpPr/>
          <p:nvPr/>
        </p:nvSpPr>
        <p:spPr>
          <a:xfrm>
            <a:off x="347041" y="9160"/>
            <a:ext cx="8520524" cy="51664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2500" b="1"/>
            </a:lvl1pPr>
          </a:lstStyle>
          <a:p>
            <a:r>
              <a:t>Types of Delivery Service Companies</a:t>
            </a:r>
          </a:p>
        </p:txBody>
      </p:sp>
      <p:sp>
        <p:nvSpPr>
          <p:cNvPr id="602" name="Ordering"/>
          <p:cNvSpPr/>
          <p:nvPr/>
        </p:nvSpPr>
        <p:spPr>
          <a:xfrm>
            <a:off x="1328054" y="680006"/>
            <a:ext cx="1016001" cy="450070"/>
          </a:xfrm>
          <a:prstGeom prst="roundRect">
            <a:avLst>
              <a:gd name="adj" fmla="val 21830"/>
            </a:avLst>
          </a:prstGeom>
          <a:solidFill>
            <a:srgbClr val="FFFFFF"/>
          </a:solidFill>
          <a:ln w="127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300"/>
            </a:lvl1pPr>
          </a:lstStyle>
          <a:p>
            <a:r>
              <a:t>Ordering </a:t>
            </a:r>
          </a:p>
        </p:txBody>
      </p:sp>
      <p:sp>
        <p:nvSpPr>
          <p:cNvPr id="603" name="Preparation"/>
          <p:cNvSpPr/>
          <p:nvPr/>
        </p:nvSpPr>
        <p:spPr>
          <a:xfrm>
            <a:off x="3836885" y="680006"/>
            <a:ext cx="1016001" cy="450070"/>
          </a:xfrm>
          <a:prstGeom prst="roundRect">
            <a:avLst>
              <a:gd name="adj" fmla="val 21830"/>
            </a:avLst>
          </a:prstGeom>
          <a:solidFill>
            <a:srgbClr val="FFFFFF"/>
          </a:solidFill>
          <a:ln w="127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300"/>
            </a:lvl1pPr>
          </a:lstStyle>
          <a:p>
            <a:r>
              <a:t>Preparation </a:t>
            </a:r>
          </a:p>
        </p:txBody>
      </p:sp>
      <p:sp>
        <p:nvSpPr>
          <p:cNvPr id="604" name="Delivery"/>
          <p:cNvSpPr/>
          <p:nvPr/>
        </p:nvSpPr>
        <p:spPr>
          <a:xfrm>
            <a:off x="6345716" y="651041"/>
            <a:ext cx="1016001" cy="450070"/>
          </a:xfrm>
          <a:prstGeom prst="roundRect">
            <a:avLst>
              <a:gd name="adj" fmla="val 21830"/>
            </a:avLst>
          </a:prstGeom>
          <a:solidFill>
            <a:srgbClr val="FFFFFF"/>
          </a:solidFill>
          <a:ln w="127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300"/>
            </a:lvl1pPr>
          </a:lstStyle>
          <a:p>
            <a:r>
              <a:t>Delivery </a:t>
            </a:r>
          </a:p>
        </p:txBody>
      </p:sp>
      <p:sp>
        <p:nvSpPr>
          <p:cNvPr id="605" name="1"/>
          <p:cNvSpPr/>
          <p:nvPr/>
        </p:nvSpPr>
        <p:spPr>
          <a:xfrm>
            <a:off x="1283235" y="565095"/>
            <a:ext cx="254001" cy="254001"/>
          </a:xfrm>
          <a:prstGeom prst="ellipse">
            <a:avLst/>
          </a:prstGeom>
          <a:solidFill>
            <a:srgbClr val="DDDDD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400"/>
            </a:lvl1pPr>
          </a:lstStyle>
          <a:p>
            <a:r>
              <a:t>1</a:t>
            </a:r>
          </a:p>
        </p:txBody>
      </p:sp>
      <p:sp>
        <p:nvSpPr>
          <p:cNvPr id="606" name="2"/>
          <p:cNvSpPr/>
          <p:nvPr/>
        </p:nvSpPr>
        <p:spPr>
          <a:xfrm>
            <a:off x="3811301" y="565095"/>
            <a:ext cx="254001" cy="254001"/>
          </a:xfrm>
          <a:prstGeom prst="ellipse">
            <a:avLst/>
          </a:prstGeom>
          <a:solidFill>
            <a:srgbClr val="DDDDD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400"/>
            </a:lvl1pPr>
          </a:lstStyle>
          <a:p>
            <a:r>
              <a:t>2</a:t>
            </a:r>
          </a:p>
        </p:txBody>
      </p:sp>
      <p:sp>
        <p:nvSpPr>
          <p:cNvPr id="607" name="3"/>
          <p:cNvSpPr/>
          <p:nvPr/>
        </p:nvSpPr>
        <p:spPr>
          <a:xfrm>
            <a:off x="6272559" y="565095"/>
            <a:ext cx="254001" cy="254001"/>
          </a:xfrm>
          <a:prstGeom prst="ellipse">
            <a:avLst/>
          </a:prstGeom>
          <a:solidFill>
            <a:srgbClr val="DDDDD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400"/>
            </a:lvl1pPr>
          </a:lstStyle>
          <a:p>
            <a:r>
              <a:t>3</a:t>
            </a:r>
          </a:p>
        </p:txBody>
      </p:sp>
      <p:sp>
        <p:nvSpPr>
          <p:cNvPr id="608" name="Just Eat, GrubHub(US), Zomato(India) were allowing consumers to order from their websites. Delivery was done by nearest store. Delivery focused restaurants/businesses (Dominos, Pizza Hut, etc.) had been doing this for ages."/>
          <p:cNvSpPr/>
          <p:nvPr/>
        </p:nvSpPr>
        <p:spPr>
          <a:xfrm>
            <a:off x="1995337" y="1270913"/>
            <a:ext cx="4714317" cy="1013891"/>
          </a:xfrm>
          <a:prstGeom prst="roundRect">
            <a:avLst>
              <a:gd name="adj" fmla="val 11037"/>
            </a:avLst>
          </a:prstGeom>
          <a:solidFill>
            <a:srgbClr val="FFFFFF"/>
          </a:solidFill>
          <a:ln w="127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algn="ctr">
              <a:defRPr sz="1100" b="1"/>
            </a:pPr>
            <a:r>
              <a:rPr dirty="0"/>
              <a:t>Just Eat, </a:t>
            </a:r>
            <a:r>
              <a:rPr dirty="0" err="1" smtClean="0"/>
              <a:t>GrubHub</a:t>
            </a:r>
            <a:r>
              <a:rPr lang="en-US" dirty="0" smtClean="0"/>
              <a:t> </a:t>
            </a:r>
            <a:r>
              <a:rPr dirty="0" smtClean="0"/>
              <a:t>(</a:t>
            </a:r>
            <a:r>
              <a:rPr dirty="0"/>
              <a:t>US), </a:t>
            </a:r>
            <a:r>
              <a:rPr dirty="0" smtClean="0"/>
              <a:t>Zomato</a:t>
            </a:r>
            <a:r>
              <a:rPr lang="en-US" dirty="0" smtClean="0"/>
              <a:t> </a:t>
            </a:r>
            <a:r>
              <a:rPr dirty="0" smtClean="0"/>
              <a:t>(</a:t>
            </a:r>
            <a:r>
              <a:rPr dirty="0"/>
              <a:t>India)</a:t>
            </a:r>
            <a:r>
              <a:rPr b="0" dirty="0"/>
              <a:t> were allowing consumers to order from their websites. Delivery was done by nearest store. </a:t>
            </a:r>
            <a:r>
              <a:rPr b="0" dirty="0" smtClean="0"/>
              <a:t>Delivery</a:t>
            </a:r>
            <a:r>
              <a:rPr lang="en-US" b="0" dirty="0" smtClean="0"/>
              <a:t>-</a:t>
            </a:r>
            <a:r>
              <a:rPr b="0" dirty="0" smtClean="0"/>
              <a:t>focused </a:t>
            </a:r>
            <a:r>
              <a:rPr b="0" dirty="0"/>
              <a:t>restaurants/businesses (</a:t>
            </a:r>
            <a:r>
              <a:rPr dirty="0">
                <a:solidFill>
                  <a:srgbClr val="0433FF"/>
                </a:solidFill>
              </a:rPr>
              <a:t>Dominos, Pizza Hut, etc.</a:t>
            </a:r>
            <a:r>
              <a:rPr b="0" dirty="0"/>
              <a:t>) had been doing this for ages.</a:t>
            </a:r>
          </a:p>
        </p:txBody>
      </p:sp>
      <p:sp>
        <p:nvSpPr>
          <p:cNvPr id="609" name="Ordering Focused"/>
          <p:cNvSpPr/>
          <p:nvPr/>
        </p:nvSpPr>
        <p:spPr>
          <a:xfrm>
            <a:off x="368071" y="1519399"/>
            <a:ext cx="1551134" cy="682576"/>
          </a:xfrm>
          <a:prstGeom prst="roundRect">
            <a:avLst>
              <a:gd name="adj" fmla="val 16394"/>
            </a:avLst>
          </a:prstGeom>
          <a:solidFill>
            <a:srgbClr val="FFFFFF"/>
          </a:solidFill>
          <a:ln w="127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600" b="1"/>
            </a:lvl1pPr>
          </a:lstStyle>
          <a:p>
            <a:r>
              <a:t>Ordering Focused</a:t>
            </a:r>
          </a:p>
        </p:txBody>
      </p:sp>
      <p:sp>
        <p:nvSpPr>
          <p:cNvPr id="610" name="DoorDash(US), Deliveroo(EU), RoadRunner (India) started with a focus to extend delivery service to small restaurants and without any online ordering interface. Customers were calling in over phone."/>
          <p:cNvSpPr/>
          <p:nvPr/>
        </p:nvSpPr>
        <p:spPr>
          <a:xfrm>
            <a:off x="1995337" y="2422075"/>
            <a:ext cx="4714317" cy="1013891"/>
          </a:xfrm>
          <a:prstGeom prst="roundRect">
            <a:avLst>
              <a:gd name="adj" fmla="val 11037"/>
            </a:avLst>
          </a:prstGeom>
          <a:solidFill>
            <a:srgbClr val="FFFFFF"/>
          </a:solidFill>
          <a:ln w="127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algn="ctr">
              <a:defRPr sz="1100" b="1"/>
            </a:pPr>
            <a:r>
              <a:rPr dirty="0" err="1" smtClean="0"/>
              <a:t>DoorDash</a:t>
            </a:r>
            <a:r>
              <a:rPr lang="en-US" dirty="0" smtClean="0"/>
              <a:t> </a:t>
            </a:r>
            <a:r>
              <a:rPr dirty="0" smtClean="0"/>
              <a:t>(</a:t>
            </a:r>
            <a:r>
              <a:rPr dirty="0"/>
              <a:t>US), </a:t>
            </a:r>
            <a:r>
              <a:rPr dirty="0" err="1" smtClean="0"/>
              <a:t>Deliveroo</a:t>
            </a:r>
            <a:r>
              <a:rPr lang="en-US" dirty="0" smtClean="0"/>
              <a:t> </a:t>
            </a:r>
            <a:r>
              <a:rPr dirty="0" smtClean="0"/>
              <a:t>(</a:t>
            </a:r>
            <a:r>
              <a:rPr dirty="0"/>
              <a:t>EU), </a:t>
            </a:r>
            <a:r>
              <a:rPr dirty="0" err="1"/>
              <a:t>RoadRunner</a:t>
            </a:r>
            <a:r>
              <a:rPr dirty="0"/>
              <a:t> (India) </a:t>
            </a:r>
            <a:r>
              <a:rPr b="0" dirty="0"/>
              <a:t>started with a focus to extend delivery service to small restaurants and without any online ordering interface. Customers were calling in over phone. </a:t>
            </a:r>
          </a:p>
        </p:txBody>
      </p:sp>
      <p:sp>
        <p:nvSpPr>
          <p:cNvPr id="611" name="Delivery Focused"/>
          <p:cNvSpPr/>
          <p:nvPr/>
        </p:nvSpPr>
        <p:spPr>
          <a:xfrm>
            <a:off x="368071" y="2587732"/>
            <a:ext cx="1551134" cy="682577"/>
          </a:xfrm>
          <a:prstGeom prst="roundRect">
            <a:avLst>
              <a:gd name="adj" fmla="val 16394"/>
            </a:avLst>
          </a:prstGeom>
          <a:solidFill>
            <a:srgbClr val="FFFFFF"/>
          </a:solidFill>
          <a:ln w="127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600" b="1"/>
            </a:lvl1pPr>
          </a:lstStyle>
          <a:p>
            <a:r>
              <a:t>Delivery Focused</a:t>
            </a:r>
          </a:p>
        </p:txBody>
      </p:sp>
      <p:sp>
        <p:nvSpPr>
          <p:cNvPr id="612" name="Marketplace /Aggregation"/>
          <p:cNvSpPr/>
          <p:nvPr/>
        </p:nvSpPr>
        <p:spPr>
          <a:xfrm>
            <a:off x="368071" y="3738895"/>
            <a:ext cx="1551134" cy="682576"/>
          </a:xfrm>
          <a:prstGeom prst="roundRect">
            <a:avLst>
              <a:gd name="adj" fmla="val 16394"/>
            </a:avLst>
          </a:prstGeom>
          <a:solidFill>
            <a:srgbClr val="FFFFFF"/>
          </a:solidFill>
          <a:ln w="127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600" b="1"/>
            </a:lvl1pPr>
          </a:lstStyle>
          <a:p>
            <a:r>
              <a:t>Marketplace /Aggregation</a:t>
            </a:r>
          </a:p>
        </p:txBody>
      </p:sp>
      <p:sp>
        <p:nvSpPr>
          <p:cNvPr id="613" name="Swiggy/Zomato (India) &amp; all others have now become complete Marketplaces where they 1. own the customer, 2. Do the Delivery by themselves, 3. Also started competing with their own businesses by becoming supplier (Central Kitchen or Retailers)!"/>
          <p:cNvSpPr/>
          <p:nvPr/>
        </p:nvSpPr>
        <p:spPr>
          <a:xfrm>
            <a:off x="1995337" y="3573238"/>
            <a:ext cx="4714316" cy="1013890"/>
          </a:xfrm>
          <a:prstGeom prst="roundRect">
            <a:avLst>
              <a:gd name="adj" fmla="val 11037"/>
            </a:avLst>
          </a:prstGeom>
          <a:solidFill>
            <a:srgbClr val="FFFFFF"/>
          </a:solidFill>
          <a:ln w="127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100"/>
            </a:lvl1pPr>
          </a:lstStyle>
          <a:p>
            <a:r>
              <a:rPr dirty="0"/>
              <a:t>Swiggy/Zomato (India) &amp; all others have now become complete Marketplaces where they 1. own the customer, 2. Do the Delivery by themselves, 3. Also started competing </a:t>
            </a:r>
            <a:r>
              <a:rPr lang="en-US" dirty="0" smtClean="0"/>
              <a:t>(using</a:t>
            </a:r>
            <a:r>
              <a:rPr dirty="0" smtClean="0"/>
              <a:t> </a:t>
            </a:r>
            <a:r>
              <a:rPr dirty="0"/>
              <a:t>their own </a:t>
            </a:r>
            <a:r>
              <a:rPr dirty="0" smtClean="0"/>
              <a:t>businesses</a:t>
            </a:r>
            <a:r>
              <a:rPr lang="en-US" dirty="0" smtClean="0"/>
              <a:t>)</a:t>
            </a:r>
            <a:r>
              <a:rPr dirty="0" smtClean="0"/>
              <a:t> </a:t>
            </a:r>
            <a:r>
              <a:rPr dirty="0"/>
              <a:t>by becoming </a:t>
            </a:r>
            <a:r>
              <a:rPr lang="en-US" dirty="0" smtClean="0"/>
              <a:t>the Super-</a:t>
            </a:r>
            <a:r>
              <a:rPr dirty="0" smtClean="0"/>
              <a:t>supplier (</a:t>
            </a:r>
            <a:r>
              <a:rPr lang="en-US" dirty="0" smtClean="0"/>
              <a:t>thru </a:t>
            </a:r>
            <a:r>
              <a:rPr dirty="0" smtClean="0"/>
              <a:t>Central Kitchen</a:t>
            </a:r>
            <a:r>
              <a:rPr lang="en-US" dirty="0" smtClean="0"/>
              <a:t>s</a:t>
            </a:r>
            <a:r>
              <a:rPr dirty="0" smtClean="0"/>
              <a:t> </a:t>
            </a:r>
            <a:r>
              <a:rPr dirty="0"/>
              <a:t>or </a:t>
            </a:r>
            <a:r>
              <a:rPr dirty="0" smtClean="0"/>
              <a:t>Retailers</a:t>
            </a:r>
            <a:r>
              <a:rPr lang="en-US" dirty="0" smtClean="0"/>
              <a:t> under their de facto control</a:t>
            </a:r>
            <a:r>
              <a:rPr dirty="0" smtClean="0"/>
              <a:t>)!</a:t>
            </a:r>
            <a:endParaRPr dirty="0"/>
          </a:p>
        </p:txBody>
      </p:sp>
      <p:sp>
        <p:nvSpPr>
          <p:cNvPr id="614" name="Line"/>
          <p:cNvSpPr/>
          <p:nvPr/>
        </p:nvSpPr>
        <p:spPr>
          <a:xfrm>
            <a:off x="2625779" y="905041"/>
            <a:ext cx="1002380" cy="1"/>
          </a:xfrm>
          <a:prstGeom prst="line">
            <a:avLst/>
          </a:prstGeom>
          <a:ln w="25400">
            <a:solidFill>
              <a:schemeClr val="accent1"/>
            </a:solidFill>
            <a:tailEnd type="triangle"/>
          </a:ln>
          <a:effectLst>
            <a:outerShdw blurRad="38100" dist="23000" dir="5400000" rotWithShape="0">
              <a:srgbClr val="000000">
                <a:alpha val="34999"/>
              </a:srgbClr>
            </a:outerShdw>
          </a:effectLst>
        </p:spPr>
        <p:txBody>
          <a:bodyPr lIns="45718" tIns="45718" rIns="45718" bIns="45718"/>
          <a:lstStyle/>
          <a:p>
            <a:endParaRPr/>
          </a:p>
        </p:txBody>
      </p:sp>
      <p:sp>
        <p:nvSpPr>
          <p:cNvPr id="615" name="Line"/>
          <p:cNvSpPr/>
          <p:nvPr/>
        </p:nvSpPr>
        <p:spPr>
          <a:xfrm>
            <a:off x="5134610" y="905041"/>
            <a:ext cx="1002380" cy="1"/>
          </a:xfrm>
          <a:prstGeom prst="line">
            <a:avLst/>
          </a:prstGeom>
          <a:ln w="25400">
            <a:solidFill>
              <a:schemeClr val="accent1"/>
            </a:solidFill>
            <a:tailEnd type="triangle"/>
          </a:ln>
          <a:effectLst>
            <a:outerShdw blurRad="38100" dist="23000" dir="5400000" rotWithShape="0">
              <a:srgbClr val="000000">
                <a:alpha val="34999"/>
              </a:srgbClr>
            </a:outerShdw>
          </a:effectLst>
        </p:spPr>
        <p:txBody>
          <a:bodyPr lIns="45718" tIns="45718" rIns="45718" bIns="45718"/>
          <a:lstStyle/>
          <a:p>
            <a:endParaRPr/>
          </a:p>
        </p:txBody>
      </p:sp>
      <p:grpSp>
        <p:nvGrpSpPr>
          <p:cNvPr id="622" name="Group"/>
          <p:cNvGrpSpPr/>
          <p:nvPr/>
        </p:nvGrpSpPr>
        <p:grpSpPr>
          <a:xfrm>
            <a:off x="6725215" y="2392570"/>
            <a:ext cx="2189280" cy="987235"/>
            <a:chOff x="0" y="0"/>
            <a:chExt cx="2189279" cy="987233"/>
          </a:xfrm>
        </p:grpSpPr>
        <p:sp>
          <p:nvSpPr>
            <p:cNvPr id="616" name="No Brand Hijacking"/>
            <p:cNvSpPr/>
            <p:nvPr/>
          </p:nvSpPr>
          <p:spPr>
            <a:xfrm>
              <a:off x="376577" y="0"/>
              <a:ext cx="1471088" cy="330203"/>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100" b="1"/>
              </a:lvl1pPr>
            </a:lstStyle>
            <a:p>
              <a:r>
                <a:t>No Brand Hijacking</a:t>
              </a:r>
            </a:p>
          </p:txBody>
        </p:sp>
        <p:sp>
          <p:nvSpPr>
            <p:cNvPr id="617" name="Company owns Customer"/>
            <p:cNvSpPr/>
            <p:nvPr/>
          </p:nvSpPr>
          <p:spPr>
            <a:xfrm>
              <a:off x="376577" y="332693"/>
              <a:ext cx="1471088" cy="330204"/>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100" b="1"/>
              </a:lvl1pPr>
            </a:lstStyle>
            <a:p>
              <a:r>
                <a:t>Company owns Customer</a:t>
              </a:r>
            </a:p>
          </p:txBody>
        </p:sp>
        <p:sp>
          <p:nvSpPr>
            <p:cNvPr id="618" name="Non-Competing Partner"/>
            <p:cNvSpPr/>
            <p:nvPr/>
          </p:nvSpPr>
          <p:spPr>
            <a:xfrm>
              <a:off x="376577" y="657031"/>
              <a:ext cx="1812703" cy="330203"/>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100" b="1"/>
              </a:lvl1pPr>
            </a:lstStyle>
            <a:p>
              <a:r>
                <a:t>Non-Competing Partner</a:t>
              </a:r>
            </a:p>
          </p:txBody>
        </p:sp>
        <p:pic>
          <p:nvPicPr>
            <p:cNvPr id="619" name="Screen Shot 2020-06-02 at 8.32.58 AM.png" descr="Screen Shot 2020-06-02 at 8.32.58 AM.png"/>
            <p:cNvPicPr>
              <a:picLocks noChangeAspect="1"/>
            </p:cNvPicPr>
            <p:nvPr/>
          </p:nvPicPr>
          <p:blipFill>
            <a:blip r:embed="rId2">
              <a:extLst/>
            </a:blip>
            <a:stretch>
              <a:fillRect/>
            </a:stretch>
          </p:blipFill>
          <p:spPr>
            <a:xfrm>
              <a:off x="0" y="36437"/>
              <a:ext cx="278466" cy="282729"/>
            </a:xfrm>
            <a:prstGeom prst="rect">
              <a:avLst/>
            </a:prstGeom>
            <a:ln w="12700" cap="flat">
              <a:noFill/>
              <a:miter lim="400000"/>
            </a:ln>
            <a:effectLst/>
          </p:spPr>
        </p:pic>
        <p:pic>
          <p:nvPicPr>
            <p:cNvPr id="620" name="Screen Shot 2020-06-02 at 8.32.58 AM.png" descr="Screen Shot 2020-06-02 at 8.32.58 AM.png"/>
            <p:cNvPicPr>
              <a:picLocks noChangeAspect="1"/>
            </p:cNvPicPr>
            <p:nvPr/>
          </p:nvPicPr>
          <p:blipFill>
            <a:blip r:embed="rId2">
              <a:extLst/>
            </a:blip>
            <a:stretch>
              <a:fillRect/>
            </a:stretch>
          </p:blipFill>
          <p:spPr>
            <a:xfrm>
              <a:off x="3219" y="345873"/>
              <a:ext cx="278467" cy="282729"/>
            </a:xfrm>
            <a:prstGeom prst="rect">
              <a:avLst/>
            </a:prstGeom>
            <a:ln w="12700" cap="flat">
              <a:noFill/>
              <a:miter lim="400000"/>
            </a:ln>
            <a:effectLst/>
          </p:spPr>
        </p:pic>
        <p:pic>
          <p:nvPicPr>
            <p:cNvPr id="621" name="Screen Shot 2020-06-02 at 8.32.58 AM.png" descr="Screen Shot 2020-06-02 at 8.32.58 AM.png"/>
            <p:cNvPicPr>
              <a:picLocks noChangeAspect="1"/>
            </p:cNvPicPr>
            <p:nvPr/>
          </p:nvPicPr>
          <p:blipFill>
            <a:blip r:embed="rId2">
              <a:extLst/>
            </a:blip>
            <a:stretch>
              <a:fillRect/>
            </a:stretch>
          </p:blipFill>
          <p:spPr>
            <a:xfrm>
              <a:off x="25400" y="680768"/>
              <a:ext cx="278466" cy="282729"/>
            </a:xfrm>
            <a:prstGeom prst="rect">
              <a:avLst/>
            </a:prstGeom>
            <a:ln w="12700" cap="flat">
              <a:noFill/>
              <a:miter lim="400000"/>
            </a:ln>
            <a:effectLst/>
          </p:spPr>
        </p:pic>
      </p:grpSp>
      <p:grpSp>
        <p:nvGrpSpPr>
          <p:cNvPr id="629" name="Group"/>
          <p:cNvGrpSpPr/>
          <p:nvPr/>
        </p:nvGrpSpPr>
        <p:grpSpPr>
          <a:xfrm>
            <a:off x="6741786" y="3503388"/>
            <a:ext cx="1878265" cy="1140890"/>
            <a:chOff x="0" y="0"/>
            <a:chExt cx="1878263" cy="1140889"/>
          </a:xfrm>
        </p:grpSpPr>
        <p:sp>
          <p:nvSpPr>
            <p:cNvPr id="623" name="Brand Hijacking"/>
            <p:cNvSpPr/>
            <p:nvPr/>
          </p:nvSpPr>
          <p:spPr>
            <a:xfrm>
              <a:off x="371411" y="0"/>
              <a:ext cx="1233057" cy="362154"/>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100" b="1"/>
              </a:lvl1pPr>
            </a:lstStyle>
            <a:p>
              <a:r>
                <a:t>Brand Hijacking</a:t>
              </a:r>
            </a:p>
          </p:txBody>
        </p:sp>
        <p:sp>
          <p:nvSpPr>
            <p:cNvPr id="624" name="Competing Partner"/>
            <p:cNvSpPr/>
            <p:nvPr/>
          </p:nvSpPr>
          <p:spPr>
            <a:xfrm>
              <a:off x="346326" y="778736"/>
              <a:ext cx="1385890" cy="362154"/>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100" b="1"/>
              </a:lvl1pPr>
            </a:lstStyle>
            <a:p>
              <a:r>
                <a:t>Competing Partner</a:t>
              </a:r>
            </a:p>
          </p:txBody>
        </p:sp>
        <p:sp>
          <p:nvSpPr>
            <p:cNvPr id="625" name="No Ownership of Customers"/>
            <p:cNvSpPr/>
            <p:nvPr/>
          </p:nvSpPr>
          <p:spPr>
            <a:xfrm>
              <a:off x="358868" y="404387"/>
              <a:ext cx="1519396" cy="362154"/>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100" b="1"/>
              </a:lvl1pPr>
            </a:lstStyle>
            <a:p>
              <a:r>
                <a:t>No Ownership of Customers</a:t>
              </a:r>
            </a:p>
          </p:txBody>
        </p:sp>
        <p:pic>
          <p:nvPicPr>
            <p:cNvPr id="626" name="Screen Shot 2020-06-02 at 8.33.08 AM.png" descr="Screen Shot 2020-06-02 at 8.33.08 AM.png"/>
            <p:cNvPicPr>
              <a:picLocks noChangeAspect="1"/>
            </p:cNvPicPr>
            <p:nvPr/>
          </p:nvPicPr>
          <p:blipFill>
            <a:blip r:embed="rId3">
              <a:extLst/>
            </a:blip>
            <a:stretch>
              <a:fillRect/>
            </a:stretch>
          </p:blipFill>
          <p:spPr>
            <a:xfrm>
              <a:off x="0" y="63432"/>
              <a:ext cx="252664" cy="254001"/>
            </a:xfrm>
            <a:prstGeom prst="rect">
              <a:avLst/>
            </a:prstGeom>
            <a:ln w="12700" cap="flat">
              <a:noFill/>
              <a:miter lim="400000"/>
            </a:ln>
            <a:effectLst/>
          </p:spPr>
        </p:pic>
        <p:pic>
          <p:nvPicPr>
            <p:cNvPr id="627" name="Screen Shot 2020-06-02 at 8.33.08 AM.png" descr="Screen Shot 2020-06-02 at 8.33.08 AM.png"/>
            <p:cNvPicPr>
              <a:picLocks noChangeAspect="1"/>
            </p:cNvPicPr>
            <p:nvPr/>
          </p:nvPicPr>
          <p:blipFill>
            <a:blip r:embed="rId3">
              <a:extLst/>
            </a:blip>
            <a:stretch>
              <a:fillRect/>
            </a:stretch>
          </p:blipFill>
          <p:spPr>
            <a:xfrm>
              <a:off x="0" y="458463"/>
              <a:ext cx="252664" cy="254001"/>
            </a:xfrm>
            <a:prstGeom prst="rect">
              <a:avLst/>
            </a:prstGeom>
            <a:ln w="12700" cap="flat">
              <a:noFill/>
              <a:miter lim="400000"/>
            </a:ln>
            <a:effectLst/>
          </p:spPr>
        </p:pic>
        <p:pic>
          <p:nvPicPr>
            <p:cNvPr id="628" name="Screen Shot 2020-06-02 at 8.33.08 AM.png" descr="Screen Shot 2020-06-02 at 8.33.08 AM.png"/>
            <p:cNvPicPr>
              <a:picLocks noChangeAspect="1"/>
            </p:cNvPicPr>
            <p:nvPr/>
          </p:nvPicPr>
          <p:blipFill>
            <a:blip r:embed="rId3">
              <a:extLst/>
            </a:blip>
            <a:stretch>
              <a:fillRect/>
            </a:stretch>
          </p:blipFill>
          <p:spPr>
            <a:xfrm>
              <a:off x="0" y="815395"/>
              <a:ext cx="252664" cy="254001"/>
            </a:xfrm>
            <a:prstGeom prst="rect">
              <a:avLst/>
            </a:prstGeom>
            <a:ln w="12700" cap="flat">
              <a:noFill/>
              <a:miter lim="400000"/>
            </a:ln>
            <a:effectLst/>
          </p:spPr>
        </p:pic>
      </p:grpSp>
      <p:grpSp>
        <p:nvGrpSpPr>
          <p:cNvPr id="636" name="Group"/>
          <p:cNvGrpSpPr/>
          <p:nvPr/>
        </p:nvGrpSpPr>
        <p:grpSpPr>
          <a:xfrm>
            <a:off x="6725215" y="1253973"/>
            <a:ext cx="2189280" cy="987235"/>
            <a:chOff x="0" y="0"/>
            <a:chExt cx="2189279" cy="987233"/>
          </a:xfrm>
        </p:grpSpPr>
        <p:sp>
          <p:nvSpPr>
            <p:cNvPr id="630" name="No Brand Hijacking"/>
            <p:cNvSpPr/>
            <p:nvPr/>
          </p:nvSpPr>
          <p:spPr>
            <a:xfrm>
              <a:off x="376577" y="0"/>
              <a:ext cx="1471088" cy="330203"/>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100" b="1"/>
              </a:lvl1pPr>
            </a:lstStyle>
            <a:p>
              <a:r>
                <a:t>No Brand Hijacking</a:t>
              </a:r>
            </a:p>
          </p:txBody>
        </p:sp>
        <p:sp>
          <p:nvSpPr>
            <p:cNvPr id="631" name="Company owns Customer"/>
            <p:cNvSpPr/>
            <p:nvPr/>
          </p:nvSpPr>
          <p:spPr>
            <a:xfrm>
              <a:off x="376577" y="332693"/>
              <a:ext cx="1471088" cy="330204"/>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100" b="1"/>
              </a:lvl1pPr>
            </a:lstStyle>
            <a:p>
              <a:r>
                <a:t>Company owns Customer</a:t>
              </a:r>
            </a:p>
          </p:txBody>
        </p:sp>
        <p:sp>
          <p:nvSpPr>
            <p:cNvPr id="632" name="Non-Competing Partner"/>
            <p:cNvSpPr/>
            <p:nvPr/>
          </p:nvSpPr>
          <p:spPr>
            <a:xfrm>
              <a:off x="376577" y="657031"/>
              <a:ext cx="1812703" cy="330203"/>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100" b="1"/>
              </a:lvl1pPr>
            </a:lstStyle>
            <a:p>
              <a:r>
                <a:t>Non-Competing Partner</a:t>
              </a:r>
            </a:p>
          </p:txBody>
        </p:sp>
        <p:pic>
          <p:nvPicPr>
            <p:cNvPr id="633" name="Screen Shot 2020-06-02 at 8.32.58 AM.png" descr="Screen Shot 2020-06-02 at 8.32.58 AM.png"/>
            <p:cNvPicPr>
              <a:picLocks noChangeAspect="1"/>
            </p:cNvPicPr>
            <p:nvPr/>
          </p:nvPicPr>
          <p:blipFill>
            <a:blip r:embed="rId2">
              <a:extLst/>
            </a:blip>
            <a:stretch>
              <a:fillRect/>
            </a:stretch>
          </p:blipFill>
          <p:spPr>
            <a:xfrm>
              <a:off x="0" y="36437"/>
              <a:ext cx="278466" cy="282729"/>
            </a:xfrm>
            <a:prstGeom prst="rect">
              <a:avLst/>
            </a:prstGeom>
            <a:ln w="12700" cap="flat">
              <a:noFill/>
              <a:miter lim="400000"/>
            </a:ln>
            <a:effectLst/>
          </p:spPr>
        </p:pic>
        <p:pic>
          <p:nvPicPr>
            <p:cNvPr id="634" name="Screen Shot 2020-06-02 at 8.32.58 AM.png" descr="Screen Shot 2020-06-02 at 8.32.58 AM.png"/>
            <p:cNvPicPr>
              <a:picLocks noChangeAspect="1"/>
            </p:cNvPicPr>
            <p:nvPr/>
          </p:nvPicPr>
          <p:blipFill>
            <a:blip r:embed="rId2">
              <a:extLst/>
            </a:blip>
            <a:stretch>
              <a:fillRect/>
            </a:stretch>
          </p:blipFill>
          <p:spPr>
            <a:xfrm>
              <a:off x="3219" y="345873"/>
              <a:ext cx="278467" cy="282729"/>
            </a:xfrm>
            <a:prstGeom prst="rect">
              <a:avLst/>
            </a:prstGeom>
            <a:ln w="12700" cap="flat">
              <a:noFill/>
              <a:miter lim="400000"/>
            </a:ln>
            <a:effectLst/>
          </p:spPr>
        </p:pic>
        <p:pic>
          <p:nvPicPr>
            <p:cNvPr id="635" name="Screen Shot 2020-06-02 at 8.32.58 AM.png" descr="Screen Shot 2020-06-02 at 8.32.58 AM.png"/>
            <p:cNvPicPr>
              <a:picLocks noChangeAspect="1"/>
            </p:cNvPicPr>
            <p:nvPr/>
          </p:nvPicPr>
          <p:blipFill>
            <a:blip r:embed="rId2">
              <a:extLst/>
            </a:blip>
            <a:stretch>
              <a:fillRect/>
            </a:stretch>
          </p:blipFill>
          <p:spPr>
            <a:xfrm>
              <a:off x="25400" y="680768"/>
              <a:ext cx="278466" cy="282729"/>
            </a:xfrm>
            <a:prstGeom prst="rect">
              <a:avLst/>
            </a:prstGeom>
            <a:ln w="12700" cap="flat">
              <a:noFill/>
              <a:miter lim="400000"/>
            </a:ln>
            <a:effectLst/>
          </p:spPr>
        </p:pic>
      </p:grpSp>
      <p:sp>
        <p:nvSpPr>
          <p:cNvPr id="637" name="1"/>
          <p:cNvSpPr/>
          <p:nvPr/>
        </p:nvSpPr>
        <p:spPr>
          <a:xfrm>
            <a:off x="257789" y="1733687"/>
            <a:ext cx="254001" cy="254001"/>
          </a:xfrm>
          <a:prstGeom prst="ellipse">
            <a:avLst/>
          </a:prstGeom>
          <a:solidFill>
            <a:srgbClr val="DDDDD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400"/>
            </a:lvl1pPr>
          </a:lstStyle>
          <a:p>
            <a:r>
              <a:t>1</a:t>
            </a:r>
          </a:p>
        </p:txBody>
      </p:sp>
      <p:sp>
        <p:nvSpPr>
          <p:cNvPr id="638" name="2"/>
          <p:cNvSpPr/>
          <p:nvPr/>
        </p:nvSpPr>
        <p:spPr>
          <a:xfrm>
            <a:off x="257789" y="3953182"/>
            <a:ext cx="254001" cy="254001"/>
          </a:xfrm>
          <a:prstGeom prst="ellipse">
            <a:avLst/>
          </a:prstGeom>
          <a:solidFill>
            <a:srgbClr val="DDDDD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400"/>
            </a:lvl1pPr>
          </a:lstStyle>
          <a:p>
            <a:r>
              <a:t>2</a:t>
            </a:r>
          </a:p>
        </p:txBody>
      </p:sp>
      <p:sp>
        <p:nvSpPr>
          <p:cNvPr id="639" name="3"/>
          <p:cNvSpPr/>
          <p:nvPr/>
        </p:nvSpPr>
        <p:spPr>
          <a:xfrm>
            <a:off x="257789" y="2733116"/>
            <a:ext cx="254001" cy="254001"/>
          </a:xfrm>
          <a:prstGeom prst="ellipse">
            <a:avLst/>
          </a:prstGeom>
          <a:solidFill>
            <a:srgbClr val="DDDDD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400"/>
            </a:lvl1pPr>
          </a:lstStyle>
          <a:p>
            <a:r>
              <a:t>3</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Slide Number"/>
          <p:cNvSpPr txBox="1">
            <a:spLocks noGrp="1"/>
          </p:cNvSpPr>
          <p:nvPr>
            <p:ph type="sldNum" sz="quarter" idx="2"/>
          </p:nvPr>
        </p:nvSpPr>
        <p:spPr>
          <a:xfrm>
            <a:off x="8817210" y="4757408"/>
            <a:ext cx="250591" cy="39912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642" name="HyperLokal.in"/>
          <p:cNvSpPr/>
          <p:nvPr/>
        </p:nvSpPr>
        <p:spPr>
          <a:xfrm>
            <a:off x="311738" y="61492"/>
            <a:ext cx="8520524" cy="51664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2500" b="1" u="sng">
                <a:solidFill>
                  <a:srgbClr val="0000FF"/>
                </a:solidFill>
                <a:uFill>
                  <a:solidFill>
                    <a:srgbClr val="0000FF"/>
                  </a:solidFill>
                </a:uFill>
                <a:hlinkClick r:id="rId2"/>
              </a:defRPr>
            </a:lvl1pPr>
          </a:lstStyle>
          <a:p>
            <a:pPr>
              <a:defRPr u="none">
                <a:solidFill>
                  <a:srgbClr val="000000"/>
                </a:solidFill>
                <a:uFillTx/>
              </a:defRPr>
            </a:pPr>
            <a:r>
              <a:rPr lang="en-US" i="1" dirty="0" smtClean="0">
                <a:hlinkClick r:id="rId3"/>
              </a:rPr>
              <a:t>Yotto.in</a:t>
            </a:r>
            <a:endParaRPr u="sng" dirty="0">
              <a:solidFill>
                <a:srgbClr val="0000FF"/>
              </a:solidFill>
              <a:uFill>
                <a:solidFill>
                  <a:srgbClr val="0000FF"/>
                </a:solidFill>
              </a:uFill>
              <a:hlinkClick r:id="rId2"/>
            </a:endParaRPr>
          </a:p>
        </p:txBody>
      </p:sp>
      <p:sp>
        <p:nvSpPr>
          <p:cNvPr id="643" name="Yotto Aggregator"/>
          <p:cNvSpPr/>
          <p:nvPr/>
        </p:nvSpPr>
        <p:spPr>
          <a:xfrm>
            <a:off x="310543" y="2100484"/>
            <a:ext cx="1647364" cy="895445"/>
          </a:xfrm>
          <a:prstGeom prst="roundRect">
            <a:avLst>
              <a:gd name="adj" fmla="val 13343"/>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2000" b="1"/>
            </a:lvl1pPr>
          </a:lstStyle>
          <a:p>
            <a:r>
              <a:rPr lang="en-US" dirty="0" smtClean="0"/>
              <a:t>Yotto.in</a:t>
            </a:r>
            <a:br>
              <a:rPr lang="en-US" dirty="0" smtClean="0"/>
            </a:br>
            <a:r>
              <a:rPr lang="en-US" dirty="0" smtClean="0"/>
              <a:t>.in</a:t>
            </a:r>
            <a:endParaRPr dirty="0"/>
          </a:p>
        </p:txBody>
      </p:sp>
      <p:sp>
        <p:nvSpPr>
          <p:cNvPr id="644" name="Arrow"/>
          <p:cNvSpPr/>
          <p:nvPr/>
        </p:nvSpPr>
        <p:spPr>
          <a:xfrm>
            <a:off x="3854432" y="1481458"/>
            <a:ext cx="1621964" cy="2015771"/>
          </a:xfrm>
          <a:prstGeom prst="rightArrow">
            <a:avLst>
              <a:gd name="adj1" fmla="val 22332"/>
              <a:gd name="adj2" fmla="val 100000"/>
            </a:avLst>
          </a:prstGeom>
          <a:solidFill>
            <a:srgbClr val="DDDDDD"/>
          </a:solidFill>
          <a:ln w="12700">
            <a:miter lim="400000"/>
          </a:ln>
        </p:spPr>
        <p:txBody>
          <a:bodyPr lIns="45718" tIns="45718" rIns="45718" bIns="45718" anchor="ctr"/>
          <a:lstStyle/>
          <a:p>
            <a:endParaRPr/>
          </a:p>
        </p:txBody>
      </p:sp>
      <p:pic>
        <p:nvPicPr>
          <p:cNvPr id="645" name="Image" descr="Image"/>
          <p:cNvPicPr>
            <a:picLocks noChangeAspect="1"/>
          </p:cNvPicPr>
          <p:nvPr/>
        </p:nvPicPr>
        <p:blipFill>
          <a:blip r:embed="rId4">
            <a:extLst/>
          </a:blip>
          <a:stretch>
            <a:fillRect/>
          </a:stretch>
        </p:blipFill>
        <p:spPr>
          <a:xfrm>
            <a:off x="4029625" y="2062281"/>
            <a:ext cx="895444" cy="895445"/>
          </a:xfrm>
          <a:prstGeom prst="rect">
            <a:avLst/>
          </a:prstGeom>
          <a:ln w="12700">
            <a:miter lim="400000"/>
          </a:ln>
        </p:spPr>
      </p:pic>
      <p:sp>
        <p:nvSpPr>
          <p:cNvPr id="646" name="Swiggy…"/>
          <p:cNvSpPr/>
          <p:nvPr/>
        </p:nvSpPr>
        <p:spPr>
          <a:xfrm>
            <a:off x="2219913" y="2100484"/>
            <a:ext cx="1183856" cy="895445"/>
          </a:xfrm>
          <a:prstGeom prst="roundRect">
            <a:avLst>
              <a:gd name="adj" fmla="val 13343"/>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algn="ctr">
              <a:defRPr sz="2000" b="1"/>
            </a:pPr>
            <a:r>
              <a:t>Swiggy</a:t>
            </a:r>
          </a:p>
          <a:p>
            <a:pPr algn="ctr">
              <a:defRPr sz="2000" b="1"/>
            </a:pPr>
            <a:r>
              <a:t>Zomato</a:t>
            </a:r>
          </a:p>
        </p:txBody>
      </p:sp>
      <p:sp>
        <p:nvSpPr>
          <p:cNvPr id="647" name="+"/>
          <p:cNvSpPr/>
          <p:nvPr/>
        </p:nvSpPr>
        <p:spPr>
          <a:xfrm>
            <a:off x="3281603" y="2172798"/>
            <a:ext cx="518593" cy="658491"/>
          </a:xfrm>
          <a:prstGeom prst="roundRect">
            <a:avLst>
              <a:gd name="adj" fmla="val 16942"/>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4000" b="1"/>
            </a:lvl1pPr>
          </a:lstStyle>
          <a:p>
            <a:r>
              <a:t>+</a:t>
            </a:r>
          </a:p>
        </p:txBody>
      </p:sp>
      <p:sp>
        <p:nvSpPr>
          <p:cNvPr id="648" name="="/>
          <p:cNvSpPr/>
          <p:nvPr/>
        </p:nvSpPr>
        <p:spPr>
          <a:xfrm>
            <a:off x="1855227" y="2160098"/>
            <a:ext cx="518593" cy="658491"/>
          </a:xfrm>
          <a:prstGeom prst="roundRect">
            <a:avLst>
              <a:gd name="adj" fmla="val 16942"/>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4000" b="1"/>
            </a:lvl1pPr>
          </a:lstStyle>
          <a:p>
            <a:r>
              <a:t>=</a:t>
            </a:r>
          </a:p>
        </p:txBody>
      </p:sp>
      <p:grpSp>
        <p:nvGrpSpPr>
          <p:cNvPr id="665" name="Group"/>
          <p:cNvGrpSpPr/>
          <p:nvPr/>
        </p:nvGrpSpPr>
        <p:grpSpPr>
          <a:xfrm>
            <a:off x="5978531" y="761725"/>
            <a:ext cx="3146778" cy="3335278"/>
            <a:chOff x="0" y="0"/>
            <a:chExt cx="3146776" cy="3335276"/>
          </a:xfrm>
        </p:grpSpPr>
        <p:sp>
          <p:nvSpPr>
            <p:cNvPr id="649" name="Choice of Ordering &amp;/Or Delivery"/>
            <p:cNvSpPr/>
            <p:nvPr/>
          </p:nvSpPr>
          <p:spPr>
            <a:xfrm>
              <a:off x="0" y="28916"/>
              <a:ext cx="2696733" cy="6947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Autofit/>
            </a:bodyPr>
            <a:lstStyle>
              <a:lvl1pPr>
                <a:defRPr sz="1400" b="1"/>
              </a:lvl1pPr>
            </a:lstStyle>
            <a:p>
              <a:r>
                <a:t>Choice of Ordering &amp;/Or Delivery</a:t>
              </a:r>
            </a:p>
          </p:txBody>
        </p:sp>
        <p:sp>
          <p:nvSpPr>
            <p:cNvPr id="650" name="Customer Ownership"/>
            <p:cNvSpPr/>
            <p:nvPr/>
          </p:nvSpPr>
          <p:spPr>
            <a:xfrm>
              <a:off x="23123" y="2459160"/>
              <a:ext cx="2650487" cy="4075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Autofit/>
            </a:bodyPr>
            <a:lstStyle>
              <a:lvl1pPr>
                <a:defRPr sz="1400" b="1"/>
              </a:lvl1pPr>
            </a:lstStyle>
            <a:p>
              <a:r>
                <a:t>Customer Ownership</a:t>
              </a:r>
            </a:p>
          </p:txBody>
        </p:sp>
        <p:sp>
          <p:nvSpPr>
            <p:cNvPr id="651" name="Brand Ownership"/>
            <p:cNvSpPr/>
            <p:nvPr/>
          </p:nvSpPr>
          <p:spPr>
            <a:xfrm>
              <a:off x="23123" y="2916486"/>
              <a:ext cx="2650487" cy="4075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Autofit/>
            </a:bodyPr>
            <a:lstStyle>
              <a:lvl1pPr>
                <a:defRPr sz="1400" b="1"/>
              </a:lvl1pPr>
            </a:lstStyle>
            <a:p>
              <a:r>
                <a:t>Brand Ownership</a:t>
              </a:r>
            </a:p>
          </p:txBody>
        </p:sp>
        <p:sp>
          <p:nvSpPr>
            <p:cNvPr id="652" name="Internal Business Software"/>
            <p:cNvSpPr/>
            <p:nvPr/>
          </p:nvSpPr>
          <p:spPr>
            <a:xfrm>
              <a:off x="23123" y="2001834"/>
              <a:ext cx="3123654" cy="4075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Autofit/>
            </a:bodyPr>
            <a:lstStyle>
              <a:lvl1pPr>
                <a:defRPr sz="1400" b="1"/>
              </a:lvl1pPr>
            </a:lstStyle>
            <a:p>
              <a:r>
                <a:t>Internal Business Software</a:t>
              </a:r>
            </a:p>
          </p:txBody>
        </p:sp>
        <p:sp>
          <p:nvSpPr>
            <p:cNvPr id="653" name="Own Phone Ordering"/>
            <p:cNvSpPr/>
            <p:nvPr/>
          </p:nvSpPr>
          <p:spPr>
            <a:xfrm>
              <a:off x="23123" y="486241"/>
              <a:ext cx="2650487" cy="6947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Autofit/>
            </a:bodyPr>
            <a:lstStyle>
              <a:lvl1pPr>
                <a:defRPr sz="1400" b="1"/>
              </a:lvl1pPr>
            </a:lstStyle>
            <a:p>
              <a:r>
                <a:t>Own Phone Ordering</a:t>
              </a:r>
            </a:p>
          </p:txBody>
        </p:sp>
        <p:sp>
          <p:nvSpPr>
            <p:cNvPr id="654" name="Phone"/>
            <p:cNvSpPr/>
            <p:nvPr/>
          </p:nvSpPr>
          <p:spPr>
            <a:xfrm rot="10800000">
              <a:off x="2348074" y="560254"/>
              <a:ext cx="395269" cy="395289"/>
            </a:xfrm>
            <a:custGeom>
              <a:avLst/>
              <a:gdLst/>
              <a:ahLst/>
              <a:cxnLst>
                <a:cxn ang="0">
                  <a:pos x="wd2" y="hd2"/>
                </a:cxn>
                <a:cxn ang="5400000">
                  <a:pos x="wd2" y="hd2"/>
                </a:cxn>
                <a:cxn ang="10800000">
                  <a:pos x="wd2" y="hd2"/>
                </a:cxn>
                <a:cxn ang="16200000">
                  <a:pos x="wd2" y="hd2"/>
                </a:cxn>
              </a:cxnLst>
              <a:rect l="0" t="0" r="r" b="b"/>
              <a:pathLst>
                <a:path w="21279" h="21372" extrusionOk="0">
                  <a:moveTo>
                    <a:pt x="4456" y="0"/>
                  </a:moveTo>
                  <a:cubicBezTo>
                    <a:pt x="4319" y="3"/>
                    <a:pt x="4182" y="47"/>
                    <a:pt x="4065" y="134"/>
                  </a:cubicBezTo>
                  <a:lnTo>
                    <a:pt x="2615" y="1212"/>
                  </a:lnTo>
                  <a:lnTo>
                    <a:pt x="6378" y="6378"/>
                  </a:lnTo>
                  <a:lnTo>
                    <a:pt x="7829" y="5299"/>
                  </a:lnTo>
                  <a:cubicBezTo>
                    <a:pt x="8140" y="5067"/>
                    <a:pt x="8206" y="4624"/>
                    <a:pt x="7975" y="4311"/>
                  </a:cubicBezTo>
                  <a:lnTo>
                    <a:pt x="5072" y="311"/>
                  </a:lnTo>
                  <a:cubicBezTo>
                    <a:pt x="4920" y="104"/>
                    <a:pt x="4686" y="-4"/>
                    <a:pt x="4456" y="0"/>
                  </a:cubicBezTo>
                  <a:close/>
                  <a:moveTo>
                    <a:pt x="2209" y="1514"/>
                  </a:moveTo>
                  <a:cubicBezTo>
                    <a:pt x="2209" y="1514"/>
                    <a:pt x="-223" y="3454"/>
                    <a:pt x="16" y="7120"/>
                  </a:cubicBezTo>
                  <a:cubicBezTo>
                    <a:pt x="16" y="7120"/>
                    <a:pt x="1473" y="11065"/>
                    <a:pt x="5867" y="15478"/>
                  </a:cubicBezTo>
                  <a:cubicBezTo>
                    <a:pt x="10261" y="19891"/>
                    <a:pt x="14189" y="21356"/>
                    <a:pt x="14189" y="21356"/>
                  </a:cubicBezTo>
                  <a:cubicBezTo>
                    <a:pt x="17838" y="21596"/>
                    <a:pt x="19772" y="19154"/>
                    <a:pt x="19772" y="19154"/>
                  </a:cubicBezTo>
                  <a:lnTo>
                    <a:pt x="14628" y="15374"/>
                  </a:lnTo>
                  <a:cubicBezTo>
                    <a:pt x="13735" y="16397"/>
                    <a:pt x="12393" y="16575"/>
                    <a:pt x="11402" y="15580"/>
                  </a:cubicBezTo>
                  <a:lnTo>
                    <a:pt x="5767" y="9920"/>
                  </a:lnTo>
                  <a:cubicBezTo>
                    <a:pt x="4776" y="8925"/>
                    <a:pt x="4954" y="7577"/>
                    <a:pt x="5972" y="6680"/>
                  </a:cubicBezTo>
                  <a:lnTo>
                    <a:pt x="2209" y="1514"/>
                  </a:lnTo>
                  <a:close/>
                  <a:moveTo>
                    <a:pt x="16463" y="13230"/>
                  </a:moveTo>
                  <a:cubicBezTo>
                    <a:pt x="16285" y="13257"/>
                    <a:pt x="16117" y="13351"/>
                    <a:pt x="16002" y="13508"/>
                  </a:cubicBezTo>
                  <a:lnTo>
                    <a:pt x="14929" y="14965"/>
                  </a:lnTo>
                  <a:lnTo>
                    <a:pt x="20071" y="18746"/>
                  </a:lnTo>
                  <a:lnTo>
                    <a:pt x="21146" y="17289"/>
                  </a:lnTo>
                  <a:cubicBezTo>
                    <a:pt x="21377" y="16976"/>
                    <a:pt x="21297" y="16523"/>
                    <a:pt x="20968" y="16278"/>
                  </a:cubicBezTo>
                  <a:lnTo>
                    <a:pt x="16985" y="13361"/>
                  </a:lnTo>
                  <a:cubicBezTo>
                    <a:pt x="16829" y="13245"/>
                    <a:pt x="16641" y="13204"/>
                    <a:pt x="16463" y="13230"/>
                  </a:cubicBez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sp>
          <p:nvSpPr>
            <p:cNvPr id="655" name="Own App Ordering"/>
            <p:cNvSpPr/>
            <p:nvPr/>
          </p:nvSpPr>
          <p:spPr>
            <a:xfrm>
              <a:off x="23123" y="943567"/>
              <a:ext cx="2844513" cy="6947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Autofit/>
            </a:bodyPr>
            <a:lstStyle>
              <a:lvl1pPr>
                <a:defRPr sz="1400" b="1"/>
              </a:lvl1pPr>
            </a:lstStyle>
            <a:p>
              <a:r>
                <a:t>Own App Ordering</a:t>
              </a:r>
            </a:p>
          </p:txBody>
        </p:sp>
        <p:sp>
          <p:nvSpPr>
            <p:cNvPr id="656" name="Phone"/>
            <p:cNvSpPr/>
            <p:nvPr/>
          </p:nvSpPr>
          <p:spPr>
            <a:xfrm>
              <a:off x="2501741" y="1059375"/>
              <a:ext cx="220662" cy="454424"/>
            </a:xfrm>
            <a:custGeom>
              <a:avLst/>
              <a:gdLst/>
              <a:ahLst/>
              <a:cxnLst>
                <a:cxn ang="0">
                  <a:pos x="wd2" y="hd2"/>
                </a:cxn>
                <a:cxn ang="5400000">
                  <a:pos x="wd2" y="hd2"/>
                </a:cxn>
                <a:cxn ang="10800000">
                  <a:pos x="wd2" y="hd2"/>
                </a:cxn>
                <a:cxn ang="16200000">
                  <a:pos x="wd2" y="hd2"/>
                </a:cxn>
              </a:cxnLst>
              <a:rect l="0" t="0" r="r" b="b"/>
              <a:pathLst>
                <a:path w="21600" h="21600" extrusionOk="0">
                  <a:moveTo>
                    <a:pt x="2068" y="0"/>
                  </a:moveTo>
                  <a:cubicBezTo>
                    <a:pt x="934" y="0"/>
                    <a:pt x="0" y="453"/>
                    <a:pt x="0" y="1004"/>
                  </a:cubicBezTo>
                  <a:lnTo>
                    <a:pt x="0" y="20596"/>
                  </a:lnTo>
                  <a:cubicBezTo>
                    <a:pt x="0" y="21152"/>
                    <a:pt x="934" y="21600"/>
                    <a:pt x="2068" y="21600"/>
                  </a:cubicBezTo>
                  <a:lnTo>
                    <a:pt x="19532" y="21600"/>
                  </a:lnTo>
                  <a:cubicBezTo>
                    <a:pt x="20666" y="21600"/>
                    <a:pt x="21600" y="21147"/>
                    <a:pt x="21600" y="20596"/>
                  </a:cubicBezTo>
                  <a:lnTo>
                    <a:pt x="21600" y="1004"/>
                  </a:lnTo>
                  <a:cubicBezTo>
                    <a:pt x="21600" y="453"/>
                    <a:pt x="20677" y="0"/>
                    <a:pt x="19532" y="0"/>
                  </a:cubicBezTo>
                  <a:lnTo>
                    <a:pt x="2068" y="0"/>
                  </a:lnTo>
                  <a:close/>
                  <a:moveTo>
                    <a:pt x="9142" y="1350"/>
                  </a:moveTo>
                  <a:lnTo>
                    <a:pt x="12468" y="1350"/>
                  </a:lnTo>
                  <a:cubicBezTo>
                    <a:pt x="12758" y="1350"/>
                    <a:pt x="12990" y="1463"/>
                    <a:pt x="12990" y="1604"/>
                  </a:cubicBezTo>
                  <a:cubicBezTo>
                    <a:pt x="12990" y="1744"/>
                    <a:pt x="12758" y="1858"/>
                    <a:pt x="12468" y="1858"/>
                  </a:cubicBezTo>
                  <a:lnTo>
                    <a:pt x="9142" y="1858"/>
                  </a:lnTo>
                  <a:cubicBezTo>
                    <a:pt x="8853" y="1858"/>
                    <a:pt x="8621" y="1744"/>
                    <a:pt x="8621" y="1604"/>
                  </a:cubicBezTo>
                  <a:cubicBezTo>
                    <a:pt x="8621" y="1463"/>
                    <a:pt x="8853" y="1350"/>
                    <a:pt x="9142" y="1350"/>
                  </a:cubicBezTo>
                  <a:close/>
                  <a:moveTo>
                    <a:pt x="1477" y="2927"/>
                  </a:moveTo>
                  <a:lnTo>
                    <a:pt x="20123" y="2927"/>
                  </a:lnTo>
                  <a:lnTo>
                    <a:pt x="20123" y="18985"/>
                  </a:lnTo>
                  <a:lnTo>
                    <a:pt x="1477" y="18985"/>
                  </a:lnTo>
                  <a:lnTo>
                    <a:pt x="1477" y="2927"/>
                  </a:ln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sp>
          <p:nvSpPr>
            <p:cNvPr id="657" name="Own Portal Ordering"/>
            <p:cNvSpPr/>
            <p:nvPr/>
          </p:nvSpPr>
          <p:spPr>
            <a:xfrm>
              <a:off x="23123" y="1400893"/>
              <a:ext cx="2844513" cy="6947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Autofit/>
            </a:bodyPr>
            <a:lstStyle>
              <a:lvl1pPr>
                <a:defRPr sz="1400" b="1"/>
              </a:lvl1pPr>
            </a:lstStyle>
            <a:p>
              <a:r>
                <a:t>Own Portal Ordering</a:t>
              </a:r>
            </a:p>
          </p:txBody>
        </p:sp>
        <p:sp>
          <p:nvSpPr>
            <p:cNvPr id="658" name="Notebook"/>
            <p:cNvSpPr/>
            <p:nvPr/>
          </p:nvSpPr>
          <p:spPr>
            <a:xfrm>
              <a:off x="2359126" y="1603760"/>
              <a:ext cx="505893" cy="283383"/>
            </a:xfrm>
            <a:custGeom>
              <a:avLst/>
              <a:gdLst/>
              <a:ahLst/>
              <a:cxnLst>
                <a:cxn ang="0">
                  <a:pos x="wd2" y="hd2"/>
                </a:cxn>
                <a:cxn ang="5400000">
                  <a:pos x="wd2" y="hd2"/>
                </a:cxn>
                <a:cxn ang="10800000">
                  <a:pos x="wd2" y="hd2"/>
                </a:cxn>
                <a:cxn ang="16200000">
                  <a:pos x="wd2" y="hd2"/>
                </a:cxn>
              </a:cxnLst>
              <a:rect l="0" t="0" r="r" b="b"/>
              <a:pathLst>
                <a:path w="21600" h="21599" extrusionOk="0">
                  <a:moveTo>
                    <a:pt x="1952" y="0"/>
                  </a:moveTo>
                  <a:cubicBezTo>
                    <a:pt x="1421" y="0"/>
                    <a:pt x="1439" y="771"/>
                    <a:pt x="1439" y="1718"/>
                  </a:cubicBezTo>
                  <a:lnTo>
                    <a:pt x="1439" y="19328"/>
                  </a:lnTo>
                  <a:lnTo>
                    <a:pt x="0" y="19328"/>
                  </a:lnTo>
                  <a:cubicBezTo>
                    <a:pt x="0" y="19328"/>
                    <a:pt x="0" y="19890"/>
                    <a:pt x="0" y="20529"/>
                  </a:cubicBezTo>
                  <a:cubicBezTo>
                    <a:pt x="0" y="21600"/>
                    <a:pt x="190" y="21599"/>
                    <a:pt x="896" y="21599"/>
                  </a:cubicBezTo>
                  <a:lnTo>
                    <a:pt x="10332" y="21599"/>
                  </a:lnTo>
                  <a:lnTo>
                    <a:pt x="11268" y="21599"/>
                  </a:lnTo>
                  <a:lnTo>
                    <a:pt x="20704" y="21599"/>
                  </a:lnTo>
                  <a:cubicBezTo>
                    <a:pt x="21367" y="21599"/>
                    <a:pt x="21600" y="21600"/>
                    <a:pt x="21600" y="20529"/>
                  </a:cubicBezTo>
                  <a:cubicBezTo>
                    <a:pt x="21600" y="19890"/>
                    <a:pt x="21600" y="19328"/>
                    <a:pt x="21600" y="19328"/>
                  </a:cubicBezTo>
                  <a:lnTo>
                    <a:pt x="20161" y="19328"/>
                  </a:lnTo>
                  <a:lnTo>
                    <a:pt x="20161" y="1718"/>
                  </a:lnTo>
                  <a:cubicBezTo>
                    <a:pt x="20161" y="771"/>
                    <a:pt x="20196" y="0"/>
                    <a:pt x="19665" y="0"/>
                  </a:cubicBezTo>
                  <a:lnTo>
                    <a:pt x="1952" y="0"/>
                  </a:lnTo>
                  <a:close/>
                  <a:moveTo>
                    <a:pt x="2475" y="1849"/>
                  </a:moveTo>
                  <a:lnTo>
                    <a:pt x="19125" y="1849"/>
                  </a:lnTo>
                  <a:lnTo>
                    <a:pt x="19125" y="19328"/>
                  </a:lnTo>
                  <a:lnTo>
                    <a:pt x="11268" y="19328"/>
                  </a:lnTo>
                  <a:lnTo>
                    <a:pt x="10332" y="19328"/>
                  </a:lnTo>
                  <a:lnTo>
                    <a:pt x="2475" y="19328"/>
                  </a:lnTo>
                  <a:lnTo>
                    <a:pt x="2475" y="1849"/>
                  </a:ln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sp>
          <p:nvSpPr>
            <p:cNvPr id="659" name="Gear"/>
            <p:cNvSpPr/>
            <p:nvPr/>
          </p:nvSpPr>
          <p:spPr>
            <a:xfrm>
              <a:off x="2411175" y="1976301"/>
              <a:ext cx="401795" cy="400051"/>
            </a:xfrm>
            <a:custGeom>
              <a:avLst/>
              <a:gdLst/>
              <a:ahLst/>
              <a:cxnLst>
                <a:cxn ang="0">
                  <a:pos x="wd2" y="hd2"/>
                </a:cxn>
                <a:cxn ang="5400000">
                  <a:pos x="wd2" y="hd2"/>
                </a:cxn>
                <a:cxn ang="10800000">
                  <a:pos x="wd2" y="hd2"/>
                </a:cxn>
                <a:cxn ang="16200000">
                  <a:pos x="wd2" y="hd2"/>
                </a:cxn>
              </a:cxnLst>
              <a:rect l="0" t="0" r="r" b="b"/>
              <a:pathLst>
                <a:path w="21600" h="21599" extrusionOk="0">
                  <a:moveTo>
                    <a:pt x="9384" y="0"/>
                  </a:moveTo>
                  <a:cubicBezTo>
                    <a:pt x="9373" y="0"/>
                    <a:pt x="9237" y="27"/>
                    <a:pt x="9075" y="54"/>
                  </a:cubicBezTo>
                  <a:lnTo>
                    <a:pt x="7468" y="445"/>
                  </a:lnTo>
                  <a:cubicBezTo>
                    <a:pt x="7312" y="494"/>
                    <a:pt x="7177" y="531"/>
                    <a:pt x="7166" y="537"/>
                  </a:cubicBezTo>
                  <a:cubicBezTo>
                    <a:pt x="7161" y="542"/>
                    <a:pt x="7154" y="677"/>
                    <a:pt x="7154" y="840"/>
                  </a:cubicBezTo>
                  <a:lnTo>
                    <a:pt x="7166" y="1761"/>
                  </a:lnTo>
                  <a:cubicBezTo>
                    <a:pt x="7166" y="1924"/>
                    <a:pt x="7047" y="2119"/>
                    <a:pt x="6902" y="2190"/>
                  </a:cubicBezTo>
                  <a:lnTo>
                    <a:pt x="6151" y="2574"/>
                  </a:lnTo>
                  <a:cubicBezTo>
                    <a:pt x="6006" y="2655"/>
                    <a:pt x="5778" y="2644"/>
                    <a:pt x="5649" y="2547"/>
                  </a:cubicBezTo>
                  <a:lnTo>
                    <a:pt x="4900" y="2010"/>
                  </a:lnTo>
                  <a:cubicBezTo>
                    <a:pt x="4765" y="1913"/>
                    <a:pt x="4651" y="1842"/>
                    <a:pt x="4645" y="1848"/>
                  </a:cubicBezTo>
                  <a:cubicBezTo>
                    <a:pt x="4640" y="1853"/>
                    <a:pt x="4527" y="1941"/>
                    <a:pt x="4398" y="2044"/>
                  </a:cubicBezTo>
                  <a:lnTo>
                    <a:pt x="3162" y="3116"/>
                  </a:lnTo>
                  <a:cubicBezTo>
                    <a:pt x="3043" y="3230"/>
                    <a:pt x="2941" y="3327"/>
                    <a:pt x="2936" y="3333"/>
                  </a:cubicBezTo>
                  <a:cubicBezTo>
                    <a:pt x="2930" y="3338"/>
                    <a:pt x="2990" y="3462"/>
                    <a:pt x="3065" y="3609"/>
                  </a:cubicBezTo>
                  <a:lnTo>
                    <a:pt x="3490" y="4401"/>
                  </a:lnTo>
                  <a:cubicBezTo>
                    <a:pt x="3566" y="4548"/>
                    <a:pt x="3551" y="4769"/>
                    <a:pt x="3448" y="4899"/>
                  </a:cubicBezTo>
                  <a:lnTo>
                    <a:pt x="2909" y="5648"/>
                  </a:lnTo>
                  <a:cubicBezTo>
                    <a:pt x="2817" y="5783"/>
                    <a:pt x="2612" y="5879"/>
                    <a:pt x="2450" y="5858"/>
                  </a:cubicBezTo>
                  <a:lnTo>
                    <a:pt x="1548" y="5739"/>
                  </a:lnTo>
                  <a:cubicBezTo>
                    <a:pt x="1386" y="5717"/>
                    <a:pt x="1251" y="5707"/>
                    <a:pt x="1246" y="5712"/>
                  </a:cubicBezTo>
                  <a:cubicBezTo>
                    <a:pt x="1241" y="5717"/>
                    <a:pt x="1181" y="5848"/>
                    <a:pt x="1111" y="6000"/>
                  </a:cubicBezTo>
                  <a:lnTo>
                    <a:pt x="518" y="7483"/>
                  </a:lnTo>
                  <a:cubicBezTo>
                    <a:pt x="464" y="7640"/>
                    <a:pt x="420" y="7776"/>
                    <a:pt x="415" y="7781"/>
                  </a:cubicBezTo>
                  <a:cubicBezTo>
                    <a:pt x="415" y="7792"/>
                    <a:pt x="523" y="7874"/>
                    <a:pt x="658" y="7966"/>
                  </a:cubicBezTo>
                  <a:lnTo>
                    <a:pt x="1381" y="8454"/>
                  </a:lnTo>
                  <a:cubicBezTo>
                    <a:pt x="1516" y="8546"/>
                    <a:pt x="1602" y="8752"/>
                    <a:pt x="1570" y="8914"/>
                  </a:cubicBezTo>
                  <a:lnTo>
                    <a:pt x="1420" y="9944"/>
                  </a:lnTo>
                  <a:cubicBezTo>
                    <a:pt x="1404" y="10106"/>
                    <a:pt x="1263" y="10291"/>
                    <a:pt x="1106" y="10345"/>
                  </a:cubicBezTo>
                  <a:lnTo>
                    <a:pt x="280" y="10648"/>
                  </a:lnTo>
                  <a:cubicBezTo>
                    <a:pt x="123" y="10702"/>
                    <a:pt x="0" y="10758"/>
                    <a:pt x="0" y="10769"/>
                  </a:cubicBezTo>
                  <a:cubicBezTo>
                    <a:pt x="0" y="10779"/>
                    <a:pt x="6" y="10919"/>
                    <a:pt x="17" y="11082"/>
                  </a:cubicBezTo>
                  <a:lnTo>
                    <a:pt x="167" y="12626"/>
                  </a:lnTo>
                  <a:cubicBezTo>
                    <a:pt x="194" y="12789"/>
                    <a:pt x="210" y="12930"/>
                    <a:pt x="216" y="12941"/>
                  </a:cubicBezTo>
                  <a:cubicBezTo>
                    <a:pt x="216" y="12952"/>
                    <a:pt x="350" y="12974"/>
                    <a:pt x="518" y="12990"/>
                  </a:cubicBezTo>
                  <a:lnTo>
                    <a:pt x="1354" y="13082"/>
                  </a:lnTo>
                  <a:cubicBezTo>
                    <a:pt x="1516" y="13098"/>
                    <a:pt x="1688" y="13245"/>
                    <a:pt x="1737" y="13402"/>
                  </a:cubicBezTo>
                  <a:lnTo>
                    <a:pt x="2121" y="14501"/>
                  </a:lnTo>
                  <a:cubicBezTo>
                    <a:pt x="2181" y="14653"/>
                    <a:pt x="2142" y="14881"/>
                    <a:pt x="2028" y="15000"/>
                  </a:cubicBezTo>
                  <a:lnTo>
                    <a:pt x="1457" y="15624"/>
                  </a:lnTo>
                  <a:cubicBezTo>
                    <a:pt x="1349" y="15743"/>
                    <a:pt x="1258" y="15850"/>
                    <a:pt x="1263" y="15856"/>
                  </a:cubicBezTo>
                  <a:cubicBezTo>
                    <a:pt x="1268" y="15861"/>
                    <a:pt x="1338" y="15986"/>
                    <a:pt x="1425" y="16127"/>
                  </a:cubicBezTo>
                  <a:lnTo>
                    <a:pt x="2256" y="17380"/>
                  </a:lnTo>
                  <a:cubicBezTo>
                    <a:pt x="2353" y="17510"/>
                    <a:pt x="2440" y="17623"/>
                    <a:pt x="2445" y="17634"/>
                  </a:cubicBezTo>
                  <a:cubicBezTo>
                    <a:pt x="2450" y="17639"/>
                    <a:pt x="2579" y="17595"/>
                    <a:pt x="2730" y="17535"/>
                  </a:cubicBezTo>
                  <a:lnTo>
                    <a:pt x="3490" y="17232"/>
                  </a:lnTo>
                  <a:cubicBezTo>
                    <a:pt x="3641" y="17173"/>
                    <a:pt x="3863" y="17216"/>
                    <a:pt x="3976" y="17336"/>
                  </a:cubicBezTo>
                  <a:lnTo>
                    <a:pt x="4905" y="18192"/>
                  </a:lnTo>
                  <a:cubicBezTo>
                    <a:pt x="5029" y="18295"/>
                    <a:pt x="5100" y="18511"/>
                    <a:pt x="5062" y="18673"/>
                  </a:cubicBezTo>
                  <a:lnTo>
                    <a:pt x="4851" y="19476"/>
                  </a:lnTo>
                  <a:cubicBezTo>
                    <a:pt x="4808" y="19633"/>
                    <a:pt x="4780" y="19769"/>
                    <a:pt x="4785" y="19774"/>
                  </a:cubicBezTo>
                  <a:cubicBezTo>
                    <a:pt x="4791" y="19780"/>
                    <a:pt x="4915" y="19850"/>
                    <a:pt x="5055" y="19937"/>
                  </a:cubicBezTo>
                  <a:lnTo>
                    <a:pt x="6345" y="20631"/>
                  </a:lnTo>
                  <a:cubicBezTo>
                    <a:pt x="6491" y="20701"/>
                    <a:pt x="6621" y="20761"/>
                    <a:pt x="6632" y="20766"/>
                  </a:cubicBezTo>
                  <a:cubicBezTo>
                    <a:pt x="6637" y="20772"/>
                    <a:pt x="6735" y="20668"/>
                    <a:pt x="6843" y="20543"/>
                  </a:cubicBezTo>
                  <a:lnTo>
                    <a:pt x="7370" y="19932"/>
                  </a:lnTo>
                  <a:cubicBezTo>
                    <a:pt x="7478" y="19807"/>
                    <a:pt x="7694" y="19742"/>
                    <a:pt x="7851" y="19791"/>
                  </a:cubicBezTo>
                  <a:lnTo>
                    <a:pt x="9136" y="20116"/>
                  </a:lnTo>
                  <a:cubicBezTo>
                    <a:pt x="9298" y="20149"/>
                    <a:pt x="9459" y="20306"/>
                    <a:pt x="9497" y="20468"/>
                  </a:cubicBezTo>
                  <a:lnTo>
                    <a:pt x="9680" y="21259"/>
                  </a:lnTo>
                  <a:cubicBezTo>
                    <a:pt x="9718" y="21422"/>
                    <a:pt x="9756" y="21552"/>
                    <a:pt x="9761" y="21552"/>
                  </a:cubicBezTo>
                  <a:cubicBezTo>
                    <a:pt x="9767" y="21552"/>
                    <a:pt x="9911" y="21562"/>
                    <a:pt x="10073" y="21573"/>
                  </a:cubicBezTo>
                  <a:lnTo>
                    <a:pt x="10500" y="21595"/>
                  </a:lnTo>
                  <a:cubicBezTo>
                    <a:pt x="10662" y="21600"/>
                    <a:pt x="10931" y="21600"/>
                    <a:pt x="11098" y="21595"/>
                  </a:cubicBezTo>
                  <a:lnTo>
                    <a:pt x="11525" y="21573"/>
                  </a:lnTo>
                  <a:cubicBezTo>
                    <a:pt x="11687" y="21562"/>
                    <a:pt x="11828" y="21552"/>
                    <a:pt x="11839" y="21552"/>
                  </a:cubicBezTo>
                  <a:cubicBezTo>
                    <a:pt x="11849" y="21552"/>
                    <a:pt x="11882" y="21416"/>
                    <a:pt x="11920" y="21259"/>
                  </a:cubicBezTo>
                  <a:lnTo>
                    <a:pt x="12103" y="20468"/>
                  </a:lnTo>
                  <a:cubicBezTo>
                    <a:pt x="12141" y="20306"/>
                    <a:pt x="12302" y="20149"/>
                    <a:pt x="12464" y="20116"/>
                  </a:cubicBezTo>
                  <a:lnTo>
                    <a:pt x="13749" y="19791"/>
                  </a:lnTo>
                  <a:cubicBezTo>
                    <a:pt x="13906" y="19742"/>
                    <a:pt x="14120" y="19807"/>
                    <a:pt x="14228" y="19932"/>
                  </a:cubicBezTo>
                  <a:lnTo>
                    <a:pt x="14757" y="20543"/>
                  </a:lnTo>
                  <a:cubicBezTo>
                    <a:pt x="14865" y="20668"/>
                    <a:pt x="14957" y="20767"/>
                    <a:pt x="14968" y="20766"/>
                  </a:cubicBezTo>
                  <a:cubicBezTo>
                    <a:pt x="14974" y="20761"/>
                    <a:pt x="15102" y="20701"/>
                    <a:pt x="15253" y="20631"/>
                  </a:cubicBezTo>
                  <a:lnTo>
                    <a:pt x="16543" y="19937"/>
                  </a:lnTo>
                  <a:cubicBezTo>
                    <a:pt x="16683" y="19850"/>
                    <a:pt x="16802" y="19780"/>
                    <a:pt x="16813" y="19774"/>
                  </a:cubicBezTo>
                  <a:cubicBezTo>
                    <a:pt x="16818" y="19769"/>
                    <a:pt x="16792" y="19633"/>
                    <a:pt x="16749" y="19476"/>
                  </a:cubicBezTo>
                  <a:lnTo>
                    <a:pt x="16538" y="18673"/>
                  </a:lnTo>
                  <a:cubicBezTo>
                    <a:pt x="16495" y="18516"/>
                    <a:pt x="16565" y="18301"/>
                    <a:pt x="16695" y="18192"/>
                  </a:cubicBezTo>
                  <a:lnTo>
                    <a:pt x="17622" y="17336"/>
                  </a:lnTo>
                  <a:cubicBezTo>
                    <a:pt x="17736" y="17216"/>
                    <a:pt x="17957" y="17173"/>
                    <a:pt x="18108" y="17232"/>
                  </a:cubicBezTo>
                  <a:lnTo>
                    <a:pt x="18868" y="17535"/>
                  </a:lnTo>
                  <a:cubicBezTo>
                    <a:pt x="19019" y="17595"/>
                    <a:pt x="19150" y="17639"/>
                    <a:pt x="19155" y="17634"/>
                  </a:cubicBezTo>
                  <a:cubicBezTo>
                    <a:pt x="19160" y="17628"/>
                    <a:pt x="19247" y="17515"/>
                    <a:pt x="19344" y="17380"/>
                  </a:cubicBezTo>
                  <a:lnTo>
                    <a:pt x="20175" y="16127"/>
                  </a:lnTo>
                  <a:cubicBezTo>
                    <a:pt x="20262" y="15986"/>
                    <a:pt x="20332" y="15861"/>
                    <a:pt x="20337" y="15856"/>
                  </a:cubicBezTo>
                  <a:cubicBezTo>
                    <a:pt x="20342" y="15850"/>
                    <a:pt x="20256" y="15743"/>
                    <a:pt x="20143" y="15624"/>
                  </a:cubicBezTo>
                  <a:lnTo>
                    <a:pt x="19570" y="14989"/>
                  </a:lnTo>
                  <a:cubicBezTo>
                    <a:pt x="19462" y="14869"/>
                    <a:pt x="19419" y="14642"/>
                    <a:pt x="19479" y="14491"/>
                  </a:cubicBezTo>
                  <a:lnTo>
                    <a:pt x="19862" y="13390"/>
                  </a:lnTo>
                  <a:cubicBezTo>
                    <a:pt x="19910" y="13233"/>
                    <a:pt x="20082" y="13088"/>
                    <a:pt x="20244" y="13072"/>
                  </a:cubicBezTo>
                  <a:lnTo>
                    <a:pt x="21081" y="12978"/>
                  </a:lnTo>
                  <a:cubicBezTo>
                    <a:pt x="21243" y="12962"/>
                    <a:pt x="21379" y="12940"/>
                    <a:pt x="21384" y="12929"/>
                  </a:cubicBezTo>
                  <a:cubicBezTo>
                    <a:pt x="21384" y="12918"/>
                    <a:pt x="21404" y="12784"/>
                    <a:pt x="21431" y="12616"/>
                  </a:cubicBezTo>
                  <a:lnTo>
                    <a:pt x="21583" y="11072"/>
                  </a:lnTo>
                  <a:cubicBezTo>
                    <a:pt x="21594" y="10909"/>
                    <a:pt x="21600" y="10767"/>
                    <a:pt x="21600" y="10757"/>
                  </a:cubicBezTo>
                  <a:cubicBezTo>
                    <a:pt x="21584" y="10757"/>
                    <a:pt x="21460" y="10702"/>
                    <a:pt x="21303" y="10648"/>
                  </a:cubicBezTo>
                  <a:lnTo>
                    <a:pt x="20477" y="10345"/>
                  </a:lnTo>
                  <a:cubicBezTo>
                    <a:pt x="20321" y="10291"/>
                    <a:pt x="20180" y="10106"/>
                    <a:pt x="20163" y="9944"/>
                  </a:cubicBezTo>
                  <a:lnTo>
                    <a:pt x="20013" y="8914"/>
                  </a:lnTo>
                  <a:cubicBezTo>
                    <a:pt x="19981" y="8752"/>
                    <a:pt x="20067" y="8546"/>
                    <a:pt x="20202" y="8454"/>
                  </a:cubicBezTo>
                  <a:lnTo>
                    <a:pt x="20926" y="7966"/>
                  </a:lnTo>
                  <a:cubicBezTo>
                    <a:pt x="21060" y="7874"/>
                    <a:pt x="21174" y="7792"/>
                    <a:pt x="21168" y="7781"/>
                  </a:cubicBezTo>
                  <a:cubicBezTo>
                    <a:pt x="21168" y="7770"/>
                    <a:pt x="21119" y="7640"/>
                    <a:pt x="21065" y="7483"/>
                  </a:cubicBezTo>
                  <a:lnTo>
                    <a:pt x="20472" y="6000"/>
                  </a:lnTo>
                  <a:cubicBezTo>
                    <a:pt x="20402" y="5848"/>
                    <a:pt x="20342" y="5723"/>
                    <a:pt x="20337" y="5712"/>
                  </a:cubicBezTo>
                  <a:cubicBezTo>
                    <a:pt x="20332" y="5701"/>
                    <a:pt x="20197" y="5717"/>
                    <a:pt x="20035" y="5739"/>
                  </a:cubicBezTo>
                  <a:lnTo>
                    <a:pt x="19133" y="5858"/>
                  </a:lnTo>
                  <a:cubicBezTo>
                    <a:pt x="18971" y="5879"/>
                    <a:pt x="18761" y="5788"/>
                    <a:pt x="18674" y="5648"/>
                  </a:cubicBezTo>
                  <a:lnTo>
                    <a:pt x="18135" y="4899"/>
                  </a:lnTo>
                  <a:cubicBezTo>
                    <a:pt x="18032" y="4769"/>
                    <a:pt x="18017" y="4548"/>
                    <a:pt x="18093" y="4401"/>
                  </a:cubicBezTo>
                  <a:lnTo>
                    <a:pt x="18518" y="3609"/>
                  </a:lnTo>
                  <a:cubicBezTo>
                    <a:pt x="18593" y="3462"/>
                    <a:pt x="18653" y="3338"/>
                    <a:pt x="18647" y="3333"/>
                  </a:cubicBezTo>
                  <a:cubicBezTo>
                    <a:pt x="18642" y="3327"/>
                    <a:pt x="18540" y="3230"/>
                    <a:pt x="18422" y="3116"/>
                  </a:cubicBezTo>
                  <a:lnTo>
                    <a:pt x="17186" y="2044"/>
                  </a:lnTo>
                  <a:cubicBezTo>
                    <a:pt x="17056" y="1941"/>
                    <a:pt x="16943" y="1853"/>
                    <a:pt x="16938" y="1848"/>
                  </a:cubicBezTo>
                  <a:cubicBezTo>
                    <a:pt x="16932" y="1842"/>
                    <a:pt x="16813" y="1918"/>
                    <a:pt x="16683" y="2010"/>
                  </a:cubicBezTo>
                  <a:lnTo>
                    <a:pt x="15934" y="2547"/>
                  </a:lnTo>
                  <a:cubicBezTo>
                    <a:pt x="15800" y="2644"/>
                    <a:pt x="15572" y="2655"/>
                    <a:pt x="15432" y="2574"/>
                  </a:cubicBezTo>
                  <a:lnTo>
                    <a:pt x="14682" y="2190"/>
                  </a:lnTo>
                  <a:cubicBezTo>
                    <a:pt x="14531" y="2119"/>
                    <a:pt x="14411" y="1929"/>
                    <a:pt x="14417" y="1761"/>
                  </a:cubicBezTo>
                  <a:lnTo>
                    <a:pt x="14429" y="840"/>
                  </a:lnTo>
                  <a:cubicBezTo>
                    <a:pt x="14429" y="677"/>
                    <a:pt x="14428" y="537"/>
                    <a:pt x="14417" y="537"/>
                  </a:cubicBezTo>
                  <a:cubicBezTo>
                    <a:pt x="14411" y="531"/>
                    <a:pt x="14272" y="494"/>
                    <a:pt x="14115" y="445"/>
                  </a:cubicBezTo>
                  <a:lnTo>
                    <a:pt x="12508" y="54"/>
                  </a:lnTo>
                  <a:cubicBezTo>
                    <a:pt x="12346" y="22"/>
                    <a:pt x="12205" y="0"/>
                    <a:pt x="12200" y="0"/>
                  </a:cubicBezTo>
                  <a:cubicBezTo>
                    <a:pt x="12189" y="0"/>
                    <a:pt x="12125" y="120"/>
                    <a:pt x="12049" y="266"/>
                  </a:cubicBezTo>
                  <a:lnTo>
                    <a:pt x="11628" y="1096"/>
                  </a:lnTo>
                  <a:cubicBezTo>
                    <a:pt x="11552" y="1242"/>
                    <a:pt x="11358" y="1355"/>
                    <a:pt x="11196" y="1350"/>
                  </a:cubicBezTo>
                  <a:lnTo>
                    <a:pt x="10387" y="1350"/>
                  </a:lnTo>
                  <a:cubicBezTo>
                    <a:pt x="10225" y="1355"/>
                    <a:pt x="10025" y="1242"/>
                    <a:pt x="9955" y="1096"/>
                  </a:cubicBezTo>
                  <a:lnTo>
                    <a:pt x="9534" y="266"/>
                  </a:lnTo>
                  <a:cubicBezTo>
                    <a:pt x="9458" y="120"/>
                    <a:pt x="9394" y="0"/>
                    <a:pt x="9384" y="0"/>
                  </a:cubicBezTo>
                  <a:close/>
                  <a:moveTo>
                    <a:pt x="10792" y="5820"/>
                  </a:moveTo>
                  <a:cubicBezTo>
                    <a:pt x="13533" y="5820"/>
                    <a:pt x="15761" y="8053"/>
                    <a:pt x="15761" y="10811"/>
                  </a:cubicBezTo>
                  <a:cubicBezTo>
                    <a:pt x="15761" y="13569"/>
                    <a:pt x="13533" y="15801"/>
                    <a:pt x="10792" y="15801"/>
                  </a:cubicBezTo>
                  <a:cubicBezTo>
                    <a:pt x="8051" y="15801"/>
                    <a:pt x="5822" y="13569"/>
                    <a:pt x="5822" y="10811"/>
                  </a:cubicBezTo>
                  <a:cubicBezTo>
                    <a:pt x="5822" y="8053"/>
                    <a:pt x="8045" y="5820"/>
                    <a:pt x="10792" y="5820"/>
                  </a:cubicBezTo>
                  <a:close/>
                  <a:moveTo>
                    <a:pt x="10792" y="7592"/>
                  </a:moveTo>
                  <a:cubicBezTo>
                    <a:pt x="9016" y="7592"/>
                    <a:pt x="7581" y="9033"/>
                    <a:pt x="7581" y="10816"/>
                  </a:cubicBezTo>
                  <a:cubicBezTo>
                    <a:pt x="7581" y="12593"/>
                    <a:pt x="9016" y="14040"/>
                    <a:pt x="10792" y="14040"/>
                  </a:cubicBezTo>
                  <a:cubicBezTo>
                    <a:pt x="12567" y="14040"/>
                    <a:pt x="14002" y="12599"/>
                    <a:pt x="14002" y="10816"/>
                  </a:cubicBezTo>
                  <a:cubicBezTo>
                    <a:pt x="14002" y="9033"/>
                    <a:pt x="12567" y="7592"/>
                    <a:pt x="10792" y="7592"/>
                  </a:cubicBez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pic>
          <p:nvPicPr>
            <p:cNvPr id="660" name="Image" descr="Image"/>
            <p:cNvPicPr>
              <a:picLocks noChangeAspect="1"/>
            </p:cNvPicPr>
            <p:nvPr/>
          </p:nvPicPr>
          <p:blipFill>
            <a:blip r:embed="rId5">
              <a:extLst/>
            </a:blip>
            <a:stretch>
              <a:fillRect/>
            </a:stretch>
          </p:blipFill>
          <p:spPr>
            <a:xfrm>
              <a:off x="2397050" y="2905232"/>
              <a:ext cx="430045" cy="430045"/>
            </a:xfrm>
            <a:prstGeom prst="rect">
              <a:avLst/>
            </a:prstGeom>
            <a:ln w="12700" cap="flat">
              <a:noFill/>
              <a:miter lim="400000"/>
            </a:ln>
            <a:effectLst/>
          </p:spPr>
        </p:pic>
        <p:grpSp>
          <p:nvGrpSpPr>
            <p:cNvPr id="663" name="Group"/>
            <p:cNvGrpSpPr/>
            <p:nvPr/>
          </p:nvGrpSpPr>
          <p:grpSpPr>
            <a:xfrm>
              <a:off x="2387787" y="2463581"/>
              <a:ext cx="490354" cy="454425"/>
              <a:chOff x="0" y="0"/>
              <a:chExt cx="490353" cy="454423"/>
            </a:xfrm>
          </p:grpSpPr>
          <p:pic>
            <p:nvPicPr>
              <p:cNvPr id="661" name="Image" descr="Image"/>
              <p:cNvPicPr>
                <a:picLocks noChangeAspect="1"/>
              </p:cNvPicPr>
              <p:nvPr/>
            </p:nvPicPr>
            <p:blipFill>
              <a:blip r:embed="rId6">
                <a:extLst/>
              </a:blip>
              <a:stretch>
                <a:fillRect/>
              </a:stretch>
            </p:blipFill>
            <p:spPr>
              <a:xfrm>
                <a:off x="50097" y="46749"/>
                <a:ext cx="390159" cy="364679"/>
              </a:xfrm>
              <a:prstGeom prst="rect">
                <a:avLst/>
              </a:prstGeom>
              <a:ln w="12700" cap="flat">
                <a:noFill/>
                <a:miter lim="400000"/>
              </a:ln>
              <a:effectLst/>
            </p:spPr>
          </p:pic>
          <p:sp>
            <p:nvSpPr>
              <p:cNvPr id="662" name="Oval"/>
              <p:cNvSpPr/>
              <p:nvPr/>
            </p:nvSpPr>
            <p:spPr>
              <a:xfrm>
                <a:off x="0" y="0"/>
                <a:ext cx="490354" cy="454424"/>
              </a:xfrm>
              <a:prstGeom prst="ellipse">
                <a:avLst/>
              </a:prstGeom>
              <a:noFill/>
              <a:ln w="12700" cap="flat">
                <a:solidFill>
                  <a:srgbClr val="000000"/>
                </a:solidFill>
                <a:prstDash val="solid"/>
                <a:miter lim="400000"/>
              </a:ln>
              <a:effectLst/>
            </p:spPr>
            <p:txBody>
              <a:bodyPr wrap="square" lIns="45718" tIns="45718" rIns="45718" bIns="45718" numCol="1" anchor="ctr">
                <a:noAutofit/>
              </a:bodyPr>
              <a:lstStyle/>
              <a:p>
                <a:endParaRPr/>
              </a:p>
            </p:txBody>
          </p:sp>
        </p:grpSp>
        <p:pic>
          <p:nvPicPr>
            <p:cNvPr id="664" name="Image" descr="Image"/>
            <p:cNvPicPr>
              <a:picLocks noChangeAspect="1"/>
            </p:cNvPicPr>
            <p:nvPr/>
          </p:nvPicPr>
          <p:blipFill>
            <a:blip r:embed="rId7">
              <a:extLst/>
            </a:blip>
            <a:stretch>
              <a:fillRect/>
            </a:stretch>
          </p:blipFill>
          <p:spPr>
            <a:xfrm>
              <a:off x="2306711" y="0"/>
              <a:ext cx="454424" cy="454424"/>
            </a:xfrm>
            <a:prstGeom prst="rect">
              <a:avLst/>
            </a:prstGeom>
            <a:ln w="12700" cap="flat">
              <a:noFill/>
              <a:miter lim="400000"/>
            </a:ln>
            <a:effectLst/>
          </p:spPr>
        </p:pic>
      </p:grpSp>
      <p:sp>
        <p:nvSpPr>
          <p:cNvPr id="666" name="Oval"/>
          <p:cNvSpPr/>
          <p:nvPr/>
        </p:nvSpPr>
        <p:spPr>
          <a:xfrm>
            <a:off x="5759038" y="1035493"/>
            <a:ext cx="225190" cy="205067"/>
          </a:xfrm>
          <a:prstGeom prst="ellipse">
            <a:avLst/>
          </a:prstGeom>
          <a:solidFill>
            <a:srgbClr val="000000"/>
          </a:solidFill>
          <a:ln w="12700">
            <a:miter lim="400000"/>
          </a:ln>
        </p:spPr>
        <p:txBody>
          <a:bodyPr lIns="45718" tIns="45718" rIns="45718" bIns="45718" anchor="ctr"/>
          <a:lstStyle/>
          <a:p>
            <a:endParaRPr/>
          </a:p>
        </p:txBody>
      </p:sp>
      <p:sp>
        <p:nvSpPr>
          <p:cNvPr id="667" name="Oval"/>
          <p:cNvSpPr/>
          <p:nvPr/>
        </p:nvSpPr>
        <p:spPr>
          <a:xfrm>
            <a:off x="5759038" y="1492819"/>
            <a:ext cx="225190" cy="205067"/>
          </a:xfrm>
          <a:prstGeom prst="ellipse">
            <a:avLst/>
          </a:prstGeom>
          <a:solidFill>
            <a:srgbClr val="000000"/>
          </a:solidFill>
          <a:ln w="12700">
            <a:miter lim="400000"/>
          </a:ln>
        </p:spPr>
        <p:txBody>
          <a:bodyPr lIns="45718" tIns="45718" rIns="45718" bIns="45718" anchor="ctr"/>
          <a:lstStyle/>
          <a:p>
            <a:endParaRPr/>
          </a:p>
        </p:txBody>
      </p:sp>
      <p:sp>
        <p:nvSpPr>
          <p:cNvPr id="668" name="Oval"/>
          <p:cNvSpPr/>
          <p:nvPr/>
        </p:nvSpPr>
        <p:spPr>
          <a:xfrm>
            <a:off x="5759038" y="1920379"/>
            <a:ext cx="225190" cy="205067"/>
          </a:xfrm>
          <a:prstGeom prst="ellipse">
            <a:avLst/>
          </a:prstGeom>
          <a:solidFill>
            <a:srgbClr val="000000"/>
          </a:solidFill>
          <a:ln w="12700">
            <a:miter lim="400000"/>
          </a:ln>
        </p:spPr>
        <p:txBody>
          <a:bodyPr lIns="45718" tIns="45718" rIns="45718" bIns="45718" anchor="ctr"/>
          <a:lstStyle/>
          <a:p>
            <a:endParaRPr/>
          </a:p>
        </p:txBody>
      </p:sp>
      <p:sp>
        <p:nvSpPr>
          <p:cNvPr id="669" name="Oval"/>
          <p:cNvSpPr/>
          <p:nvPr/>
        </p:nvSpPr>
        <p:spPr>
          <a:xfrm>
            <a:off x="5759038" y="2407470"/>
            <a:ext cx="225190" cy="205067"/>
          </a:xfrm>
          <a:prstGeom prst="ellipse">
            <a:avLst/>
          </a:prstGeom>
          <a:solidFill>
            <a:srgbClr val="000000"/>
          </a:solidFill>
          <a:ln w="12700">
            <a:miter lim="400000"/>
          </a:ln>
        </p:spPr>
        <p:txBody>
          <a:bodyPr lIns="45718" tIns="45718" rIns="45718" bIns="45718" anchor="ctr"/>
          <a:lstStyle/>
          <a:p>
            <a:endParaRPr/>
          </a:p>
        </p:txBody>
      </p:sp>
      <p:sp>
        <p:nvSpPr>
          <p:cNvPr id="670" name="Oval"/>
          <p:cNvSpPr/>
          <p:nvPr/>
        </p:nvSpPr>
        <p:spPr>
          <a:xfrm>
            <a:off x="5759038" y="2864796"/>
            <a:ext cx="225190" cy="205067"/>
          </a:xfrm>
          <a:prstGeom prst="ellipse">
            <a:avLst/>
          </a:prstGeom>
          <a:solidFill>
            <a:srgbClr val="000000"/>
          </a:solidFill>
          <a:ln w="12700">
            <a:miter lim="400000"/>
          </a:ln>
        </p:spPr>
        <p:txBody>
          <a:bodyPr lIns="45718" tIns="45718" rIns="45718" bIns="45718" anchor="ctr"/>
          <a:lstStyle/>
          <a:p>
            <a:endParaRPr/>
          </a:p>
        </p:txBody>
      </p:sp>
      <p:sp>
        <p:nvSpPr>
          <p:cNvPr id="671" name="Oval"/>
          <p:cNvSpPr/>
          <p:nvPr/>
        </p:nvSpPr>
        <p:spPr>
          <a:xfrm>
            <a:off x="5759038" y="3322121"/>
            <a:ext cx="225190" cy="205067"/>
          </a:xfrm>
          <a:prstGeom prst="ellipse">
            <a:avLst/>
          </a:prstGeom>
          <a:solidFill>
            <a:srgbClr val="000000"/>
          </a:solidFill>
          <a:ln w="12700">
            <a:miter lim="400000"/>
          </a:ln>
        </p:spPr>
        <p:txBody>
          <a:bodyPr lIns="45718" tIns="45718" rIns="45718" bIns="45718" anchor="ctr"/>
          <a:lstStyle/>
          <a:p>
            <a:endParaRPr/>
          </a:p>
        </p:txBody>
      </p:sp>
      <p:sp>
        <p:nvSpPr>
          <p:cNvPr id="672" name="Oval"/>
          <p:cNvSpPr/>
          <p:nvPr/>
        </p:nvSpPr>
        <p:spPr>
          <a:xfrm>
            <a:off x="5759038" y="3779447"/>
            <a:ext cx="225190" cy="205067"/>
          </a:xfrm>
          <a:prstGeom prst="ellipse">
            <a:avLst/>
          </a:prstGeom>
          <a:solidFill>
            <a:srgbClr val="000000"/>
          </a:solidFill>
          <a:ln w="12700">
            <a:miter lim="400000"/>
          </a:ln>
        </p:spPr>
        <p:txBody>
          <a:bodyPr lIns="45718" tIns="45718" rIns="45718" bIns="45718" anchor="ctr"/>
          <a:lstStyle/>
          <a:p>
            <a:endParaRPr/>
          </a:p>
        </p:txBody>
      </p:sp>
      <p:sp>
        <p:nvSpPr>
          <p:cNvPr id="673" name="Oval"/>
          <p:cNvSpPr/>
          <p:nvPr/>
        </p:nvSpPr>
        <p:spPr>
          <a:xfrm>
            <a:off x="5230507" y="2407470"/>
            <a:ext cx="225191" cy="205067"/>
          </a:xfrm>
          <a:prstGeom prst="ellipse">
            <a:avLst/>
          </a:prstGeom>
          <a:solidFill>
            <a:srgbClr val="000000"/>
          </a:solidFill>
          <a:ln w="12700">
            <a:miter lim="400000"/>
          </a:ln>
        </p:spPr>
        <p:txBody>
          <a:bodyPr lIns="45718" tIns="45718" rIns="45718" bIns="45718" anchor="ctr"/>
          <a:lstStyle/>
          <a:p>
            <a:endParaRPr/>
          </a:p>
        </p:txBody>
      </p:sp>
      <p:cxnSp>
        <p:nvCxnSpPr>
          <p:cNvPr id="674" name="Connection Line"/>
          <p:cNvCxnSpPr>
            <a:stCxn id="669" idx="0"/>
            <a:endCxn id="673" idx="0"/>
          </p:cNvCxnSpPr>
          <p:nvPr/>
        </p:nvCxnSpPr>
        <p:spPr>
          <a:xfrm flipH="1">
            <a:off x="5343102" y="2510003"/>
            <a:ext cx="528532" cy="1"/>
          </a:xfrm>
          <a:prstGeom prst="straightConnector1">
            <a:avLst/>
          </a:prstGeom>
          <a:ln w="12700">
            <a:solidFill>
              <a:srgbClr val="000000"/>
            </a:solidFill>
          </a:ln>
        </p:spPr>
      </p:cxnSp>
      <p:cxnSp>
        <p:nvCxnSpPr>
          <p:cNvPr id="675" name="Connection Line"/>
          <p:cNvCxnSpPr>
            <a:stCxn id="668" idx="0"/>
            <a:endCxn id="673" idx="0"/>
          </p:cNvCxnSpPr>
          <p:nvPr/>
        </p:nvCxnSpPr>
        <p:spPr>
          <a:xfrm flipH="1">
            <a:off x="5343102" y="2022912"/>
            <a:ext cx="528532" cy="487092"/>
          </a:xfrm>
          <a:prstGeom prst="straightConnector1">
            <a:avLst/>
          </a:prstGeom>
          <a:ln w="12700">
            <a:solidFill>
              <a:srgbClr val="000000"/>
            </a:solidFill>
          </a:ln>
        </p:spPr>
      </p:cxnSp>
      <p:cxnSp>
        <p:nvCxnSpPr>
          <p:cNvPr id="676" name="Connection Line"/>
          <p:cNvCxnSpPr>
            <a:stCxn id="673" idx="0"/>
            <a:endCxn id="667" idx="0"/>
          </p:cNvCxnSpPr>
          <p:nvPr/>
        </p:nvCxnSpPr>
        <p:spPr>
          <a:xfrm flipV="1">
            <a:off x="5343102" y="1595352"/>
            <a:ext cx="528532" cy="914652"/>
          </a:xfrm>
          <a:prstGeom prst="straightConnector1">
            <a:avLst/>
          </a:prstGeom>
          <a:ln w="12700">
            <a:solidFill>
              <a:srgbClr val="000000"/>
            </a:solidFill>
          </a:ln>
        </p:spPr>
      </p:cxnSp>
      <p:cxnSp>
        <p:nvCxnSpPr>
          <p:cNvPr id="677" name="Connection Line"/>
          <p:cNvCxnSpPr>
            <a:stCxn id="671" idx="0"/>
            <a:endCxn id="673" idx="0"/>
          </p:cNvCxnSpPr>
          <p:nvPr/>
        </p:nvCxnSpPr>
        <p:spPr>
          <a:xfrm flipH="1" flipV="1">
            <a:off x="5343102" y="2510003"/>
            <a:ext cx="528532" cy="914652"/>
          </a:xfrm>
          <a:prstGeom prst="straightConnector1">
            <a:avLst/>
          </a:prstGeom>
          <a:ln w="12700">
            <a:solidFill>
              <a:srgbClr val="000000"/>
            </a:solidFill>
          </a:ln>
        </p:spPr>
      </p:cxnSp>
      <p:cxnSp>
        <p:nvCxnSpPr>
          <p:cNvPr id="678" name="Connection Line"/>
          <p:cNvCxnSpPr>
            <a:stCxn id="673" idx="0"/>
            <a:endCxn id="672" idx="0"/>
          </p:cNvCxnSpPr>
          <p:nvPr/>
        </p:nvCxnSpPr>
        <p:spPr>
          <a:xfrm>
            <a:off x="5343102" y="2510003"/>
            <a:ext cx="528532" cy="1371978"/>
          </a:xfrm>
          <a:prstGeom prst="straightConnector1">
            <a:avLst/>
          </a:prstGeom>
          <a:ln w="12700">
            <a:solidFill>
              <a:srgbClr val="000000"/>
            </a:solidFill>
          </a:ln>
        </p:spPr>
      </p:cxnSp>
      <p:cxnSp>
        <p:nvCxnSpPr>
          <p:cNvPr id="679" name="Connection Line"/>
          <p:cNvCxnSpPr>
            <a:stCxn id="673" idx="0"/>
            <a:endCxn id="666" idx="0"/>
          </p:cNvCxnSpPr>
          <p:nvPr/>
        </p:nvCxnSpPr>
        <p:spPr>
          <a:xfrm flipV="1">
            <a:off x="5343102" y="1138026"/>
            <a:ext cx="528532" cy="1371978"/>
          </a:xfrm>
          <a:prstGeom prst="straightConnector1">
            <a:avLst/>
          </a:prstGeom>
          <a:ln w="12700">
            <a:solidFill>
              <a:srgbClr val="000000"/>
            </a:solidFill>
          </a:ln>
        </p:spPr>
      </p:cxnSp>
      <p:cxnSp>
        <p:nvCxnSpPr>
          <p:cNvPr id="680" name="Connection Line"/>
          <p:cNvCxnSpPr>
            <a:stCxn id="673" idx="0"/>
            <a:endCxn id="670" idx="0"/>
          </p:cNvCxnSpPr>
          <p:nvPr/>
        </p:nvCxnSpPr>
        <p:spPr>
          <a:xfrm>
            <a:off x="5343102" y="2510003"/>
            <a:ext cx="528532" cy="457327"/>
          </a:xfrm>
          <a:prstGeom prst="straightConnector1">
            <a:avLst/>
          </a:prstGeom>
          <a:ln w="12700">
            <a:solidFill>
              <a:srgbClr val="000000"/>
            </a:solidFill>
          </a:ln>
        </p:spPr>
      </p:cxnSp>
      <p:sp>
        <p:nvSpPr>
          <p:cNvPr id="681" name="Freedom"/>
          <p:cNvSpPr/>
          <p:nvPr/>
        </p:nvSpPr>
        <p:spPr>
          <a:xfrm rot="16200000">
            <a:off x="3166547" y="2371136"/>
            <a:ext cx="1647364" cy="303341"/>
          </a:xfrm>
          <a:prstGeom prst="roundRect">
            <a:avLst>
              <a:gd name="adj" fmla="val 39386"/>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700" b="1">
                <a:solidFill>
                  <a:srgbClr val="0433FF"/>
                </a:solidFill>
              </a:defRPr>
            </a:lvl1pPr>
          </a:lstStyle>
          <a:p>
            <a:r>
              <a:t>Freedom</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Home Food Delivery Market Share - US - 2016"/>
          <p:cNvSpPr/>
          <p:nvPr/>
        </p:nvSpPr>
        <p:spPr>
          <a:xfrm>
            <a:off x="347041" y="9160"/>
            <a:ext cx="8520524" cy="51664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2500" b="1"/>
            </a:lvl1pPr>
          </a:lstStyle>
          <a:p>
            <a:r>
              <a:t>Home Food Delivery Market Share - US - 2016</a:t>
            </a:r>
          </a:p>
        </p:txBody>
      </p:sp>
      <p:sp>
        <p:nvSpPr>
          <p:cNvPr id="684" name="Slide Number"/>
          <p:cNvSpPr txBox="1">
            <a:spLocks noGrp="1"/>
          </p:cNvSpPr>
          <p:nvPr>
            <p:ph type="sldNum" sz="quarter" idx="2"/>
          </p:nvPr>
        </p:nvSpPr>
        <p:spPr>
          <a:xfrm>
            <a:off x="8817210" y="4757408"/>
            <a:ext cx="250591" cy="39912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graphicFrame>
        <p:nvGraphicFramePr>
          <p:cNvPr id="685" name="2D Pie Chart"/>
          <p:cNvGraphicFramePr/>
          <p:nvPr/>
        </p:nvGraphicFramePr>
        <p:xfrm>
          <a:off x="2238901" y="-65273"/>
          <a:ext cx="5033386" cy="5033387"/>
        </p:xfrm>
        <a:graphic>
          <a:graphicData uri="http://schemas.openxmlformats.org/drawingml/2006/chart">
            <c:chart xmlns:c="http://schemas.openxmlformats.org/drawingml/2006/chart" xmlns:r="http://schemas.openxmlformats.org/officeDocument/2006/relationships" r:id="rId2"/>
          </a:graphicData>
        </a:graphic>
      </p:graphicFrame>
      <p:sp>
        <p:nvSpPr>
          <p:cNvPr id="686" name="Brand owned Delivery was, is and will continue to be substantial volume. Zomato/Swiggy can not handle this segment!"/>
          <p:cNvSpPr/>
          <p:nvPr/>
        </p:nvSpPr>
        <p:spPr>
          <a:xfrm>
            <a:off x="511362" y="2020862"/>
            <a:ext cx="2024665" cy="1293727"/>
          </a:xfrm>
          <a:prstGeom prst="roundRect">
            <a:avLst>
              <a:gd name="adj" fmla="val 15018"/>
            </a:avLst>
          </a:prstGeom>
          <a:solidFill>
            <a:srgbClr val="FFFFFF"/>
          </a:solidFill>
          <a:ln w="63500">
            <a:solidFill>
              <a:srgbClr val="5B9BD2"/>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1200" b="1"/>
            </a:lvl1pPr>
          </a:lstStyle>
          <a:p>
            <a:r>
              <a:rPr dirty="0" smtClean="0"/>
              <a:t>Brand</a:t>
            </a:r>
            <a:r>
              <a:rPr lang="en-US" dirty="0" smtClean="0"/>
              <a:t>-</a:t>
            </a:r>
            <a:r>
              <a:rPr dirty="0" smtClean="0"/>
              <a:t>owned </a:t>
            </a:r>
            <a:r>
              <a:rPr dirty="0"/>
              <a:t>Delivery was, is and will continue to </a:t>
            </a:r>
            <a:r>
              <a:rPr dirty="0" smtClean="0"/>
              <a:t>be</a:t>
            </a:r>
            <a:r>
              <a:rPr lang="en-US" dirty="0" smtClean="0"/>
              <a:t> of</a:t>
            </a:r>
            <a:r>
              <a:rPr dirty="0" smtClean="0"/>
              <a:t> </a:t>
            </a:r>
            <a:r>
              <a:rPr dirty="0"/>
              <a:t>substantial volume. Zomato/Swiggy </a:t>
            </a:r>
            <a:r>
              <a:rPr dirty="0" smtClean="0"/>
              <a:t>cannot </a:t>
            </a:r>
            <a:r>
              <a:rPr dirty="0"/>
              <a:t>handle this segment!</a:t>
            </a:r>
          </a:p>
        </p:txBody>
      </p:sp>
      <p:sp>
        <p:nvSpPr>
          <p:cNvPr id="687" name="3rd Party Delivery growing in every market"/>
          <p:cNvSpPr/>
          <p:nvPr/>
        </p:nvSpPr>
        <p:spPr>
          <a:xfrm>
            <a:off x="6668945" y="2020862"/>
            <a:ext cx="1871944" cy="1293727"/>
          </a:xfrm>
          <a:prstGeom prst="roundRect">
            <a:avLst>
              <a:gd name="adj" fmla="val 15018"/>
            </a:avLst>
          </a:prstGeom>
          <a:solidFill>
            <a:srgbClr val="FFFFFF"/>
          </a:solidFill>
          <a:ln w="63500">
            <a:solidFill>
              <a:srgbClr val="92B976"/>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1400" b="1"/>
            </a:lvl1pPr>
          </a:lstStyle>
          <a:p>
            <a:r>
              <a:t>3rd Party Delivery growing in every market</a:t>
            </a:r>
          </a:p>
        </p:txBody>
      </p:sp>
      <p:sp>
        <p:nvSpPr>
          <p:cNvPr id="688" name="https://www.forbes.com/sites/briansolomon/2016/04/12/whos-winning-online-food-delivery-grubhub-and-pizza/#1e03f31646fe"/>
          <p:cNvSpPr txBox="1"/>
          <p:nvPr/>
        </p:nvSpPr>
        <p:spPr>
          <a:xfrm>
            <a:off x="1943109" y="4570666"/>
            <a:ext cx="6276452" cy="2155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defRPr sz="800"/>
            </a:pPr>
            <a:r>
              <a:rPr u="sng">
                <a:solidFill>
                  <a:srgbClr val="0000FF"/>
                </a:solidFill>
                <a:uFill>
                  <a:solidFill>
                    <a:srgbClr val="0000FF"/>
                  </a:solidFill>
                </a:uFill>
                <a:hlinkClick r:id="rId3"/>
              </a:rPr>
              <a:t>https://www.forbes.com/sites/briansolomon/2016/04/12/whos-winning-online-food-delivery-grubhub-and-pizza/#1e03f31646fe</a:t>
            </a:r>
            <a:r>
              <a:t>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Slide Number"/>
          <p:cNvSpPr txBox="1">
            <a:spLocks noGrp="1"/>
          </p:cNvSpPr>
          <p:nvPr>
            <p:ph type="sldNum" sz="quarter" idx="2"/>
          </p:nvPr>
        </p:nvSpPr>
        <p:spPr>
          <a:xfrm>
            <a:off x="8817210" y="4757408"/>
            <a:ext cx="250591" cy="39912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pic>
        <p:nvPicPr>
          <p:cNvPr id="691" name="Image" descr="Image"/>
          <p:cNvPicPr>
            <a:picLocks noChangeAspect="1"/>
          </p:cNvPicPr>
          <p:nvPr/>
        </p:nvPicPr>
        <p:blipFill>
          <a:blip r:embed="rId2">
            <a:extLst/>
          </a:blip>
          <a:stretch>
            <a:fillRect/>
          </a:stretch>
        </p:blipFill>
        <p:spPr>
          <a:xfrm>
            <a:off x="16956" y="-31750"/>
            <a:ext cx="9110088" cy="4555044"/>
          </a:xfrm>
          <a:prstGeom prst="rect">
            <a:avLst/>
          </a:prstGeom>
          <a:ln w="12700">
            <a:miter lim="400000"/>
          </a:ln>
        </p:spPr>
      </p:pic>
      <p:sp>
        <p:nvSpPr>
          <p:cNvPr id="692" name="https://www.grandviewresearch.com/industry-analysis/online-food-delivery-services-market"/>
          <p:cNvSpPr txBox="1"/>
          <p:nvPr/>
        </p:nvSpPr>
        <p:spPr>
          <a:xfrm>
            <a:off x="2579116" y="4533563"/>
            <a:ext cx="4620869" cy="215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a:defRPr sz="800" b="1"/>
            </a:pPr>
            <a:r>
              <a:rPr u="sng">
                <a:solidFill>
                  <a:srgbClr val="0000FF"/>
                </a:solidFill>
                <a:uFill>
                  <a:solidFill>
                    <a:srgbClr val="0000FF"/>
                  </a:solidFill>
                </a:uFill>
                <a:hlinkClick r:id="rId3"/>
              </a:rPr>
              <a:t>https://www.grandviewresearch.com/industry-analysis/online-food-delivery-services-market</a:t>
            </a:r>
            <a:r>
              <a:t> </a:t>
            </a:r>
          </a:p>
        </p:txBody>
      </p:sp>
      <p:sp>
        <p:nvSpPr>
          <p:cNvPr id="693" name="Volume Growth of Delivery in both formats will continue to grow - not just in the US, but inAsia too"/>
          <p:cNvSpPr/>
          <p:nvPr/>
        </p:nvSpPr>
        <p:spPr>
          <a:xfrm>
            <a:off x="973363" y="643767"/>
            <a:ext cx="7197274" cy="767435"/>
          </a:xfrm>
          <a:prstGeom prst="rect">
            <a:avLst/>
          </a:prstGeom>
          <a:solidFill>
            <a:srgbClr val="FFFFFF"/>
          </a:solidFill>
          <a:ln w="127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2200" b="1"/>
            </a:lvl1pPr>
          </a:lstStyle>
          <a:p>
            <a:r>
              <a:rPr dirty="0"/>
              <a:t>Volume Growth of Delivery in both formats will continue to grow - not just in the US, but </a:t>
            </a:r>
            <a:r>
              <a:rPr dirty="0" smtClean="0"/>
              <a:t>in</a:t>
            </a:r>
            <a:r>
              <a:rPr lang="en-US" dirty="0" smtClean="0"/>
              <a:t> </a:t>
            </a:r>
            <a:r>
              <a:rPr dirty="0" smtClean="0"/>
              <a:t>Asia </a:t>
            </a:r>
            <a:r>
              <a:rPr dirty="0"/>
              <a:t>too</a:t>
            </a:r>
          </a:p>
        </p:txBody>
      </p:sp>
    </p:spTree>
  </p:cSld>
  <p:clrMapOvr>
    <a:masterClrMapping/>
  </p:clrMapOvr>
  <p:transition spd="med"/>
</p:sld>
</file>

<file path=ppt/theme/theme1.xml><?xml version="1.0" encoding="utf-8"?>
<a:theme xmlns:a="http://schemas.openxmlformats.org/drawingml/2006/main" name="Default - Title Only">
  <a:themeElements>
    <a:clrScheme name="Default - Title Only">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 Title Only">
      <a:majorFont>
        <a:latin typeface="Helvetica"/>
        <a:ea typeface="Helvetica"/>
        <a:cs typeface="Helvetica"/>
      </a:majorFont>
      <a:minorFont>
        <a:latin typeface="Helvetica Neue"/>
        <a:ea typeface="Helvetica Neue"/>
        <a:cs typeface="Helvetica Neue"/>
      </a:minorFont>
    </a:fontScheme>
    <a:fmtScheme name="Default - Title Onl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4999"/>
              </a:srgbClr>
            </a:outerShdw>
          </a:effectLst>
        </a:effectStyle>
        <a:effectStyle>
          <a:effectLst>
            <a:outerShdw blurRad="38100" dist="23000" dir="5400000" rotWithShape="0">
              <a:srgbClr val="000000">
                <a:alpha val="34999"/>
              </a:srgbClr>
            </a:outerShdw>
          </a:effectLst>
        </a:effectStyle>
        <a:effectStyle>
          <a:effectLst>
            <a:outerShdw blurRad="38100" dist="23000" dir="5400000" rotWithShape="0">
              <a:srgbClr val="000000">
                <a:alpha val="34999"/>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4999"/>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4999"/>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 Title Only">
  <a:themeElements>
    <a:clrScheme name="Default - Title Only">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 Title Only">
      <a:majorFont>
        <a:latin typeface="Helvetica"/>
        <a:ea typeface="Helvetica"/>
        <a:cs typeface="Helvetica"/>
      </a:majorFont>
      <a:minorFont>
        <a:latin typeface="Helvetica Neue"/>
        <a:ea typeface="Helvetica Neue"/>
        <a:cs typeface="Helvetica Neue"/>
      </a:minorFont>
    </a:fontScheme>
    <a:fmtScheme name="Default - Title Onl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4999"/>
              </a:srgbClr>
            </a:outerShdw>
          </a:effectLst>
        </a:effectStyle>
        <a:effectStyle>
          <a:effectLst>
            <a:outerShdw blurRad="38100" dist="23000" dir="5400000" rotWithShape="0">
              <a:srgbClr val="000000">
                <a:alpha val="34999"/>
              </a:srgbClr>
            </a:outerShdw>
          </a:effectLst>
        </a:effectStyle>
        <a:effectStyle>
          <a:effectLst>
            <a:outerShdw blurRad="38100" dist="23000" dir="5400000" rotWithShape="0">
              <a:srgbClr val="000000">
                <a:alpha val="34999"/>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4999"/>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4999"/>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271</TotalTime>
  <Words>2598</Words>
  <Application>Microsoft Office PowerPoint</Application>
  <PresentationFormat>On-screen Show (16:9)</PresentationFormat>
  <Paragraphs>513</Paragraphs>
  <Slides>21</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Arial</vt:lpstr>
      <vt:lpstr>Arial Black</vt:lpstr>
      <vt:lpstr>Calibri</vt:lpstr>
      <vt:lpstr>Cambria</vt:lpstr>
      <vt:lpstr>Heiti TC Medium</vt:lpstr>
      <vt:lpstr>Helvetica Light</vt:lpstr>
      <vt:lpstr>Helvetica Neue</vt:lpstr>
      <vt:lpstr>Helvetica Neue Medium</vt:lpstr>
      <vt:lpstr>Helvetica Neue Thin</vt:lpstr>
      <vt:lpstr>Open Sans</vt:lpstr>
      <vt:lpstr>Times</vt:lpstr>
      <vt:lpstr>Default - Title Only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Gairik Banerjee</dc:creator>
  <cp:lastModifiedBy>Gairik Banerjee</cp:lastModifiedBy>
  <cp:revision>52</cp:revision>
  <dcterms:modified xsi:type="dcterms:W3CDTF">2020-06-16T17:30:54Z</dcterms:modified>
</cp:coreProperties>
</file>